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3.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8.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9.xml" ContentType="application/vnd.openxmlformats-officedocument.presentationml.notesSlide+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2.xml" ContentType="application/vnd.openxmlformats-officedocument.presentationml.notesSlide+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notesSlides/notesSlide1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6.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7.xml" ContentType="application/vnd.openxmlformats-officedocument.presentationml.notesSlide+xml"/>
  <Override PartName="/ppt/tags/tag56.xml" ContentType="application/vnd.openxmlformats-officedocument.presentationml.tags+xml"/>
  <Override PartName="/ppt/notesSlides/notesSlide18.xml" ContentType="application/vnd.openxmlformats-officedocument.presentationml.notesSlide+xml"/>
  <Override PartName="/ppt/tags/tag57.xml" ContentType="application/vnd.openxmlformats-officedocument.presentationml.tags+xml"/>
  <Override PartName="/ppt/notesSlides/notesSlide1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20.xml" ContentType="application/vnd.openxmlformats-officedocument.presentationml.notesSlide+xml"/>
  <Override PartName="/ppt/tags/tag60.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notesSlides/notesSlide2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4.xml" ContentType="application/vnd.openxmlformats-officedocument.presentationml.notesSlide+xml"/>
  <Override PartName="/ppt/tags/tag66.xml" ContentType="application/vnd.openxmlformats-officedocument.presentationml.tags+xml"/>
  <Override PartName="/ppt/notesSlides/notesSlide25.xml" ContentType="application/vnd.openxmlformats-officedocument.presentationml.notesSlide+xml"/>
  <Override PartName="/ppt/tags/tag67.xml" ContentType="application/vnd.openxmlformats-officedocument.presentationml.tags+xml"/>
  <Override PartName="/ppt/notesSlides/notesSlide26.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8.xml" ContentType="application/vnd.openxmlformats-officedocument.presentationml.notesSlide+xml"/>
  <Override PartName="/ppt/tags/tag74.xml" ContentType="application/vnd.openxmlformats-officedocument.presentationml.tags+xml"/>
  <Override PartName="/ppt/notesSlides/notesSlide2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30.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3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33.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3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tags/tag112.xml" ContentType="application/vnd.openxmlformats-officedocument.presentationml.tags+xml"/>
  <Override PartName="/ppt/notesSlides/notesSlide37.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3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39.xml" ContentType="application/vnd.openxmlformats-officedocument.presentationml.notesSlide+xml"/>
  <Override PartName="/ppt/tags/tag132.xml" ContentType="application/vnd.openxmlformats-officedocument.presentationml.tags+xml"/>
  <Override PartName="/ppt/notesSlides/notesSlide40.xml" ContentType="application/vnd.openxmlformats-officedocument.presentationml.notesSlide+xml"/>
  <Override PartName="/ppt/tags/tag13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95" r:id="rId5"/>
  </p:sldMasterIdLst>
  <p:notesMasterIdLst>
    <p:notesMasterId r:id="rId68"/>
  </p:notesMasterIdLst>
  <p:sldIdLst>
    <p:sldId id="256" r:id="rId6"/>
    <p:sldId id="257" r:id="rId7"/>
    <p:sldId id="2147483591" r:id="rId8"/>
    <p:sldId id="259" r:id="rId9"/>
    <p:sldId id="264" r:id="rId10"/>
    <p:sldId id="761" r:id="rId11"/>
    <p:sldId id="1169" r:id="rId12"/>
    <p:sldId id="260" r:id="rId13"/>
    <p:sldId id="2147483597" r:id="rId14"/>
    <p:sldId id="276" r:id="rId15"/>
    <p:sldId id="2147473013" r:id="rId16"/>
    <p:sldId id="2147472904" r:id="rId17"/>
    <p:sldId id="2147483624" r:id="rId18"/>
    <p:sldId id="2147472908" r:id="rId19"/>
    <p:sldId id="2147472913" r:id="rId20"/>
    <p:sldId id="2147483599" r:id="rId21"/>
    <p:sldId id="271" r:id="rId22"/>
    <p:sldId id="261" r:id="rId23"/>
    <p:sldId id="300" r:id="rId24"/>
    <p:sldId id="298" r:id="rId25"/>
    <p:sldId id="1199" r:id="rId26"/>
    <p:sldId id="2147483595" r:id="rId27"/>
    <p:sldId id="2147483596" r:id="rId28"/>
    <p:sldId id="2147483601" r:id="rId29"/>
    <p:sldId id="2147483598" r:id="rId30"/>
    <p:sldId id="1395" r:id="rId31"/>
    <p:sldId id="2147483625" r:id="rId32"/>
    <p:sldId id="309" r:id="rId33"/>
    <p:sldId id="2147483626" r:id="rId34"/>
    <p:sldId id="278" r:id="rId35"/>
    <p:sldId id="263" r:id="rId36"/>
    <p:sldId id="265" r:id="rId37"/>
    <p:sldId id="289" r:id="rId38"/>
    <p:sldId id="290" r:id="rId39"/>
    <p:sldId id="291" r:id="rId40"/>
    <p:sldId id="2147483627" r:id="rId41"/>
    <p:sldId id="1209" r:id="rId42"/>
    <p:sldId id="2147483622" r:id="rId43"/>
    <p:sldId id="283" r:id="rId44"/>
    <p:sldId id="288" r:id="rId45"/>
    <p:sldId id="296" r:id="rId46"/>
    <p:sldId id="297" r:id="rId47"/>
    <p:sldId id="273" r:id="rId48"/>
    <p:sldId id="2147483617" r:id="rId49"/>
    <p:sldId id="2147483619" r:id="rId50"/>
    <p:sldId id="2147483618" r:id="rId51"/>
    <p:sldId id="274" r:id="rId52"/>
    <p:sldId id="303" r:id="rId53"/>
    <p:sldId id="302" r:id="rId54"/>
    <p:sldId id="275" r:id="rId55"/>
    <p:sldId id="304" r:id="rId56"/>
    <p:sldId id="306" r:id="rId57"/>
    <p:sldId id="307" r:id="rId58"/>
    <p:sldId id="280" r:id="rId59"/>
    <p:sldId id="281" r:id="rId60"/>
    <p:sldId id="2147483600" r:id="rId61"/>
    <p:sldId id="294" r:id="rId62"/>
    <p:sldId id="2147483605" r:id="rId63"/>
    <p:sldId id="295" r:id="rId64"/>
    <p:sldId id="258" r:id="rId65"/>
    <p:sldId id="2147483604" r:id="rId66"/>
    <p:sldId id="2147483607" r:id="rId67"/>
  </p:sldIdLst>
  <p:sldSz cx="12192000" cy="6858000"/>
  <p:notesSz cx="6858000" cy="9144000"/>
  <p:custDataLst>
    <p:tags r:id="rId69"/>
  </p:custData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b="1"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Understanding Procurement in CGD" id="{6157AD83-6DAB-41BE-9B71-9FCD0F943D01}">
          <p14:sldIdLst>
            <p14:sldId id="256"/>
            <p14:sldId id="257"/>
            <p14:sldId id="2147483591"/>
            <p14:sldId id="259"/>
          </p14:sldIdLst>
        </p14:section>
        <p14:section name="Introductions and housekeeping" id="{DE0FE81C-D23A-4CAC-A69E-F31C0BCBCB39}">
          <p14:sldIdLst>
            <p14:sldId id="264"/>
            <p14:sldId id="761"/>
            <p14:sldId id="1169"/>
            <p14:sldId id="260"/>
          </p14:sldIdLst>
        </p14:section>
        <p14:section name="Purpose and benefits of procurement" id="{863086D8-92E3-4C05-A71F-72F66E47AB16}">
          <p14:sldIdLst>
            <p14:sldId id="2147483597"/>
            <p14:sldId id="276"/>
            <p14:sldId id="2147473013"/>
            <p14:sldId id="2147472904"/>
            <p14:sldId id="2147483624"/>
            <p14:sldId id="2147472908"/>
            <p14:sldId id="2147472913"/>
          </p14:sldIdLst>
        </p14:section>
        <p14:section name="Procurement principles" id="{490AC1BF-D08C-4FB1-A001-E191F17AA8E9}">
          <p14:sldIdLst>
            <p14:sldId id="2147483599"/>
            <p14:sldId id="271"/>
            <p14:sldId id="261"/>
            <p14:sldId id="300"/>
            <p14:sldId id="298"/>
            <p14:sldId id="1199"/>
            <p14:sldId id="2147483595"/>
            <p14:sldId id="2147483596"/>
            <p14:sldId id="2147483601"/>
          </p14:sldIdLst>
        </p14:section>
        <p14:section name="How procurement works in CGD" id="{79E91224-F0D5-4B87-8ED2-55414F5B3FA7}">
          <p14:sldIdLst>
            <p14:sldId id="2147483598"/>
            <p14:sldId id="1395"/>
            <p14:sldId id="2147483625"/>
            <p14:sldId id="309"/>
            <p14:sldId id="2147483626"/>
            <p14:sldId id="278"/>
            <p14:sldId id="263"/>
            <p14:sldId id="265"/>
            <p14:sldId id="289"/>
            <p14:sldId id="290"/>
            <p14:sldId id="291"/>
          </p14:sldIdLst>
        </p14:section>
        <p14:section name="Procurement processes" id="{D6AC0BEF-015F-44B8-9250-DE9C3EF5810E}">
          <p14:sldIdLst>
            <p14:sldId id="2147483627"/>
            <p14:sldId id="1209"/>
            <p14:sldId id="2147483622"/>
            <p14:sldId id="283"/>
            <p14:sldId id="288"/>
            <p14:sldId id="296"/>
            <p14:sldId id="297"/>
            <p14:sldId id="273"/>
            <p14:sldId id="2147483617"/>
            <p14:sldId id="2147483619"/>
            <p14:sldId id="2147483618"/>
            <p14:sldId id="274"/>
            <p14:sldId id="303"/>
            <p14:sldId id="302"/>
            <p14:sldId id="275"/>
            <p14:sldId id="304"/>
            <p14:sldId id="306"/>
            <p14:sldId id="307"/>
            <p14:sldId id="280"/>
            <p14:sldId id="281"/>
          </p14:sldIdLst>
        </p14:section>
        <p14:section name="Summary" id="{4E742F90-A633-4EF0-8E17-40E1366AB96F}">
          <p14:sldIdLst>
            <p14:sldId id="2147483600"/>
            <p14:sldId id="294"/>
            <p14:sldId id="2147483605"/>
            <p14:sldId id="295"/>
            <p14:sldId id="258"/>
            <p14:sldId id="2147483604"/>
            <p14:sldId id="21474836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8D6436-0075-7A36-8EF4-EE5EA0CC65EF}" name="Chris Gunn" initials="CG" userId="S::chris.gunn@arcblue.com::84fff620-24a0-48f9-aa8e-f58800ed7f2d" providerId="AD"/>
  <p188:author id="{0A858744-F919-6E86-1D3C-24668005592D}" name="Chris Gunn" initials="CG" userId="S::chris.gunn@arcblue.com.au::84fff620-24a0-48f9-aa8e-f58800ed7f2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143"/>
    <a:srgbClr val="81AC41"/>
    <a:srgbClr val="EF2428"/>
    <a:srgbClr val="F37C28"/>
    <a:srgbClr val="FFCB19"/>
    <a:srgbClr val="306727"/>
    <a:srgbClr val="BAC833"/>
    <a:srgbClr val="002458"/>
    <a:srgbClr val="FFFFFF"/>
    <a:srgbClr val="00A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87" autoAdjust="0"/>
    <p:restoredTop sz="83575" autoAdjust="0"/>
  </p:normalViewPr>
  <p:slideViewPr>
    <p:cSldViewPr showGuides="1">
      <p:cViewPr varScale="1">
        <p:scale>
          <a:sx n="84" d="100"/>
          <a:sy n="84" d="100"/>
        </p:scale>
        <p:origin x="688" y="280"/>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21.xml" Id="rId26" /><Relationship Type="http://schemas.openxmlformats.org/officeDocument/2006/relationships/slide" Target="slides/slide16.xml" Id="rId21" /><Relationship Type="http://schemas.openxmlformats.org/officeDocument/2006/relationships/slide" Target="slides/slide37.xml" Id="rId42" /><Relationship Type="http://schemas.openxmlformats.org/officeDocument/2006/relationships/slide" Target="slides/slide42.xml" Id="rId47" /><Relationship Type="http://schemas.openxmlformats.org/officeDocument/2006/relationships/slide" Target="slides/slide58.xml" Id="rId63" /><Relationship Type="http://schemas.openxmlformats.org/officeDocument/2006/relationships/notesMaster" Target="notesMasters/notesMaster1.xml" Id="rId68" /><Relationship Type="http://schemas.openxmlformats.org/officeDocument/2006/relationships/customXml" Target="../customXml/item2.xml" Id="rId2" /><Relationship Type="http://schemas.openxmlformats.org/officeDocument/2006/relationships/slide" Target="slides/slide11.xml" Id="rId16" /><Relationship Type="http://schemas.openxmlformats.org/officeDocument/2006/relationships/slide" Target="slides/slide24.xml" Id="rId29"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slide" Target="slides/slide27.xml" Id="rId32" /><Relationship Type="http://schemas.openxmlformats.org/officeDocument/2006/relationships/slide" Target="slides/slide32.xml" Id="rId37" /><Relationship Type="http://schemas.openxmlformats.org/officeDocument/2006/relationships/slide" Target="slides/slide35.xml" Id="rId40" /><Relationship Type="http://schemas.openxmlformats.org/officeDocument/2006/relationships/slide" Target="slides/slide40.xml" Id="rId45" /><Relationship Type="http://schemas.openxmlformats.org/officeDocument/2006/relationships/slide" Target="slides/slide48.xml" Id="rId53" /><Relationship Type="http://schemas.openxmlformats.org/officeDocument/2006/relationships/slide" Target="slides/slide53.xml" Id="rId58" /><Relationship Type="http://schemas.openxmlformats.org/officeDocument/2006/relationships/slide" Target="slides/slide61.xml" Id="rId66" /><Relationship Type="http://schemas.microsoft.com/office/2018/10/relationships/authors" Target="authors.xml" Id="rId74" /><Relationship Type="http://schemas.openxmlformats.org/officeDocument/2006/relationships/slideMaster" Target="slideMasters/slideMaster2.xml" Id="rId5" /><Relationship Type="http://schemas.openxmlformats.org/officeDocument/2006/relationships/slide" Target="slides/slide56.xml" Id="rId61" /><Relationship Type="http://schemas.openxmlformats.org/officeDocument/2006/relationships/slide" Target="slides/slide14.xml" Id="rId1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25.xml" Id="rId30" /><Relationship Type="http://schemas.openxmlformats.org/officeDocument/2006/relationships/slide" Target="slides/slide30.xml" Id="rId35" /><Relationship Type="http://schemas.openxmlformats.org/officeDocument/2006/relationships/slide" Target="slides/slide38.xml" Id="rId43" /><Relationship Type="http://schemas.openxmlformats.org/officeDocument/2006/relationships/slide" Target="slides/slide43.xml" Id="rId48" /><Relationship Type="http://schemas.openxmlformats.org/officeDocument/2006/relationships/slide" Target="slides/slide51.xml" Id="rId56" /><Relationship Type="http://schemas.openxmlformats.org/officeDocument/2006/relationships/slide" Target="slides/slide59.xml" Id="rId64" /><Relationship Type="http://schemas.openxmlformats.org/officeDocument/2006/relationships/tags" Target="tags/tag1.xml" Id="rId69" /><Relationship Type="http://schemas.openxmlformats.org/officeDocument/2006/relationships/slide" Target="slides/slide3.xml" Id="rId8" /><Relationship Type="http://schemas.openxmlformats.org/officeDocument/2006/relationships/slide" Target="slides/slide46.xml" Id="rId51" /><Relationship Type="http://schemas.openxmlformats.org/officeDocument/2006/relationships/theme" Target="theme/theme1.xml" Id="rId72" /><Relationship Type="http://schemas.openxmlformats.org/officeDocument/2006/relationships/customXml" Target="../customXml/item3.xml" Id="rId3"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slide" Target="slides/slide28.xml" Id="rId33" /><Relationship Type="http://schemas.openxmlformats.org/officeDocument/2006/relationships/slide" Target="slides/slide33.xml" Id="rId38" /><Relationship Type="http://schemas.openxmlformats.org/officeDocument/2006/relationships/slide" Target="slides/slide41.xml" Id="rId46" /><Relationship Type="http://schemas.openxmlformats.org/officeDocument/2006/relationships/slide" Target="slides/slide54.xml" Id="rId59" /><Relationship Type="http://schemas.openxmlformats.org/officeDocument/2006/relationships/slide" Target="slides/slide62.xml" Id="rId67" /><Relationship Type="http://schemas.openxmlformats.org/officeDocument/2006/relationships/slide" Target="slides/slide15.xml" Id="rId20" /><Relationship Type="http://schemas.openxmlformats.org/officeDocument/2006/relationships/slide" Target="slides/slide36.xml" Id="rId41" /><Relationship Type="http://schemas.openxmlformats.org/officeDocument/2006/relationships/slide" Target="slides/slide49.xml" Id="rId54" /><Relationship Type="http://schemas.openxmlformats.org/officeDocument/2006/relationships/slide" Target="slides/slide57.xml" Id="rId62" /><Relationship Type="http://schemas.openxmlformats.org/officeDocument/2006/relationships/presProps" Target="presProps.xml" Id="rId70" /><Relationship Type="http://schemas.openxmlformats.org/officeDocument/2006/relationships/customXml" Target="../customXml/item1.xml" Id="rId1" /><Relationship Type="http://schemas.openxmlformats.org/officeDocument/2006/relationships/slide" Target="slides/slide1.xml" Id="rId6"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slide" Target="slides/slide31.xml" Id="rId36" /><Relationship Type="http://schemas.openxmlformats.org/officeDocument/2006/relationships/slide" Target="slides/slide44.xml" Id="rId49" /><Relationship Type="http://schemas.openxmlformats.org/officeDocument/2006/relationships/slide" Target="slides/slide52.xml" Id="rId57" /><Relationship Type="http://schemas.openxmlformats.org/officeDocument/2006/relationships/slide" Target="slides/slide5.xml" Id="rId10" /><Relationship Type="http://schemas.openxmlformats.org/officeDocument/2006/relationships/slide" Target="slides/slide26.xml" Id="rId31" /><Relationship Type="http://schemas.openxmlformats.org/officeDocument/2006/relationships/slide" Target="slides/slide39.xml" Id="rId44" /><Relationship Type="http://schemas.openxmlformats.org/officeDocument/2006/relationships/slide" Target="slides/slide47.xml" Id="rId52" /><Relationship Type="http://schemas.openxmlformats.org/officeDocument/2006/relationships/slide" Target="slides/slide55.xml" Id="rId60" /><Relationship Type="http://schemas.openxmlformats.org/officeDocument/2006/relationships/slide" Target="slides/slide60.xml" Id="rId65" /><Relationship Type="http://schemas.openxmlformats.org/officeDocument/2006/relationships/tableStyles" Target="tableStyles.xml" Id="rId73" /><Relationship Type="http://schemas.openxmlformats.org/officeDocument/2006/relationships/slideMaster" Target="slideMasters/slideMaster1.xml" Id="rId4" /><Relationship Type="http://schemas.openxmlformats.org/officeDocument/2006/relationships/slide" Target="slides/slide4.xml" Id="rId9"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34.xml" Id="rId39" /><Relationship Type="http://schemas.openxmlformats.org/officeDocument/2006/relationships/slide" Target="slides/slide29.xml" Id="rId34" /><Relationship Type="http://schemas.openxmlformats.org/officeDocument/2006/relationships/slide" Target="slides/slide45.xml" Id="rId50" /><Relationship Type="http://schemas.openxmlformats.org/officeDocument/2006/relationships/slide" Target="slides/slide50.xml" Id="rId55" /><Relationship Type="http://schemas.openxmlformats.org/officeDocument/2006/relationships/slide" Target="slides/slide2.xml" Id="rId7" /><Relationship Type="http://schemas.openxmlformats.org/officeDocument/2006/relationships/viewProps" Target="viewProps.xml" Id="rId71" /><Relationship Type="http://schemas.openxmlformats.org/officeDocument/2006/relationships/customXml" Target="/customXML/item4.xml" Id="R8df8675bfd504293" /></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37C28"/>
              </a:solidFill>
              <a:ln w="19050">
                <a:solidFill>
                  <a:schemeClr val="lt1"/>
                </a:solidFill>
              </a:ln>
              <a:effectLst/>
            </c:spPr>
            <c:extLst>
              <c:ext xmlns:c16="http://schemas.microsoft.com/office/drawing/2014/chart" uri="{C3380CC4-5D6E-409C-BE32-E72D297353CC}">
                <c16:uniqueId val="{00000001-166C-495A-B185-3CE4E8B5E3AD}"/>
              </c:ext>
            </c:extLst>
          </c:dPt>
          <c:dPt>
            <c:idx val="1"/>
            <c:bubble3D val="0"/>
            <c:spPr>
              <a:solidFill>
                <a:srgbClr val="EF2428"/>
              </a:solidFill>
              <a:ln w="19050">
                <a:solidFill>
                  <a:schemeClr val="lt1"/>
                </a:solidFill>
              </a:ln>
              <a:effectLst/>
            </c:spPr>
            <c:extLst>
              <c:ext xmlns:c16="http://schemas.microsoft.com/office/drawing/2014/chart" uri="{C3380CC4-5D6E-409C-BE32-E72D297353CC}">
                <c16:uniqueId val="{00000003-166C-495A-B185-3CE4E8B5E3AD}"/>
              </c:ext>
            </c:extLst>
          </c:dPt>
          <c:dPt>
            <c:idx val="2"/>
            <c:bubble3D val="0"/>
            <c:spPr>
              <a:solidFill>
                <a:srgbClr val="54B143"/>
              </a:solidFill>
              <a:ln w="19050">
                <a:solidFill>
                  <a:schemeClr val="lt1"/>
                </a:solidFill>
              </a:ln>
              <a:effectLst/>
            </c:spPr>
            <c:extLst>
              <c:ext xmlns:c16="http://schemas.microsoft.com/office/drawing/2014/chart" uri="{C3380CC4-5D6E-409C-BE32-E72D297353CC}">
                <c16:uniqueId val="{00000005-166C-495A-B185-3CE4E8B5E3A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66C-495A-B185-3CE4E8B5E3A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c:v>
                </c:pt>
                <c:pt idx="1">
                  <c:v>1</c:v>
                </c:pt>
                <c:pt idx="2">
                  <c:v>1</c:v>
                </c:pt>
              </c:numCache>
            </c:numRef>
          </c:val>
          <c:extLst>
            <c:ext xmlns:c16="http://schemas.microsoft.com/office/drawing/2014/chart" uri="{C3380CC4-5D6E-409C-BE32-E72D297353CC}">
              <c16:uniqueId val="{00000008-166C-495A-B185-3CE4E8B5E3A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F37C28"/>
              </a:solidFill>
              <a:ln w="19050">
                <a:solidFill>
                  <a:schemeClr val="lt1"/>
                </a:solidFill>
              </a:ln>
              <a:effectLst/>
            </c:spPr>
            <c:extLst>
              <c:ext xmlns:c16="http://schemas.microsoft.com/office/drawing/2014/chart" uri="{C3380CC4-5D6E-409C-BE32-E72D297353CC}">
                <c16:uniqueId val="{00000001-D729-409B-828A-8F551A1AD863}"/>
              </c:ext>
            </c:extLst>
          </c:dPt>
          <c:dPt>
            <c:idx val="1"/>
            <c:bubble3D val="0"/>
            <c:spPr>
              <a:solidFill>
                <a:srgbClr val="EF2428"/>
              </a:solidFill>
              <a:ln w="19050">
                <a:solidFill>
                  <a:schemeClr val="lt1"/>
                </a:solidFill>
              </a:ln>
              <a:effectLst/>
            </c:spPr>
            <c:extLst>
              <c:ext xmlns:c16="http://schemas.microsoft.com/office/drawing/2014/chart" uri="{C3380CC4-5D6E-409C-BE32-E72D297353CC}">
                <c16:uniqueId val="{00000003-D729-409B-828A-8F551A1AD863}"/>
              </c:ext>
            </c:extLst>
          </c:dPt>
          <c:dPt>
            <c:idx val="2"/>
            <c:bubble3D val="0"/>
            <c:spPr>
              <a:solidFill>
                <a:srgbClr val="54B143"/>
              </a:solidFill>
              <a:ln w="19050">
                <a:solidFill>
                  <a:schemeClr val="lt1"/>
                </a:solidFill>
              </a:ln>
              <a:effectLst/>
            </c:spPr>
            <c:extLst>
              <c:ext xmlns:c16="http://schemas.microsoft.com/office/drawing/2014/chart" uri="{C3380CC4-5D6E-409C-BE32-E72D297353CC}">
                <c16:uniqueId val="{00000005-D729-409B-828A-8F551A1AD86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729-409B-828A-8F551A1AD863}"/>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1</c:v>
                </c:pt>
                <c:pt idx="1">
                  <c:v>1</c:v>
                </c:pt>
                <c:pt idx="2">
                  <c:v>1</c:v>
                </c:pt>
              </c:numCache>
            </c:numRef>
          </c:val>
          <c:extLst>
            <c:ext xmlns:c16="http://schemas.microsoft.com/office/drawing/2014/chart" uri="{C3380CC4-5D6E-409C-BE32-E72D297353CC}">
              <c16:uniqueId val="{00000000-E348-4EE2-89B5-04AB53763A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0.29273</cdr:x>
      <cdr:y>0.29222</cdr:y>
    </cdr:from>
    <cdr:to>
      <cdr:x>0.517</cdr:x>
      <cdr:y>0.457</cdr:y>
    </cdr:to>
    <cdr:sp macro="" textlink="">
      <cdr:nvSpPr>
        <cdr:cNvPr id="2" name="TextBox 1">
          <a:extLst xmlns:a="http://schemas.openxmlformats.org/drawingml/2006/main">
            <a:ext uri="{FF2B5EF4-FFF2-40B4-BE49-F238E27FC236}">
              <a16:creationId xmlns:a16="http://schemas.microsoft.com/office/drawing/2014/main" id="{09E4C235-EB47-2E42-019B-108C3B775261}"/>
            </a:ext>
          </a:extLst>
        </cdr:cNvPr>
        <cdr:cNvSpPr txBox="1"/>
      </cdr:nvSpPr>
      <cdr:spPr>
        <a:xfrm xmlns:a="http://schemas.openxmlformats.org/drawingml/2006/main">
          <a:off x="1341615" y="653098"/>
          <a:ext cx="1027849" cy="368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800" b="1" dirty="0">
              <a:solidFill>
                <a:schemeClr val="bg1"/>
              </a:solidFill>
            </a:rPr>
            <a:t>Scope</a:t>
          </a:r>
        </a:p>
      </cdr:txBody>
    </cdr:sp>
  </cdr:relSizeAnchor>
  <cdr:relSizeAnchor xmlns:cdr="http://schemas.openxmlformats.org/drawingml/2006/chartDrawing">
    <cdr:from>
      <cdr:x>0.5284</cdr:x>
      <cdr:y>0.29222</cdr:y>
    </cdr:from>
    <cdr:to>
      <cdr:x>0.70092</cdr:x>
      <cdr:y>0.457</cdr:y>
    </cdr:to>
    <cdr:sp macro="" textlink="">
      <cdr:nvSpPr>
        <cdr:cNvPr id="3" name="TextBox 2">
          <a:extLst xmlns:a="http://schemas.openxmlformats.org/drawingml/2006/main">
            <a:ext uri="{FF2B5EF4-FFF2-40B4-BE49-F238E27FC236}">
              <a16:creationId xmlns:a16="http://schemas.microsoft.com/office/drawing/2014/main" id="{6CF246F4-710A-C24A-9EED-3B6F8F2EF5CF}"/>
            </a:ext>
          </a:extLst>
        </cdr:cNvPr>
        <cdr:cNvSpPr txBox="1"/>
      </cdr:nvSpPr>
      <cdr:spPr>
        <a:xfrm xmlns:a="http://schemas.openxmlformats.org/drawingml/2006/main">
          <a:off x="2421735" y="653098"/>
          <a:ext cx="790653" cy="368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800" b="1" dirty="0">
              <a:solidFill>
                <a:schemeClr val="bg1"/>
              </a:solidFill>
            </a:rPr>
            <a:t>Price</a:t>
          </a:r>
        </a:p>
      </cdr:txBody>
    </cdr:sp>
  </cdr:relSizeAnchor>
  <cdr:relSizeAnchor xmlns:cdr="http://schemas.openxmlformats.org/drawingml/2006/chartDrawing">
    <cdr:from>
      <cdr:x>0.40739</cdr:x>
      <cdr:y>0.65978</cdr:y>
    </cdr:from>
    <cdr:to>
      <cdr:x>0.60312</cdr:x>
      <cdr:y>0.80566</cdr:y>
    </cdr:to>
    <cdr:sp macro="" textlink="">
      <cdr:nvSpPr>
        <cdr:cNvPr id="4" name="TextBox 3">
          <a:extLst xmlns:a="http://schemas.openxmlformats.org/drawingml/2006/main">
            <a:ext uri="{FF2B5EF4-FFF2-40B4-BE49-F238E27FC236}">
              <a16:creationId xmlns:a16="http://schemas.microsoft.com/office/drawing/2014/main" id="{C4675CC4-AE05-EE41-D013-FBBCDC89ABBB}"/>
            </a:ext>
          </a:extLst>
        </cdr:cNvPr>
        <cdr:cNvSpPr txBox="1"/>
      </cdr:nvSpPr>
      <cdr:spPr>
        <a:xfrm xmlns:a="http://schemas.openxmlformats.org/drawingml/2006/main">
          <a:off x="1867090" y="1474559"/>
          <a:ext cx="897065" cy="3260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800" b="1" dirty="0">
              <a:solidFill>
                <a:schemeClr val="bg1"/>
              </a:solidFill>
            </a:rPr>
            <a:t>Time</a:t>
          </a:r>
        </a:p>
      </cdr:txBody>
    </cdr:sp>
  </cdr:relSizeAnchor>
</c:userShapes>
</file>

<file path=ppt/drawings/drawing2.xml><?xml version="1.0" encoding="utf-8"?>
<c:userShapes xmlns:c="http://schemas.openxmlformats.org/drawingml/2006/chart">
  <cdr:relSizeAnchor xmlns:cdr="http://schemas.openxmlformats.org/drawingml/2006/chartDrawing">
    <cdr:from>
      <cdr:x>0.29273</cdr:x>
      <cdr:y>0.29222</cdr:y>
    </cdr:from>
    <cdr:to>
      <cdr:x>0.517</cdr:x>
      <cdr:y>0.457</cdr:y>
    </cdr:to>
    <cdr:sp macro="" textlink="">
      <cdr:nvSpPr>
        <cdr:cNvPr id="2" name="TextBox 1">
          <a:extLst xmlns:a="http://schemas.openxmlformats.org/drawingml/2006/main">
            <a:ext uri="{FF2B5EF4-FFF2-40B4-BE49-F238E27FC236}">
              <a16:creationId xmlns:a16="http://schemas.microsoft.com/office/drawing/2014/main" id="{09E4C235-EB47-2E42-019B-108C3B775261}"/>
            </a:ext>
          </a:extLst>
        </cdr:cNvPr>
        <cdr:cNvSpPr txBox="1"/>
      </cdr:nvSpPr>
      <cdr:spPr>
        <a:xfrm xmlns:a="http://schemas.openxmlformats.org/drawingml/2006/main">
          <a:off x="1341615" y="653098"/>
          <a:ext cx="1027849" cy="368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800" b="1" dirty="0">
              <a:solidFill>
                <a:schemeClr val="bg1"/>
              </a:solidFill>
            </a:rPr>
            <a:t>Scope</a:t>
          </a:r>
        </a:p>
      </cdr:txBody>
    </cdr:sp>
  </cdr:relSizeAnchor>
  <cdr:relSizeAnchor xmlns:cdr="http://schemas.openxmlformats.org/drawingml/2006/chartDrawing">
    <cdr:from>
      <cdr:x>0.5284</cdr:x>
      <cdr:y>0.29222</cdr:y>
    </cdr:from>
    <cdr:to>
      <cdr:x>0.70092</cdr:x>
      <cdr:y>0.457</cdr:y>
    </cdr:to>
    <cdr:sp macro="" textlink="">
      <cdr:nvSpPr>
        <cdr:cNvPr id="3" name="TextBox 2">
          <a:extLst xmlns:a="http://schemas.openxmlformats.org/drawingml/2006/main">
            <a:ext uri="{FF2B5EF4-FFF2-40B4-BE49-F238E27FC236}">
              <a16:creationId xmlns:a16="http://schemas.microsoft.com/office/drawing/2014/main" id="{6CF246F4-710A-C24A-9EED-3B6F8F2EF5CF}"/>
            </a:ext>
          </a:extLst>
        </cdr:cNvPr>
        <cdr:cNvSpPr txBox="1"/>
      </cdr:nvSpPr>
      <cdr:spPr>
        <a:xfrm xmlns:a="http://schemas.openxmlformats.org/drawingml/2006/main">
          <a:off x="2421735" y="653098"/>
          <a:ext cx="790653" cy="368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800" b="1" dirty="0">
              <a:solidFill>
                <a:schemeClr val="bg1"/>
              </a:solidFill>
            </a:rPr>
            <a:t>Price</a:t>
          </a:r>
        </a:p>
      </cdr:txBody>
    </cdr:sp>
  </cdr:relSizeAnchor>
  <cdr:relSizeAnchor xmlns:cdr="http://schemas.openxmlformats.org/drawingml/2006/chartDrawing">
    <cdr:from>
      <cdr:x>0.40739</cdr:x>
      <cdr:y>0.65978</cdr:y>
    </cdr:from>
    <cdr:to>
      <cdr:x>0.60312</cdr:x>
      <cdr:y>0.80566</cdr:y>
    </cdr:to>
    <cdr:sp macro="" textlink="">
      <cdr:nvSpPr>
        <cdr:cNvPr id="4" name="TextBox 3">
          <a:extLst xmlns:a="http://schemas.openxmlformats.org/drawingml/2006/main">
            <a:ext uri="{FF2B5EF4-FFF2-40B4-BE49-F238E27FC236}">
              <a16:creationId xmlns:a16="http://schemas.microsoft.com/office/drawing/2014/main" id="{C4675CC4-AE05-EE41-D013-FBBCDC89ABBB}"/>
            </a:ext>
          </a:extLst>
        </cdr:cNvPr>
        <cdr:cNvSpPr txBox="1"/>
      </cdr:nvSpPr>
      <cdr:spPr>
        <a:xfrm xmlns:a="http://schemas.openxmlformats.org/drawingml/2006/main">
          <a:off x="1867090" y="1474559"/>
          <a:ext cx="897065" cy="3260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800" b="1" dirty="0">
              <a:solidFill>
                <a:schemeClr val="bg1"/>
              </a:solidFill>
            </a:rPr>
            <a:t>Time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B5BD913-A26E-4146-41C8-E7700620217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ea typeface="+mn-ea"/>
              </a:defRPr>
            </a:lvl1pPr>
          </a:lstStyle>
          <a:p>
            <a:pPr>
              <a:defRPr/>
            </a:pPr>
            <a:endParaRPr lang="en-US" altLang="en-US"/>
          </a:p>
        </p:txBody>
      </p:sp>
      <p:sp>
        <p:nvSpPr>
          <p:cNvPr id="18435" name="Rectangle 3">
            <a:extLst>
              <a:ext uri="{FF2B5EF4-FFF2-40B4-BE49-F238E27FC236}">
                <a16:creationId xmlns:a16="http://schemas.microsoft.com/office/drawing/2014/main" id="{DD794935-1A83-1522-9C38-0268E2C7C835}"/>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ea typeface="+mn-ea"/>
              </a:defRPr>
            </a:lvl1pPr>
          </a:lstStyle>
          <a:p>
            <a:pPr>
              <a:defRPr/>
            </a:pPr>
            <a:endParaRPr lang="en-US" altLang="en-US"/>
          </a:p>
        </p:txBody>
      </p:sp>
      <p:sp>
        <p:nvSpPr>
          <p:cNvPr id="4100" name="Rectangle 4">
            <a:extLst>
              <a:ext uri="{FF2B5EF4-FFF2-40B4-BE49-F238E27FC236}">
                <a16:creationId xmlns:a16="http://schemas.microsoft.com/office/drawing/2014/main" id="{E60227E5-3C30-1FB6-3BC3-9903CC0B291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07A07373-3098-409D-B7DD-75F18652938C}"/>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8438" name="Rectangle 6">
            <a:extLst>
              <a:ext uri="{FF2B5EF4-FFF2-40B4-BE49-F238E27FC236}">
                <a16:creationId xmlns:a16="http://schemas.microsoft.com/office/drawing/2014/main" id="{BCE91D9B-6175-A9A5-F2F5-F5607EBA8D2C}"/>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ea typeface="+mn-ea"/>
              </a:defRPr>
            </a:lvl1pPr>
          </a:lstStyle>
          <a:p>
            <a:pPr>
              <a:defRPr/>
            </a:pPr>
            <a:endParaRPr lang="en-US" altLang="en-US"/>
          </a:p>
        </p:txBody>
      </p:sp>
      <p:sp>
        <p:nvSpPr>
          <p:cNvPr id="18439" name="Rectangle 7">
            <a:extLst>
              <a:ext uri="{FF2B5EF4-FFF2-40B4-BE49-F238E27FC236}">
                <a16:creationId xmlns:a16="http://schemas.microsoft.com/office/drawing/2014/main" id="{84E69F84-2215-DD53-E56C-B63236AF8F9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smtClean="0">
                <a:ea typeface="+mn-ea"/>
              </a:defRPr>
            </a:lvl1pPr>
          </a:lstStyle>
          <a:p>
            <a:pPr>
              <a:defRPr/>
            </a:pPr>
            <a:fld id="{E1792F1B-BF3A-43F0-9274-17F43726D4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ng.com/ck/a?!&amp;&amp;p=35ab81cf06ea60ffJmltdHM9MTcwMTczNDQwMCZpZ3VpZD0xNmMzMjdiOS0yODRhLTY0ODUtMTQ4My0zNDg1Mjk5ZjY1ZjkmaW5zaWQ9NTgzNA&amp;ptn=3&amp;ver=2&amp;hsh=3&amp;fclid=16c327b9-284a-6485-1483-3485299f65f9&amp;psq=difference+procurement+and+purchasing&amp;u=a1aHR0cHM6Ly93d3cuY29kZWxlc3NwbGF0Zm9ybXMuY29tL2Jsb2cvd2hhdC1pcy10aGUtZGlmZmVyZW5jZS1iZXR3ZWVuLXByb2N1cmVtZW50LWFuZC1wdXJjaGFzaW5nLw&amp;ntb=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bing.com/ck/a?!&amp;&amp;p=dee5648899e39b42JmltdHM9MTcwMTczNDQwMCZpZ3VpZD0xNmMzMjdiOS0yODRhLTY0ODUtMTQ4My0zNDg1Mjk5ZjY1ZjkmaW5zaWQ9NTg0MA&amp;ptn=3&amp;ver=2&amp;hsh=3&amp;fclid=16c327b9-284a-6485-1483-3485299f65f9&amp;psq=difference+procurement+and+purchasing&amp;u=a1aHR0cHM6Ly9wcm9jdXJlbWVudHRhY3RpY3MuY29tL3Byb2N1cmVtZW50LXB1cmNoYXNpbmcv&amp;ntb=1" TargetMode="External"/><Relationship Id="rId5" Type="http://schemas.openxmlformats.org/officeDocument/2006/relationships/hyperlink" Target="https://www.bing.com/ck/a?!&amp;&amp;p=f5c6c939bd9b6bc6JmltdHM9MTcwMTczNDQwMCZpZ3VpZD0xNmMzMjdiOS0yODRhLTY0ODUtMTQ4My0zNDg1Mjk5ZjY1ZjkmaW5zaWQ9NTgzOA&amp;ptn=3&amp;ver=2&amp;hsh=3&amp;fclid=16c327b9-284a-6485-1483-3485299f65f9&amp;psq=difference+procurement+and+purchasing&amp;u=a1aHR0cHM6Ly93d3cuZWpldC5jb20vd2hhdC1pcy10aGUtZGlmZmVyZW5jZS1iZXR3ZWVuLXByb2N1cmVtZW50LWFuZC1wdXJjaGFzaW5nLw&amp;ntb=1" TargetMode="External"/><Relationship Id="rId4" Type="http://schemas.openxmlformats.org/officeDocument/2006/relationships/hyperlink" Target="https://www.bing.com/ck/a?!&amp;&amp;p=1315aeb1457d6736JmltdHM9MTcwMTczNDQwMCZpZ3VpZD0xNmMzMjdiOS0yODRhLTY0ODUtMTQ4My0zNDg1Mjk5ZjY1ZjkmaW5zaWQ9NTgzNg&amp;ptn=3&amp;ver=2&amp;hsh=3&amp;fclid=16c327b9-284a-6485-1483-3485299f65f9&amp;psq=difference+procurement+and+purchasing&amp;u=a1aHR0cHM6Ly93d3cuZWpldC5jb20vd2hhdC1pcy10aGUtZGlmZmVyZW5jZS1iZXR3ZWVuLXByb2N1cmVtZW50LWFuZC1wdXJjaGFzaW5nLw&amp;ntb=1"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E69E524E-4A4F-6C6B-B09E-3A5C1575BF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56FD639E-394E-4896-944E-1BCEEE437976}" type="slidenum">
              <a:rPr lang="en-US" altLang="en-US" b="0"/>
              <a:pPr/>
              <a:t>1</a:t>
            </a:fld>
            <a:endParaRPr lang="en-US" altLang="en-US" b="0"/>
          </a:p>
        </p:txBody>
      </p:sp>
      <p:sp>
        <p:nvSpPr>
          <p:cNvPr id="6147" name="Rectangle 2">
            <a:extLst>
              <a:ext uri="{FF2B5EF4-FFF2-40B4-BE49-F238E27FC236}">
                <a16:creationId xmlns:a16="http://schemas.microsoft.com/office/drawing/2014/main" id="{EE0BBD78-1315-44DE-7583-C9B364A5157B}"/>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E04EEA57-4EB0-68B6-B73A-7535EFBCB9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three phases of the procurement lifecycle: Plan, Source and Manage</a:t>
            </a:r>
          </a:p>
        </p:txBody>
      </p:sp>
      <p:sp>
        <p:nvSpPr>
          <p:cNvPr id="4" name="Slide Number Placeholder 3"/>
          <p:cNvSpPr>
            <a:spLocks noGrp="1"/>
          </p:cNvSpPr>
          <p:nvPr>
            <p:ph type="sldNum" idx="12"/>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00000000-1234-1234-1234-123412341234}" type="slidenum">
              <a:rPr kumimoji="0" lang="en-AU" sz="1300" b="0" i="0" u="none" strike="noStrike" kern="1200" cap="none" spc="0" normalizeH="0" baseline="0" noProof="0" smtClean="0">
                <a:ln>
                  <a:noFill/>
                </a:ln>
                <a:solidFill>
                  <a:srgbClr val="000000"/>
                </a:solidFill>
                <a:effectLst/>
                <a:uLnTx/>
                <a:uFillTx/>
                <a:latin typeface="Arial" panose="020B0604020202020204" pitchFamily="34" charset="0"/>
                <a:ea typeface="Calibri"/>
                <a:cs typeface="Arial" panose="020B0604020202020204" pitchFamily="34" charset="0"/>
                <a:sym typeface="Calibri"/>
              </a:rPr>
              <a:pPr marL="177800" marR="0" lvl="0" indent="-177800" algn="r" defTabSz="711200" rtl="0" eaLnBrk="1" fontAlgn="auto" latinLnBrk="0" hangingPunct="1">
                <a:lnSpc>
                  <a:spcPct val="100000"/>
                </a:lnSpc>
                <a:spcBef>
                  <a:spcPts val="1200"/>
                </a:spcBef>
                <a:spcAft>
                  <a:spcPts val="0"/>
                </a:spcAft>
                <a:buClrTx/>
                <a:buSzTx/>
                <a:buFontTx/>
                <a:buChar char="•"/>
                <a:tabLst/>
                <a:defRPr/>
              </a:pPr>
              <a:t>14</a:t>
            </a:fld>
            <a:endParaRPr kumimoji="0" lang="en-AU" sz="13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4133039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idx="12"/>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00000000-1234-1234-1234-123412341234}" type="slidenum">
              <a:rPr kumimoji="0" lang="en-AU" sz="1300" b="0" i="0" u="none" strike="noStrike" kern="1200" cap="none" spc="0" normalizeH="0" baseline="0" noProof="0" smtClean="0">
                <a:ln>
                  <a:noFill/>
                </a:ln>
                <a:solidFill>
                  <a:srgbClr val="000000"/>
                </a:solidFill>
                <a:effectLst/>
                <a:uLnTx/>
                <a:uFillTx/>
                <a:latin typeface="Arial" panose="020B0604020202020204" pitchFamily="34" charset="0"/>
                <a:ea typeface="Calibri"/>
                <a:cs typeface="Arial" panose="020B0604020202020204" pitchFamily="34" charset="0"/>
                <a:sym typeface="Calibri"/>
              </a:rPr>
              <a:pPr marL="177800" marR="0" lvl="0" indent="-177800" algn="r" defTabSz="711200" rtl="0" eaLnBrk="1" fontAlgn="auto" latinLnBrk="0" hangingPunct="1">
                <a:lnSpc>
                  <a:spcPct val="100000"/>
                </a:lnSpc>
                <a:spcBef>
                  <a:spcPts val="1200"/>
                </a:spcBef>
                <a:spcAft>
                  <a:spcPts val="0"/>
                </a:spcAft>
                <a:buClrTx/>
                <a:buSzTx/>
                <a:buFontTx/>
                <a:buChar char="•"/>
                <a:tabLst/>
                <a:defRPr/>
              </a:pPr>
              <a:t>15</a:t>
            </a:fld>
            <a:endParaRPr kumimoji="0" lang="en-AU" sz="13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897541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As stated in the CGD Procurement Policy.</a:t>
            </a:r>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17</a:t>
            </a:fld>
            <a:endParaRPr lang="en-US" altLang="en-US"/>
          </a:p>
        </p:txBody>
      </p:sp>
    </p:spTree>
    <p:extLst>
      <p:ext uri="{BB962C8B-B14F-4D97-AF65-F5344CB8AC3E}">
        <p14:creationId xmlns:p14="http://schemas.microsoft.com/office/powerpoint/2010/main" val="8707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18</a:t>
            </a:fld>
            <a:endParaRPr lang="en-US" altLang="en-US"/>
          </a:p>
        </p:txBody>
      </p:sp>
    </p:spTree>
    <p:extLst>
      <p:ext uri="{BB962C8B-B14F-4D97-AF65-F5344CB8AC3E}">
        <p14:creationId xmlns:p14="http://schemas.microsoft.com/office/powerpoint/2010/main" val="788525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Objectives of social and sustainable procurement (taken from Procurement Policy)</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19</a:t>
            </a:fld>
            <a:endParaRPr lang="en-US" altLang="en-US"/>
          </a:p>
        </p:txBody>
      </p:sp>
    </p:spTree>
    <p:extLst>
      <p:ext uri="{BB962C8B-B14F-4D97-AF65-F5344CB8AC3E}">
        <p14:creationId xmlns:p14="http://schemas.microsoft.com/office/powerpoint/2010/main" val="1056898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20</a:t>
            </a:fld>
            <a:endParaRPr lang="en-US" altLang="en-US"/>
          </a:p>
        </p:txBody>
      </p:sp>
    </p:spTree>
    <p:extLst>
      <p:ext uri="{BB962C8B-B14F-4D97-AF65-F5344CB8AC3E}">
        <p14:creationId xmlns:p14="http://schemas.microsoft.com/office/powerpoint/2010/main" val="1399032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21</a:t>
            </a:fld>
            <a:endParaRPr lang="en-US" altLang="en-US"/>
          </a:p>
        </p:txBody>
      </p:sp>
    </p:spTree>
    <p:extLst>
      <p:ext uri="{BB962C8B-B14F-4D97-AF65-F5344CB8AC3E}">
        <p14:creationId xmlns:p14="http://schemas.microsoft.com/office/powerpoint/2010/main" val="2554357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Note that City of Port Phillip has a mature and well developed Procurement team.</a:t>
            </a:r>
          </a:p>
          <a:p>
            <a:r>
              <a:rPr lang="en-AU"/>
              <a:t>Despite this maturity, things can still go wrong as can be seen in this case study.</a:t>
            </a:r>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22</a:t>
            </a:fld>
            <a:endParaRPr lang="en-US" altLang="en-US"/>
          </a:p>
        </p:txBody>
      </p:sp>
    </p:spTree>
    <p:extLst>
      <p:ext uri="{BB962C8B-B14F-4D97-AF65-F5344CB8AC3E}">
        <p14:creationId xmlns:p14="http://schemas.microsoft.com/office/powerpoint/2010/main" val="14342689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High weighting given to price in the tender evaluation</a:t>
            </a:r>
          </a:p>
          <a:p>
            <a:pPr marL="171450" indent="-171450">
              <a:buFont typeface="Arial" panose="020B0604020202020204" pitchFamily="34" charset="0"/>
              <a:buChar char="•"/>
            </a:pPr>
            <a:r>
              <a:rPr lang="en-AU"/>
              <a:t>45% weighting on price – in line with Procurement Policy but found to under-value other aspects of the evaluation such as supplier experience and transitional planning.</a:t>
            </a:r>
          </a:p>
          <a:p>
            <a:pPr marL="171450" indent="-171450">
              <a:buFont typeface="Arial" panose="020B0604020202020204" pitchFamily="34" charset="0"/>
              <a:buChar char="•"/>
            </a:pPr>
            <a:r>
              <a:rPr lang="en-AU"/>
              <a:t>It meant that a tenderer with a materially lower pricing would be more likely to have the highest overall score</a:t>
            </a:r>
          </a:p>
          <a:p>
            <a:pPr marL="171450" indent="-171450">
              <a:buFont typeface="Arial" panose="020B0604020202020204" pitchFamily="34" charset="0"/>
              <a:buChar char="•"/>
            </a:pPr>
            <a:r>
              <a:rPr lang="en-AU"/>
              <a:t>The audit report suggested higher </a:t>
            </a:r>
            <a:r>
              <a:rPr lang="en-AU" err="1"/>
              <a:t>weigtings</a:t>
            </a:r>
            <a:r>
              <a:rPr lang="en-AU"/>
              <a:t> for </a:t>
            </a:r>
            <a:r>
              <a:rPr lang="en-AU" err="1"/>
              <a:t>commiditised</a:t>
            </a:r>
            <a:r>
              <a:rPr lang="en-AU"/>
              <a:t> products or services and lower price weightings for complex services where experience and approach of the supplier are pivotal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a:t>The audit report recommended an alternative approach to weighting price - a VFM approach where price is not scored but assessed with non-price scores in a VFM assessment</a:t>
            </a:r>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23</a:t>
            </a:fld>
            <a:endParaRPr lang="en-US" altLang="en-US"/>
          </a:p>
        </p:txBody>
      </p:sp>
    </p:spTree>
    <p:extLst>
      <p:ext uri="{BB962C8B-B14F-4D97-AF65-F5344CB8AC3E}">
        <p14:creationId xmlns:p14="http://schemas.microsoft.com/office/powerpoint/2010/main" val="660517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24</a:t>
            </a:fld>
            <a:endParaRPr lang="en-US" altLang="en-US"/>
          </a:p>
        </p:txBody>
      </p:sp>
    </p:spTree>
    <p:extLst>
      <p:ext uri="{BB962C8B-B14F-4D97-AF65-F5344CB8AC3E}">
        <p14:creationId xmlns:p14="http://schemas.microsoft.com/office/powerpoint/2010/main" val="2322831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FEB74B4-D58A-D0B9-1D26-B5BB942025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0DE76AB1-0893-45EB-9756-E6C482841CE4}" type="slidenum">
              <a:rPr lang="en-US" altLang="en-US" b="0"/>
              <a:pPr/>
              <a:t>2</a:t>
            </a:fld>
            <a:endParaRPr lang="en-US" altLang="en-US" b="0"/>
          </a:p>
        </p:txBody>
      </p:sp>
      <p:sp>
        <p:nvSpPr>
          <p:cNvPr id="8195" name="Rectangle 2">
            <a:extLst>
              <a:ext uri="{FF2B5EF4-FFF2-40B4-BE49-F238E27FC236}">
                <a16:creationId xmlns:a16="http://schemas.microsoft.com/office/drawing/2014/main" id="{4E836A9F-8FA2-2C54-198B-2A9CE6CDE06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1364405C-5D79-641D-1A2C-35D5F4EEA2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6CAE0-1D21-0CDC-9F7A-0659F404D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CAFE9-991C-EEF8-3A1E-B8AD3E509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43227-B867-9767-263C-C7F37B830FB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8C33420-74F9-C7E0-E50D-3457973979A6}"/>
              </a:ext>
            </a:extLst>
          </p:cNvPr>
          <p:cNvSpPr>
            <a:spLocks noGrp="1"/>
          </p:cNvSpPr>
          <p:nvPr>
            <p:ph type="sldNum" sz="quarter" idx="5"/>
          </p:nvPr>
        </p:nvSpPr>
        <p:spPr/>
        <p:txBody>
          <a:bodyPr/>
          <a:lstStyle/>
          <a:p>
            <a:fld id="{4242D879-02CE-4BF1-B765-4BFFA8142F92}" type="slidenum">
              <a:rPr lang="en-AU" smtClean="0"/>
              <a:t>26</a:t>
            </a:fld>
            <a:endParaRPr lang="en-AU"/>
          </a:p>
        </p:txBody>
      </p:sp>
    </p:spTree>
    <p:extLst>
      <p:ext uri="{BB962C8B-B14F-4D97-AF65-F5344CB8AC3E}">
        <p14:creationId xmlns:p14="http://schemas.microsoft.com/office/powerpoint/2010/main" val="1353990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6CAE0-1D21-0CDC-9F7A-0659F404D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CAFE9-991C-EEF8-3A1E-B8AD3E5098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43227-B867-9767-263C-C7F37B830FB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8C33420-74F9-C7E0-E50D-3457973979A6}"/>
              </a:ext>
            </a:extLst>
          </p:cNvPr>
          <p:cNvSpPr>
            <a:spLocks noGrp="1"/>
          </p:cNvSpPr>
          <p:nvPr>
            <p:ph type="sldNum" sz="quarter" idx="5"/>
          </p:nvPr>
        </p:nvSpPr>
        <p:spPr/>
        <p:txBody>
          <a:bodyPr/>
          <a:lstStyle/>
          <a:p>
            <a:fld id="{4242D879-02CE-4BF1-B765-4BFFA8142F92}" type="slidenum">
              <a:rPr lang="en-AU" smtClean="0"/>
              <a:t>27</a:t>
            </a:fld>
            <a:endParaRPr lang="en-AU"/>
          </a:p>
        </p:txBody>
      </p:sp>
    </p:spTree>
    <p:extLst>
      <p:ext uri="{BB962C8B-B14F-4D97-AF65-F5344CB8AC3E}">
        <p14:creationId xmlns:p14="http://schemas.microsoft.com/office/powerpoint/2010/main" val="2691483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Most value can be added (and lost) in the “Plan” and “Manage” phases of the end-to-end procurement process.</a:t>
            </a:r>
          </a:p>
          <a:p>
            <a:r>
              <a:rPr lang="en-AU" dirty="0"/>
              <a:t>The “Plan” stage is when the procurement strategy can be developed. </a:t>
            </a:r>
          </a:p>
          <a:p>
            <a:r>
              <a:rPr lang="en-AU" dirty="0"/>
              <a:t>Planning includes definition of requirements, decisions on whether to approach the market, how to approach the market, the operating model for the services, the type of specification (technical, performance, functional) the pricing structure, the evaluation criteria, the contract structure, and various other aspects of the procurement. It includes obtaining an understanding of the supply market.</a:t>
            </a:r>
          </a:p>
          <a:p>
            <a:r>
              <a:rPr lang="en-AU" dirty="0"/>
              <a:t>The “Source” stage is when we go out to the market, receive tender submissions, evaluate submissions, determine a preferred supplier or suppliers, and negotiate with the supplier to form a contract.</a:t>
            </a:r>
          </a:p>
          <a:p>
            <a:r>
              <a:rPr lang="en-AU" dirty="0"/>
              <a:t>The “Manage” stage is another point where the potential value of a contract can be easily lost or retained depending on how a contract is managed.</a:t>
            </a:r>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28</a:t>
            </a:fld>
            <a:endParaRPr lang="en-US" altLang="en-US"/>
          </a:p>
        </p:txBody>
      </p:sp>
    </p:spTree>
    <p:extLst>
      <p:ext uri="{BB962C8B-B14F-4D97-AF65-F5344CB8AC3E}">
        <p14:creationId xmlns:p14="http://schemas.microsoft.com/office/powerpoint/2010/main" val="645050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2"/>
          </p:nvPr>
        </p:nvSpPr>
        <p:spPr/>
        <p:txBody>
          <a:bodyPr/>
          <a:lstStyle/>
          <a:p>
            <a:pPr algn="r"/>
            <a:fld id="{00000000-1234-1234-1234-123412341234}" type="slidenum">
              <a:rPr lang="en-AU" sz="1300" smtClean="0">
                <a:solidFill>
                  <a:schemeClr val="dk1"/>
                </a:solidFill>
                <a:ea typeface="Calibri"/>
                <a:sym typeface="Calibri"/>
              </a:rPr>
              <a:pPr algn="r"/>
              <a:t>29</a:t>
            </a:fld>
            <a:endParaRPr lang="en-AU" sz="1300" dirty="0">
              <a:solidFill>
                <a:schemeClr val="dk1"/>
              </a:solidFill>
              <a:ea typeface="Calibri"/>
              <a:sym typeface="Calibri"/>
            </a:endParaRPr>
          </a:p>
        </p:txBody>
      </p:sp>
    </p:spTree>
    <p:extLst>
      <p:ext uri="{BB962C8B-B14F-4D97-AF65-F5344CB8AC3E}">
        <p14:creationId xmlns:p14="http://schemas.microsoft.com/office/powerpoint/2010/main" val="3580138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Expectations of you when you in procurement:</a:t>
            </a:r>
          </a:p>
          <a:p>
            <a:pPr marL="171450" indent="-171450">
              <a:buFont typeface="Arial" panose="020B0604020202020204" pitchFamily="34" charset="0"/>
              <a:buChar char="•"/>
            </a:pPr>
            <a:r>
              <a:rPr lang="en-AU" dirty="0"/>
              <a:t>Involve Procurement early</a:t>
            </a:r>
          </a:p>
          <a:p>
            <a:pPr marL="628650" lvl="1" indent="-171450">
              <a:buFont typeface="Arial" panose="020B0604020202020204" pitchFamily="34" charset="0"/>
              <a:buChar char="•"/>
            </a:pPr>
            <a:r>
              <a:rPr lang="en-AU" dirty="0"/>
              <a:t>This is the point where Procurement can add the greatest value – sourcing strategy, alternative and innovative approaches to market. </a:t>
            </a:r>
          </a:p>
          <a:p>
            <a:pPr marL="628650" lvl="1" indent="-171450">
              <a:buFont typeface="Arial" panose="020B0604020202020204" pitchFamily="34" charset="0"/>
              <a:buChar char="•"/>
            </a:pPr>
            <a:r>
              <a:rPr lang="en-AU" dirty="0"/>
              <a:t>Procurement can provide better service if it is aware of your forthcoming procurement needs</a:t>
            </a:r>
          </a:p>
          <a:p>
            <a:pPr marL="628650" lvl="1" indent="-171450">
              <a:buFont typeface="Arial" panose="020B0604020202020204" pitchFamily="34" charset="0"/>
              <a:buChar char="•"/>
            </a:pPr>
            <a:r>
              <a:rPr lang="en-AU" dirty="0"/>
              <a:t>Invite your Procurement Business Partner to your planning and budgeting meetings</a:t>
            </a:r>
          </a:p>
          <a:p>
            <a:pPr marL="171450" lvl="0" indent="-171450">
              <a:buFont typeface="Arial" panose="020B0604020202020204" pitchFamily="34" charset="0"/>
              <a:buChar char="•"/>
            </a:pPr>
            <a:r>
              <a:rPr lang="en-AU" dirty="0"/>
              <a:t>Understand the Policy and Guidelines</a:t>
            </a:r>
          </a:p>
          <a:p>
            <a:pPr marL="628650" lvl="1" indent="-171450">
              <a:buFont typeface="Arial" panose="020B0604020202020204" pitchFamily="34" charset="0"/>
              <a:buChar char="•"/>
            </a:pPr>
            <a:r>
              <a:rPr lang="en-AU" dirty="0"/>
              <a:t>This training</a:t>
            </a:r>
          </a:p>
          <a:p>
            <a:pPr marL="628650" lvl="1" indent="-171450">
              <a:buFont typeface="Arial" panose="020B0604020202020204" pitchFamily="34" charset="0"/>
              <a:buChar char="•"/>
            </a:pPr>
            <a:r>
              <a:rPr lang="en-AU" dirty="0"/>
              <a:t>Consult Procurement if any questions</a:t>
            </a:r>
          </a:p>
          <a:p>
            <a:pPr marL="171450" lvl="0" indent="-171450">
              <a:buFont typeface="Arial" panose="020B0604020202020204" pitchFamily="34" charset="0"/>
              <a:buChar char="•"/>
            </a:pPr>
            <a:r>
              <a:rPr lang="en-AU" dirty="0"/>
              <a:t>Bring your technical expertise</a:t>
            </a:r>
          </a:p>
          <a:p>
            <a:pPr marL="628650" lvl="1" indent="-171450">
              <a:buFont typeface="Arial" panose="020B0604020202020204" pitchFamily="34" charset="0"/>
              <a:buChar char="•"/>
            </a:pPr>
            <a:r>
              <a:rPr lang="en-AU" dirty="0"/>
              <a:t>The business is expected to develop specifications</a:t>
            </a:r>
          </a:p>
          <a:p>
            <a:pPr marL="628650" lvl="1" indent="-171450">
              <a:buFont typeface="Arial" panose="020B0604020202020204" pitchFamily="34" charset="0"/>
              <a:buChar char="•"/>
            </a:pPr>
            <a:r>
              <a:rPr lang="en-AU" dirty="0"/>
              <a:t>Procurement can help</a:t>
            </a:r>
          </a:p>
          <a:p>
            <a:pPr marL="171450" lvl="0" indent="-171450">
              <a:buFont typeface="Arial" panose="020B0604020202020204" pitchFamily="34" charset="0"/>
              <a:buChar char="•"/>
            </a:pPr>
            <a:r>
              <a:rPr lang="en-AU" dirty="0"/>
              <a:t>Be actively involved in tender projects</a:t>
            </a:r>
          </a:p>
          <a:p>
            <a:pPr marL="628650" lvl="1" indent="-171450">
              <a:buFont typeface="Arial" panose="020B0604020202020204" pitchFamily="34" charset="0"/>
              <a:buChar char="•"/>
            </a:pPr>
            <a:r>
              <a:rPr lang="en-AU" dirty="0"/>
              <a:t>Business involvement is essential to producing the best outcome from the tender process</a:t>
            </a:r>
          </a:p>
          <a:p>
            <a:pPr marL="171450" lvl="0" indent="-171450">
              <a:buFont typeface="Arial" panose="020B0604020202020204" pitchFamily="34" charset="0"/>
              <a:buChar char="•"/>
            </a:pPr>
            <a:r>
              <a:rPr lang="en-AU" dirty="0"/>
              <a:t>Manage the contract to capture its potential value</a:t>
            </a:r>
          </a:p>
          <a:p>
            <a:pPr marL="628650" lvl="1" indent="-171450">
              <a:buFont typeface="Arial" panose="020B0604020202020204" pitchFamily="34" charset="0"/>
              <a:buChar char="•"/>
            </a:pPr>
            <a:r>
              <a:rPr lang="en-AU" dirty="0"/>
              <a:t>The value potentially available from a contract can easily be lost if not managed</a:t>
            </a:r>
          </a:p>
          <a:p>
            <a:pPr marL="628650" lvl="1" indent="-171450">
              <a:buFont typeface="Arial" panose="020B0604020202020204" pitchFamily="34" charset="0"/>
              <a:buChar char="•"/>
            </a:pPr>
            <a:r>
              <a:rPr lang="en-AU" dirty="0"/>
              <a:t>There will be additional training made available on this topic soon</a:t>
            </a:r>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30</a:t>
            </a:fld>
            <a:endParaRPr lang="en-US" altLang="en-US"/>
          </a:p>
        </p:txBody>
      </p:sp>
    </p:spTree>
    <p:extLst>
      <p:ext uri="{BB962C8B-B14F-4D97-AF65-F5344CB8AC3E}">
        <p14:creationId xmlns:p14="http://schemas.microsoft.com/office/powerpoint/2010/main" val="1929376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31</a:t>
            </a:fld>
            <a:endParaRPr lang="en-US" altLang="en-US"/>
          </a:p>
        </p:txBody>
      </p:sp>
    </p:spTree>
    <p:extLst>
      <p:ext uri="{BB962C8B-B14F-4D97-AF65-F5344CB8AC3E}">
        <p14:creationId xmlns:p14="http://schemas.microsoft.com/office/powerpoint/2010/main" val="2518137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Must comply with the Local Government Act 2020 (Victoria).</a:t>
            </a:r>
          </a:p>
          <a:p>
            <a:r>
              <a:rPr lang="en-AU" sz="1800" dirty="0">
                <a:solidFill>
                  <a:srgbClr val="000000"/>
                </a:solidFill>
                <a:effectLst/>
                <a:latin typeface="Arial" panose="020B0604020202020204" pitchFamily="34" charset="0"/>
                <a:ea typeface="Arial" panose="020B0604020202020204" pitchFamily="34" charset="0"/>
              </a:rPr>
              <a:t>Changes to the</a:t>
            </a:r>
            <a:r>
              <a:rPr lang="en-AU" sz="1800" i="1" dirty="0">
                <a:solidFill>
                  <a:srgbClr val="000000"/>
                </a:solidFill>
                <a:effectLst/>
                <a:latin typeface="Arial" panose="020B0604020202020204" pitchFamily="34" charset="0"/>
                <a:ea typeface="Arial" panose="020B0604020202020204" pitchFamily="34" charset="0"/>
              </a:rPr>
              <a:t> </a:t>
            </a:r>
            <a:r>
              <a:rPr lang="en-AU" sz="1800" i="0" dirty="0">
                <a:solidFill>
                  <a:srgbClr val="000000"/>
                </a:solidFill>
                <a:effectLst/>
                <a:latin typeface="Arial" panose="020B0604020202020204" pitchFamily="34" charset="0"/>
                <a:ea typeface="Arial" panose="020B0604020202020204" pitchFamily="34" charset="0"/>
              </a:rPr>
              <a:t>Act</a:t>
            </a:r>
            <a:r>
              <a:rPr lang="en-AU" sz="1800" i="1" dirty="0">
                <a:solidFill>
                  <a:srgbClr val="000000"/>
                </a:solidFill>
                <a:effectLst/>
                <a:latin typeface="Arial" panose="020B0604020202020204" pitchFamily="34" charset="0"/>
                <a:ea typeface="Arial" panose="020B0604020202020204" pitchFamily="34" charset="0"/>
              </a:rPr>
              <a:t> </a:t>
            </a:r>
            <a:r>
              <a:rPr lang="en-AU" sz="1800" dirty="0">
                <a:solidFill>
                  <a:srgbClr val="000000"/>
                </a:solidFill>
                <a:effectLst/>
                <a:latin typeface="Arial" panose="020B0604020202020204" pitchFamily="34" charset="0"/>
                <a:ea typeface="Arial" panose="020B0604020202020204" pitchFamily="34" charset="0"/>
              </a:rPr>
              <a:t>in 2020 shifted requirements for procurement from a rules-based to a principles-based system.</a:t>
            </a:r>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32</a:t>
            </a:fld>
            <a:endParaRPr lang="en-US" altLang="en-US"/>
          </a:p>
        </p:txBody>
      </p:sp>
    </p:spTree>
    <p:extLst>
      <p:ext uri="{BB962C8B-B14F-4D97-AF65-F5344CB8AC3E}">
        <p14:creationId xmlns:p14="http://schemas.microsoft.com/office/powerpoint/2010/main" val="40903129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sz="1200" b="1" dirty="0"/>
              <a:t>Procurement Steering Committee Composition (under review)</a:t>
            </a:r>
          </a:p>
          <a:p>
            <a:pPr marL="177800" indent="-177800">
              <a:spcAft>
                <a:spcPts val="300"/>
              </a:spcAft>
              <a:buFont typeface="Arial" panose="020B0604020202020204" pitchFamily="34" charset="0"/>
              <a:buChar char="•"/>
            </a:pPr>
            <a:r>
              <a:rPr lang="en-US" sz="1200" dirty="0"/>
              <a:t>CEO</a:t>
            </a:r>
          </a:p>
          <a:p>
            <a:pPr marL="177800" indent="-177800">
              <a:spcAft>
                <a:spcPts val="300"/>
              </a:spcAft>
              <a:buFont typeface="Arial" panose="020B0604020202020204" pitchFamily="34" charset="0"/>
              <a:buChar char="•"/>
            </a:pPr>
            <a:r>
              <a:rPr lang="en-US" sz="1200" dirty="0"/>
              <a:t>Executive Director, Corporate Development</a:t>
            </a:r>
          </a:p>
          <a:p>
            <a:pPr marL="177800" indent="-177800">
              <a:spcAft>
                <a:spcPts val="300"/>
              </a:spcAft>
              <a:buFont typeface="Arial" panose="020B0604020202020204" pitchFamily="34" charset="0"/>
              <a:buChar char="•"/>
            </a:pPr>
            <a:r>
              <a:rPr lang="en-US" sz="1200" dirty="0"/>
              <a:t>Executive Manager, Finance and IT</a:t>
            </a:r>
          </a:p>
          <a:p>
            <a:pPr marL="177800" indent="-177800">
              <a:spcAft>
                <a:spcPts val="300"/>
              </a:spcAft>
              <a:buFont typeface="Arial" panose="020B0604020202020204" pitchFamily="34" charset="0"/>
              <a:buChar char="•"/>
            </a:pPr>
            <a:r>
              <a:rPr lang="en-US" sz="1200" dirty="0"/>
              <a:t>Dir. Business, Engineering &amp; Major Projects</a:t>
            </a:r>
          </a:p>
          <a:p>
            <a:pPr marL="177800" indent="-177800">
              <a:spcAft>
                <a:spcPts val="300"/>
              </a:spcAft>
              <a:buFont typeface="Arial" panose="020B0604020202020204" pitchFamily="34" charset="0"/>
              <a:buChar char="•"/>
            </a:pPr>
            <a:r>
              <a:rPr lang="en-US" sz="1200" dirty="0"/>
              <a:t>Director City Planning, Design and Amenity</a:t>
            </a:r>
          </a:p>
          <a:p>
            <a:pPr marL="177800" indent="-177800">
              <a:spcAft>
                <a:spcPts val="300"/>
              </a:spcAft>
              <a:buFont typeface="Arial" panose="020B0604020202020204" pitchFamily="34" charset="0"/>
              <a:buChar char="•"/>
            </a:pPr>
            <a:r>
              <a:rPr lang="en-US" sz="1200" dirty="0"/>
              <a:t>Manager Governance</a:t>
            </a:r>
          </a:p>
          <a:p>
            <a:pPr marL="177800" indent="-177800">
              <a:spcAft>
                <a:spcPts val="300"/>
              </a:spcAft>
              <a:buFont typeface="Arial" panose="020B0604020202020204" pitchFamily="34" charset="0"/>
              <a:buChar char="•"/>
            </a:pPr>
            <a:r>
              <a:rPr lang="en-US" sz="1200" dirty="0"/>
              <a:t>Procurement Manager</a:t>
            </a:r>
            <a:endParaRPr lang="en-AU" sz="1200" dirty="0"/>
          </a:p>
          <a:p>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35</a:t>
            </a:fld>
            <a:endParaRPr lang="en-US" altLang="en-US"/>
          </a:p>
        </p:txBody>
      </p:sp>
    </p:spTree>
    <p:extLst>
      <p:ext uri="{BB962C8B-B14F-4D97-AF65-F5344CB8AC3E}">
        <p14:creationId xmlns:p14="http://schemas.microsoft.com/office/powerpoint/2010/main" val="466619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addition to Source-to-Contract and Purchase-to-Pay processes, there is the ability to purchase using the CGD Procurement Card.</a:t>
            </a:r>
          </a:p>
          <a:p>
            <a:r>
              <a:rPr lang="en-AU" dirty="0"/>
              <a:t>Further, within the S2C process there are a number of sub-processes as shown on the next slide.</a:t>
            </a:r>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37</a:t>
            </a:fld>
            <a:endParaRPr lang="en-US" altLang="en-US"/>
          </a:p>
        </p:txBody>
      </p:sp>
    </p:spTree>
    <p:extLst>
      <p:ext uri="{BB962C8B-B14F-4D97-AF65-F5344CB8AC3E}">
        <p14:creationId xmlns:p14="http://schemas.microsoft.com/office/powerpoint/2010/main" val="2076486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Four key procurement S2C sub-processes defined by procurement thresholds</a:t>
            </a:r>
          </a:p>
          <a:p>
            <a:pPr marL="228600" indent="-228600">
              <a:buAutoNum type="arabicPeriod"/>
            </a:pPr>
            <a:r>
              <a:rPr lang="en-AU" dirty="0"/>
              <a:t>$1 to $10,000</a:t>
            </a:r>
          </a:p>
          <a:p>
            <a:pPr marL="228600" indent="-228600">
              <a:buAutoNum type="arabicPeriod"/>
            </a:pPr>
            <a:r>
              <a:rPr lang="en-AU" dirty="0"/>
              <a:t>10,001 to $100,000</a:t>
            </a:r>
          </a:p>
          <a:p>
            <a:pPr marL="228600" indent="-228600">
              <a:buAutoNum type="arabicPeriod"/>
            </a:pPr>
            <a:r>
              <a:rPr lang="en-AU" dirty="0"/>
              <a:t>$100,001 to $300,000</a:t>
            </a:r>
          </a:p>
          <a:p>
            <a:pPr marL="228600" indent="-228600">
              <a:buAutoNum type="arabicPeriod"/>
            </a:pPr>
            <a:r>
              <a:rPr lang="en-AU" dirty="0"/>
              <a:t>Over $300,000</a:t>
            </a:r>
          </a:p>
          <a:p>
            <a:pPr marL="0" indent="0">
              <a:buNone/>
            </a:pPr>
            <a:endParaRPr lang="en-AU" dirty="0"/>
          </a:p>
          <a:p>
            <a:pPr marL="0" indent="0">
              <a:buNone/>
            </a:pPr>
            <a:r>
              <a:rPr lang="en-AU" dirty="0"/>
              <a:t>This one-page reference is included in the Procurement Guidelines document. </a:t>
            </a:r>
          </a:p>
          <a:p>
            <a:pPr marL="0" indent="0">
              <a:buNone/>
            </a:pPr>
            <a:r>
              <a:rPr lang="en-AU" dirty="0"/>
              <a:t>It sets out requirements in each of the three phases of procurement (Plan, Source, Manage) for each threshold.</a:t>
            </a:r>
          </a:p>
          <a:p>
            <a:pPr marL="0" indent="0">
              <a:buNone/>
            </a:pPr>
            <a:r>
              <a:rPr lang="en-AU" dirty="0"/>
              <a:t>We’ll now go through each process to look at the requirements for each.</a:t>
            </a:r>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38</a:t>
            </a:fld>
            <a:endParaRPr lang="en-US" altLang="en-US"/>
          </a:p>
        </p:txBody>
      </p:sp>
    </p:spTree>
    <p:extLst>
      <p:ext uri="{BB962C8B-B14F-4D97-AF65-F5344CB8AC3E}">
        <p14:creationId xmlns:p14="http://schemas.microsoft.com/office/powerpoint/2010/main" val="4165077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idx="12"/>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00000000-1234-1234-1234-123412341234}" type="slidenum">
              <a:rPr kumimoji="0" lang="en-AU" sz="1300" b="0" i="0" u="none" strike="noStrike" kern="1200" cap="none" spc="0" normalizeH="0" baseline="0" noProof="0" smtClean="0">
                <a:ln>
                  <a:noFill/>
                </a:ln>
                <a:solidFill>
                  <a:srgbClr val="000000"/>
                </a:solidFill>
                <a:effectLst/>
                <a:uLnTx/>
                <a:uFillTx/>
                <a:latin typeface="Arial" panose="020B0604020202020204" pitchFamily="34" charset="0"/>
                <a:ea typeface="Calibri"/>
                <a:cs typeface="Arial" panose="020B0604020202020204" pitchFamily="34" charset="0"/>
                <a:sym typeface="Calibri"/>
              </a:rPr>
              <a:pPr marL="177800" marR="0" lvl="0" indent="-177800" algn="r" defTabSz="711200" rtl="0" eaLnBrk="1" fontAlgn="auto" latinLnBrk="0" hangingPunct="1">
                <a:lnSpc>
                  <a:spcPct val="100000"/>
                </a:lnSpc>
                <a:spcBef>
                  <a:spcPts val="1200"/>
                </a:spcBef>
                <a:spcAft>
                  <a:spcPts val="0"/>
                </a:spcAft>
                <a:buClrTx/>
                <a:buSzTx/>
                <a:buFontTx/>
                <a:buChar char="•"/>
                <a:tabLst/>
                <a:defRPr/>
              </a:pPr>
              <a:t>3</a:t>
            </a:fld>
            <a:endParaRPr kumimoji="0" lang="en-AU" sz="13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29446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Value include GST.</a:t>
            </a:r>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39</a:t>
            </a:fld>
            <a:endParaRPr lang="en-US" altLang="en-US"/>
          </a:p>
        </p:txBody>
      </p:sp>
    </p:spTree>
    <p:extLst>
      <p:ext uri="{BB962C8B-B14F-4D97-AF65-F5344CB8AC3E}">
        <p14:creationId xmlns:p14="http://schemas.microsoft.com/office/powerpoint/2010/main" val="320968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 that a purchase order can be used up to $100,000. </a:t>
            </a:r>
          </a:p>
          <a:p>
            <a:r>
              <a:rPr lang="en-AU" dirty="0"/>
              <a:t>Use of supplier terms and conditions should be avoided, however, if this is unavoidable, contact Procurement.</a:t>
            </a:r>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40</a:t>
            </a:fld>
            <a:endParaRPr lang="en-US" altLang="en-US"/>
          </a:p>
        </p:txBody>
      </p:sp>
    </p:spTree>
    <p:extLst>
      <p:ext uri="{BB962C8B-B14F-4D97-AF65-F5344CB8AC3E}">
        <p14:creationId xmlns:p14="http://schemas.microsoft.com/office/powerpoint/2010/main" val="1435575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Contact Procurement regarding the appropriate standard form contract to be used for your requirement.</a:t>
            </a:r>
          </a:p>
          <a:p>
            <a:r>
              <a:rPr lang="en-AU" dirty="0"/>
              <a:t>Use of supplier terms and conditions should be avoided, however, if this is unavoidable, contact Procurement.</a:t>
            </a:r>
          </a:p>
          <a:p>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41</a:t>
            </a:fld>
            <a:endParaRPr lang="en-US" altLang="en-US"/>
          </a:p>
        </p:txBody>
      </p:sp>
    </p:spTree>
    <p:extLst>
      <p:ext uri="{BB962C8B-B14F-4D97-AF65-F5344CB8AC3E}">
        <p14:creationId xmlns:p14="http://schemas.microsoft.com/office/powerpoint/2010/main" val="2127217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Answers:</a:t>
            </a:r>
          </a:p>
          <a:p>
            <a:r>
              <a:rPr lang="en-AU" dirty="0"/>
              <a:t>Total value of requirement = $155,000   (= $55,000 + 2 x $25,000 + 2 x $25,000).</a:t>
            </a:r>
          </a:p>
          <a:p>
            <a:r>
              <a:rPr lang="en-AU" dirty="0"/>
              <a:t>Procurement process 3, for threshold range $100,001 to $300,000.</a:t>
            </a:r>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43</a:t>
            </a:fld>
            <a:endParaRPr lang="en-US" altLang="en-US"/>
          </a:p>
        </p:txBody>
      </p:sp>
    </p:spTree>
    <p:extLst>
      <p:ext uri="{BB962C8B-B14F-4D97-AF65-F5344CB8AC3E}">
        <p14:creationId xmlns:p14="http://schemas.microsoft.com/office/powerpoint/2010/main" val="2670380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Answers:</a:t>
            </a:r>
          </a:p>
          <a:p>
            <a:r>
              <a:rPr lang="en-AU" dirty="0"/>
              <a:t>If receive less than  3 quotes, demonstrate VFM or otherwise go back out to market.</a:t>
            </a:r>
          </a:p>
          <a:p>
            <a:r>
              <a:rPr lang="en-AU" dirty="0"/>
              <a:t>Refer Procurement’s Value-for-Money guidance in the Procurement Guidelines.</a:t>
            </a:r>
          </a:p>
          <a:p>
            <a:endParaRPr lang="en-AU" dirty="0"/>
          </a:p>
          <a:p>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46</a:t>
            </a:fld>
            <a:endParaRPr lang="en-US" altLang="en-US"/>
          </a:p>
        </p:txBody>
      </p:sp>
    </p:spTree>
    <p:extLst>
      <p:ext uri="{BB962C8B-B14F-4D97-AF65-F5344CB8AC3E}">
        <p14:creationId xmlns:p14="http://schemas.microsoft.com/office/powerpoint/2010/main" val="3026581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Changes in:</a:t>
            </a:r>
          </a:p>
          <a:p>
            <a:pPr marL="171450" indent="-171450">
              <a:buFont typeface="Arial" panose="020B0604020202020204" pitchFamily="34" charset="0"/>
              <a:buChar char="•"/>
            </a:pPr>
            <a:r>
              <a:rPr lang="en-AU" dirty="0"/>
              <a:t>Scope (quantity, quality, service, specification)</a:t>
            </a:r>
          </a:p>
          <a:p>
            <a:pPr marL="171450" indent="-171450">
              <a:buFont typeface="Arial" panose="020B0604020202020204" pitchFamily="34" charset="0"/>
              <a:buChar char="•"/>
            </a:pPr>
            <a:r>
              <a:rPr lang="en-AU" dirty="0"/>
              <a:t>Price (price adjustments in accordance with adjustment </a:t>
            </a:r>
            <a:r>
              <a:rPr lang="en-AU" dirty="0" err="1"/>
              <a:t>forumla</a:t>
            </a:r>
            <a:r>
              <a:rPr lang="en-AU" dirty="0"/>
              <a:t> in the contract are not variations)</a:t>
            </a:r>
          </a:p>
          <a:p>
            <a:pPr marL="171450" indent="-171450">
              <a:buFont typeface="Arial" panose="020B0604020202020204" pitchFamily="34" charset="0"/>
              <a:buChar char="•"/>
            </a:pPr>
            <a:r>
              <a:rPr lang="en-AU" dirty="0"/>
              <a:t>Time (extensions of time allowed under the contract are not variations)</a:t>
            </a:r>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47</a:t>
            </a:fld>
            <a:endParaRPr lang="en-US" altLang="en-US"/>
          </a:p>
        </p:txBody>
      </p:sp>
    </p:spTree>
    <p:extLst>
      <p:ext uri="{BB962C8B-B14F-4D97-AF65-F5344CB8AC3E}">
        <p14:creationId xmlns:p14="http://schemas.microsoft.com/office/powerpoint/2010/main" val="34256262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Requests for additional goods, services or works – quantity, nature of the goods/services/works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Unexpected requirement for increase in quantities (e.g. presence of unexpected rock in construction excavation)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Changes in legislation (e.g. industrial relations legislation)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Demand fluctuations (e.g. changes in consumer demand of service provided by an outsourced service provider)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Contract extensions are treated as variations under the CGD Procurement Policy.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48</a:t>
            </a:fld>
            <a:endParaRPr lang="en-US" altLang="en-US"/>
          </a:p>
        </p:txBody>
      </p:sp>
    </p:spTree>
    <p:extLst>
      <p:ext uri="{BB962C8B-B14F-4D97-AF65-F5344CB8AC3E}">
        <p14:creationId xmlns:p14="http://schemas.microsoft.com/office/powerpoint/2010/main" val="1811481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49</a:t>
            </a:fld>
            <a:endParaRPr lang="en-US" altLang="en-US"/>
          </a:p>
        </p:txBody>
      </p:sp>
    </p:spTree>
    <p:extLst>
      <p:ext uri="{BB962C8B-B14F-4D97-AF65-F5344CB8AC3E}">
        <p14:creationId xmlns:p14="http://schemas.microsoft.com/office/powerpoint/2010/main" val="3139041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suite of forms and templates is under development and will be made available to assist you in conducting procurement.</a:t>
            </a:r>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55</a:t>
            </a:fld>
            <a:endParaRPr lang="en-US" altLang="en-US"/>
          </a:p>
        </p:txBody>
      </p:sp>
    </p:spTree>
    <p:extLst>
      <p:ext uri="{BB962C8B-B14F-4D97-AF65-F5344CB8AC3E}">
        <p14:creationId xmlns:p14="http://schemas.microsoft.com/office/powerpoint/2010/main" val="424173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15F08AD-EE16-2D74-B88F-E4EEF733F6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8D7D77A5-60B1-4ED8-B35C-CF4F8F9FA18E}" type="slidenum">
              <a:rPr lang="en-US" altLang="en-US" b="0"/>
              <a:pPr/>
              <a:t>60</a:t>
            </a:fld>
            <a:endParaRPr lang="en-US" altLang="en-US" b="0"/>
          </a:p>
        </p:txBody>
      </p:sp>
      <p:sp>
        <p:nvSpPr>
          <p:cNvPr id="10243" name="Rectangle 2">
            <a:extLst>
              <a:ext uri="{FF2B5EF4-FFF2-40B4-BE49-F238E27FC236}">
                <a16:creationId xmlns:a16="http://schemas.microsoft.com/office/drawing/2014/main" id="{7BF78086-AD6A-2896-4309-2C3F5D4552F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F4E09D28-D7FF-421A-658A-7EE284ABE1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4</a:t>
            </a:fld>
            <a:endParaRPr lang="en-US" altLang="en-US"/>
          </a:p>
        </p:txBody>
      </p:sp>
    </p:spTree>
    <p:extLst>
      <p:ext uri="{BB962C8B-B14F-4D97-AF65-F5344CB8AC3E}">
        <p14:creationId xmlns:p14="http://schemas.microsoft.com/office/powerpoint/2010/main" val="36249407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515F08AD-EE16-2D74-B88F-E4EEF733F6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1">
                <a:solidFill>
                  <a:schemeClr val="tx1"/>
                </a:solidFill>
                <a:latin typeface="Arial" panose="020B0604020202020204" pitchFamily="34" charset="0"/>
                <a:ea typeface="MS PGothic" panose="020B0600070205080204" pitchFamily="34" charset="-128"/>
              </a:defRPr>
            </a:lvl1pPr>
            <a:lvl2pPr marL="742950" indent="-285750">
              <a:defRPr b="1">
                <a:solidFill>
                  <a:schemeClr val="tx1"/>
                </a:solidFill>
                <a:latin typeface="Arial" panose="020B0604020202020204" pitchFamily="34" charset="0"/>
                <a:ea typeface="MS PGothic" panose="020B0600070205080204" pitchFamily="34" charset="-128"/>
              </a:defRPr>
            </a:lvl2pPr>
            <a:lvl3pPr marL="1143000" indent="-228600">
              <a:defRPr b="1">
                <a:solidFill>
                  <a:schemeClr val="tx1"/>
                </a:solidFill>
                <a:latin typeface="Arial" panose="020B0604020202020204" pitchFamily="34" charset="0"/>
                <a:ea typeface="MS PGothic" panose="020B0600070205080204" pitchFamily="34" charset="-128"/>
              </a:defRPr>
            </a:lvl3pPr>
            <a:lvl4pPr marL="1600200" indent="-228600">
              <a:defRPr b="1">
                <a:solidFill>
                  <a:schemeClr val="tx1"/>
                </a:solidFill>
                <a:latin typeface="Arial" panose="020B0604020202020204" pitchFamily="34" charset="0"/>
                <a:ea typeface="MS PGothic" panose="020B0600070205080204" pitchFamily="34" charset="-128"/>
              </a:defRPr>
            </a:lvl4pPr>
            <a:lvl5pPr marL="2057400" indent="-228600">
              <a:defRPr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MS PGothic" panose="020B0600070205080204" pitchFamily="34" charset="-128"/>
              </a:defRPr>
            </a:lvl9pPr>
          </a:lstStyle>
          <a:p>
            <a:fld id="{8D7D77A5-60B1-4ED8-B35C-CF4F8F9FA18E}" type="slidenum">
              <a:rPr lang="en-US" altLang="en-US" b="0"/>
              <a:pPr/>
              <a:t>61</a:t>
            </a:fld>
            <a:endParaRPr lang="en-US" altLang="en-US" b="0"/>
          </a:p>
        </p:txBody>
      </p:sp>
      <p:sp>
        <p:nvSpPr>
          <p:cNvPr id="10243" name="Rectangle 2">
            <a:extLst>
              <a:ext uri="{FF2B5EF4-FFF2-40B4-BE49-F238E27FC236}">
                <a16:creationId xmlns:a16="http://schemas.microsoft.com/office/drawing/2014/main" id="{7BF78086-AD6A-2896-4309-2C3F5D4552F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F4E09D28-D7FF-421A-658A-7EE284ABE1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b="0"/>
          </a:p>
        </p:txBody>
      </p:sp>
    </p:spTree>
    <p:extLst>
      <p:ext uri="{BB962C8B-B14F-4D97-AF65-F5344CB8AC3E}">
        <p14:creationId xmlns:p14="http://schemas.microsoft.com/office/powerpoint/2010/main" val="362626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6</a:t>
            </a:fld>
            <a:endParaRPr lang="en-US" altLang="en-US"/>
          </a:p>
        </p:txBody>
      </p:sp>
    </p:spTree>
    <p:extLst>
      <p:ext uri="{BB962C8B-B14F-4D97-AF65-F5344CB8AC3E}">
        <p14:creationId xmlns:p14="http://schemas.microsoft.com/office/powerpoint/2010/main" val="1476389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rtl="0">
              <a:lnSpc>
                <a:spcPct val="100000"/>
              </a:lnSpc>
              <a:spcBef>
                <a:spcPts val="0"/>
              </a:spcBef>
              <a:spcAft>
                <a:spcPts val="0"/>
              </a:spcAft>
              <a:buClr>
                <a:srgbClr val="000000"/>
              </a:buClr>
              <a:buSzPts val="1400"/>
              <a:buFont typeface="Arial" panose="020B0604020202020204" pitchFamily="34" charset="0"/>
              <a:buChar char="•"/>
            </a:pPr>
            <a:r>
              <a:rPr lang="en-GB" sz="1200" b="0" i="0" u="none" strike="noStrike" cap="none" dirty="0">
                <a:solidFill>
                  <a:schemeClr val="dk1"/>
                </a:solidFill>
                <a:uFillTx/>
                <a:latin typeface="+mn-lt"/>
                <a:ea typeface="Calibri"/>
                <a:cs typeface="Calibri"/>
                <a:sym typeface="Calibri"/>
                <a:hlinkClick r:id="" action="ppaction://noaction">
                  <a:extLst>
                    <a:ext uri="{A12FA001-AC4F-418D-AE19-62706E023703}">
                      <ahyp:hlinkClr xmlns:ahyp="http://schemas.microsoft.com/office/drawing/2018/hyperlinkcolor" val="tx"/>
                    </a:ext>
                  </a:extLst>
                </a:hlinkClick>
              </a:rPr>
              <a:t>Procurement is a process for acquiring the goods or services that an organisation needs to be able to deliver on its aims.</a:t>
            </a:r>
          </a:p>
          <a:p>
            <a:pPr marL="457200" marR="0" indent="-228600" algn="l" rtl="0">
              <a:lnSpc>
                <a:spcPct val="100000"/>
              </a:lnSpc>
              <a:spcBef>
                <a:spcPts val="0"/>
              </a:spcBef>
              <a:spcAft>
                <a:spcPts val="0"/>
              </a:spcAft>
              <a:buClr>
                <a:srgbClr val="000000"/>
              </a:buClr>
              <a:buSzPts val="1400"/>
              <a:buFont typeface="Arial" panose="020B0604020202020204" pitchFamily="34" charset="0"/>
              <a:buChar char="•"/>
            </a:pPr>
            <a:r>
              <a:rPr lang="en-GB" sz="1200" b="0" i="0" u="none" strike="noStrike" cap="none" dirty="0">
                <a:solidFill>
                  <a:schemeClr val="dk1"/>
                </a:solidFill>
                <a:uFillTx/>
                <a:latin typeface="+mn-lt"/>
                <a:ea typeface="Calibri"/>
                <a:cs typeface="Calibri"/>
                <a:sym typeface="Calibri"/>
                <a:hlinkClick r:id="" action="ppaction://noaction">
                  <a:extLst>
                    <a:ext uri="{A12FA001-AC4F-418D-AE19-62706E023703}">
                      <ahyp:hlinkClr xmlns:ahyp="http://schemas.microsoft.com/office/drawing/2018/hyperlinkcolor" val="tx"/>
                    </a:ext>
                  </a:extLst>
                </a:hlinkClick>
              </a:rPr>
              <a:t>Procurement focuses on the strategic process of product or service sourcing, such as researching, negotiation, and planning</a:t>
            </a:r>
            <a:endParaRPr lang="en-GB" sz="1200" b="0" i="0" u="none" strike="noStrike" cap="none" dirty="0">
              <a:solidFill>
                <a:schemeClr val="dk1"/>
              </a:solidFill>
              <a:uFillTx/>
              <a:latin typeface="+mn-lt"/>
              <a:ea typeface="Calibri"/>
              <a:cs typeface="Calibri"/>
              <a:sym typeface="Calibri"/>
            </a:endParaRPr>
          </a:p>
          <a:p>
            <a:pPr marL="457200" marR="0" indent="-228600" algn="l" rtl="0">
              <a:lnSpc>
                <a:spcPct val="100000"/>
              </a:lnSpc>
              <a:spcBef>
                <a:spcPts val="0"/>
              </a:spcBef>
              <a:spcAft>
                <a:spcPts val="0"/>
              </a:spcAft>
              <a:buClr>
                <a:srgbClr val="000000"/>
              </a:buClr>
              <a:buSzPts val="1400"/>
              <a:buFont typeface="Arial" panose="020B0604020202020204" pitchFamily="34" charset="0"/>
              <a:buChar char="•"/>
            </a:pPr>
            <a:r>
              <a:rPr lang="en-GB" sz="1200" b="0" i="0" u="none" strike="noStrike" cap="none" dirty="0">
                <a:solidFill>
                  <a:schemeClr val="dk1"/>
                </a:solidFill>
                <a:uFillTx/>
                <a:latin typeface="+mn-lt"/>
                <a:ea typeface="Calibri"/>
                <a:cs typeface="Calibri"/>
                <a:sym typeface="Calibri"/>
                <a:hlinkClick r:id="rId3">
                  <a:extLst>
                    <a:ext uri="{A12FA001-AC4F-418D-AE19-62706E023703}">
                      <ahyp:hlinkClr xmlns:ahyp="http://schemas.microsoft.com/office/drawing/2018/hyperlinkcolor" val="tx"/>
                    </a:ext>
                  </a:extLst>
                </a:hlinkClick>
              </a:rPr>
              <a:t>Purchasing focuses on how products and services are acquired and ordered, such as raising purchase orders and arranging payment</a:t>
            </a:r>
            <a:endParaRPr lang="en-GB" sz="1200" b="0" i="0" u="none" strike="noStrike" cap="none" dirty="0">
              <a:solidFill>
                <a:schemeClr val="dk1"/>
              </a:solidFill>
              <a:uFillTx/>
              <a:latin typeface="+mn-lt"/>
              <a:ea typeface="Calibri"/>
              <a:cs typeface="Calibri"/>
              <a:sym typeface="Calibri"/>
            </a:endParaRPr>
          </a:p>
          <a:p>
            <a:pPr marL="457200" marR="0" indent="-228600" algn="l" rtl="0">
              <a:lnSpc>
                <a:spcPct val="100000"/>
              </a:lnSpc>
              <a:spcBef>
                <a:spcPts val="0"/>
              </a:spcBef>
              <a:spcAft>
                <a:spcPts val="0"/>
              </a:spcAft>
              <a:buClr>
                <a:srgbClr val="000000"/>
              </a:buClr>
              <a:buSzPts val="1400"/>
              <a:buFont typeface="Arial" panose="020B0604020202020204" pitchFamily="34" charset="0"/>
              <a:buChar char="•"/>
            </a:pPr>
            <a:r>
              <a:rPr lang="en-GB" sz="1200" b="0" i="0" u="none" strike="noStrike" cap="none" dirty="0">
                <a:solidFill>
                  <a:schemeClr val="dk1"/>
                </a:solidFill>
                <a:uFillTx/>
                <a:latin typeface="+mn-lt"/>
                <a:ea typeface="Calibri"/>
                <a:cs typeface="Calibri"/>
                <a:sym typeface="Calibri"/>
                <a:hlinkClick r:id="rId4">
                  <a:extLst>
                    <a:ext uri="{A12FA001-AC4F-418D-AE19-62706E023703}">
                      <ahyp:hlinkClr xmlns:ahyp="http://schemas.microsoft.com/office/drawing/2018/hyperlinkcolor" val="tx"/>
                    </a:ext>
                  </a:extLst>
                </a:hlinkClick>
              </a:rPr>
              <a:t>Procurement is more about ‘acquiring’ goods and putting value over cost</a:t>
            </a:r>
            <a:endParaRPr lang="en-GB" sz="1200" b="0" i="0" u="none" strike="noStrike" cap="none" dirty="0">
              <a:solidFill>
                <a:schemeClr val="dk1"/>
              </a:solidFill>
              <a:uFillTx/>
              <a:latin typeface="+mn-lt"/>
              <a:ea typeface="Calibri"/>
              <a:cs typeface="Calibri"/>
              <a:sym typeface="Calibri"/>
            </a:endParaRPr>
          </a:p>
          <a:p>
            <a:pPr marL="457200" marR="0" indent="-228600" algn="l" rtl="0">
              <a:lnSpc>
                <a:spcPct val="100000"/>
              </a:lnSpc>
              <a:spcBef>
                <a:spcPts val="0"/>
              </a:spcBef>
              <a:spcAft>
                <a:spcPts val="0"/>
              </a:spcAft>
              <a:buClr>
                <a:srgbClr val="000000"/>
              </a:buClr>
              <a:buSzPts val="1400"/>
              <a:buFont typeface="Arial" panose="020B0604020202020204" pitchFamily="34" charset="0"/>
              <a:buChar char="•"/>
            </a:pPr>
            <a:r>
              <a:rPr lang="en-GB" sz="1200" b="0" i="0" u="none" strike="noStrike" cap="none" dirty="0">
                <a:solidFill>
                  <a:schemeClr val="dk1"/>
                </a:solidFill>
                <a:uFillTx/>
                <a:latin typeface="+mn-lt"/>
                <a:ea typeface="Calibri"/>
                <a:cs typeface="Calibri"/>
                <a:sym typeface="Calibri"/>
                <a:hlinkClick r:id="rId5">
                  <a:extLst>
                    <a:ext uri="{A12FA001-AC4F-418D-AE19-62706E023703}">
                      <ahyp:hlinkClr xmlns:ahyp="http://schemas.microsoft.com/office/drawing/2018/hyperlinkcolor" val="tx"/>
                    </a:ext>
                  </a:extLst>
                </a:hlinkClick>
              </a:rPr>
              <a:t>Purchasing is about ‘buying’ wholesale goods while prioritizing cost</a:t>
            </a:r>
            <a:endParaRPr lang="en-GB" sz="1200" b="0" i="0" u="none" strike="noStrike" cap="none" dirty="0">
              <a:solidFill>
                <a:schemeClr val="dk1"/>
              </a:solidFill>
              <a:uFillTx/>
              <a:latin typeface="+mn-lt"/>
              <a:ea typeface="Calibri"/>
              <a:cs typeface="Calibri"/>
              <a:sym typeface="Calibri"/>
            </a:endParaRPr>
          </a:p>
          <a:p>
            <a:pPr marL="457200" marR="0" indent="-228600" algn="l" rtl="0">
              <a:lnSpc>
                <a:spcPct val="100000"/>
              </a:lnSpc>
              <a:spcBef>
                <a:spcPts val="0"/>
              </a:spcBef>
              <a:spcAft>
                <a:spcPts val="0"/>
              </a:spcAft>
              <a:buClr>
                <a:srgbClr val="000000"/>
              </a:buClr>
              <a:buSzPts val="1400"/>
              <a:buFont typeface="Arial" panose="020B0604020202020204" pitchFamily="34" charset="0"/>
              <a:buChar char="•"/>
            </a:pPr>
            <a:r>
              <a:rPr lang="en-GB" sz="1200" b="0" i="0" u="none" strike="noStrike" cap="none" dirty="0">
                <a:solidFill>
                  <a:schemeClr val="dk1"/>
                </a:solidFill>
                <a:uFillTx/>
                <a:latin typeface="+mn-lt"/>
                <a:ea typeface="Calibri"/>
                <a:cs typeface="Calibri"/>
                <a:sym typeface="Calibri"/>
                <a:hlinkClick r:id="rId6">
                  <a:extLst>
                    <a:ext uri="{A12FA001-AC4F-418D-AE19-62706E023703}">
                      <ahyp:hlinkClr xmlns:ahyp="http://schemas.microsoft.com/office/drawing/2018/hyperlinkcolor" val="tx"/>
                    </a:ext>
                  </a:extLst>
                </a:hlinkClick>
              </a:rPr>
              <a:t>Purchasing is focused on the cost or price of goods or services, while procurement is more focused on value creation, cost savings, contract compliance, risks mitigation, and supplier relationship management</a:t>
            </a:r>
            <a:endParaRPr lang="en-GB" sz="1200" b="0" i="0" u="none" strike="noStrike" cap="none" dirty="0">
              <a:solidFill>
                <a:schemeClr val="dk1"/>
              </a:solidFill>
              <a:uFillTx/>
              <a:latin typeface="+mn-lt"/>
              <a:ea typeface="Calibri"/>
              <a:cs typeface="Calibri"/>
              <a:sym typeface="Calibri"/>
            </a:endParaRPr>
          </a:p>
          <a:p>
            <a:pPr marL="457200" marR="0" indent="-228600" algn="l" rtl="0">
              <a:lnSpc>
                <a:spcPct val="100000"/>
              </a:lnSpc>
              <a:spcBef>
                <a:spcPts val="0"/>
              </a:spcBef>
              <a:spcAft>
                <a:spcPts val="0"/>
              </a:spcAft>
              <a:buClr>
                <a:srgbClr val="000000"/>
              </a:buClr>
              <a:buSzPts val="1400"/>
              <a:buFont typeface="Arial" panose="020B0604020202020204" pitchFamily="34" charset="0"/>
              <a:buChar char="•"/>
            </a:pPr>
            <a:endParaRPr lang="en-AU" sz="1200" b="0" i="0" u="sng" strike="noStrike" cap="none" dirty="0">
              <a:solidFill>
                <a:schemeClr val="dk1"/>
              </a:solidFill>
              <a:uFillTx/>
              <a:latin typeface="+mn-lt"/>
              <a:ea typeface="Calibri"/>
              <a:cs typeface="Calibri"/>
              <a:sym typeface="Calibri"/>
            </a:endParaRPr>
          </a:p>
          <a:p>
            <a:endParaRPr lang="en-AU" dirty="0"/>
          </a:p>
          <a:p>
            <a:r>
              <a:rPr lang="en-AU" dirty="0"/>
              <a:t>Meets organisational aims</a:t>
            </a:r>
          </a:p>
          <a:p>
            <a:r>
              <a:rPr lang="en-AU" dirty="0"/>
              <a:t>Delivers financial and non-financial benefits</a:t>
            </a:r>
          </a:p>
          <a:p>
            <a:r>
              <a:rPr lang="en-AU" dirty="0"/>
              <a:t>Expends money through standard, well-controlled and defensible processes</a:t>
            </a:r>
          </a:p>
          <a:p>
            <a:r>
              <a:rPr lang="en-AU" dirty="0"/>
              <a:t>Delivers value for money</a:t>
            </a:r>
          </a:p>
          <a:p>
            <a:endParaRPr lang="en-AU" dirty="0"/>
          </a:p>
        </p:txBody>
      </p:sp>
      <p:sp>
        <p:nvSpPr>
          <p:cNvPr id="4" name="Slide Number Placeholder 3"/>
          <p:cNvSpPr>
            <a:spLocks noGrp="1"/>
          </p:cNvSpPr>
          <p:nvPr>
            <p:ph type="sldNum" sz="quarter" idx="5"/>
          </p:nvPr>
        </p:nvSpPr>
        <p:spPr/>
        <p:txBody>
          <a:bodyPr/>
          <a:lstStyle/>
          <a:p>
            <a:fld id="{B5D37342-C38C-4A46-A578-44E0ABAA39B2}" type="slidenum">
              <a:rPr lang="en-AU" smtClean="0"/>
              <a:pPr/>
              <a:t>10</a:t>
            </a:fld>
            <a:endParaRPr lang="en-AU"/>
          </a:p>
        </p:txBody>
      </p:sp>
    </p:spTree>
    <p:extLst>
      <p:ext uri="{BB962C8B-B14F-4D97-AF65-F5344CB8AC3E}">
        <p14:creationId xmlns:p14="http://schemas.microsoft.com/office/powerpoint/2010/main" val="267839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idx="12"/>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00000000-1234-1234-1234-123412341234}" type="slidenum">
              <a:rPr kumimoji="0" lang="en-AU" sz="1300" b="0" i="0" u="none" strike="noStrike" kern="1200" cap="none" spc="0" normalizeH="0" baseline="0" noProof="0" smtClean="0">
                <a:ln>
                  <a:noFill/>
                </a:ln>
                <a:solidFill>
                  <a:srgbClr val="000000"/>
                </a:solidFill>
                <a:effectLst/>
                <a:uLnTx/>
                <a:uFillTx/>
                <a:latin typeface="Arial" panose="020B0604020202020204" pitchFamily="34" charset="0"/>
                <a:ea typeface="Calibri"/>
                <a:cs typeface="Arial" panose="020B0604020202020204" pitchFamily="34" charset="0"/>
                <a:sym typeface="Calibri"/>
              </a:rPr>
              <a:pPr marL="177800" marR="0" lvl="0" indent="-177800" algn="r" defTabSz="711200" rtl="0" eaLnBrk="1" fontAlgn="auto" latinLnBrk="0" hangingPunct="1">
                <a:lnSpc>
                  <a:spcPct val="100000"/>
                </a:lnSpc>
                <a:spcBef>
                  <a:spcPts val="1200"/>
                </a:spcBef>
                <a:spcAft>
                  <a:spcPts val="0"/>
                </a:spcAft>
                <a:buClrTx/>
                <a:buSzTx/>
                <a:buFontTx/>
                <a:buChar char="•"/>
                <a:tabLst/>
                <a:defRPr/>
              </a:pPr>
              <a:t>11</a:t>
            </a:fld>
            <a:endParaRPr kumimoji="0" lang="en-AU" sz="13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327791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idx="12"/>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00000000-1234-1234-1234-123412341234}" type="slidenum">
              <a:rPr kumimoji="0" lang="en-AU" sz="1300" b="0" i="0" u="none" strike="noStrike" kern="1200" cap="none" spc="0" normalizeH="0" baseline="0" noProof="0" smtClean="0">
                <a:ln>
                  <a:noFill/>
                </a:ln>
                <a:solidFill>
                  <a:srgbClr val="000000"/>
                </a:solidFill>
                <a:effectLst/>
                <a:uLnTx/>
                <a:uFillTx/>
                <a:latin typeface="Arial" panose="020B0604020202020204" pitchFamily="34" charset="0"/>
                <a:ea typeface="Calibri"/>
                <a:cs typeface="Arial" panose="020B0604020202020204" pitchFamily="34" charset="0"/>
                <a:sym typeface="Calibri"/>
              </a:rPr>
              <a:pPr marL="177800" marR="0" lvl="0" indent="-177800" algn="r" defTabSz="711200" rtl="0" eaLnBrk="1" fontAlgn="auto" latinLnBrk="0" hangingPunct="1">
                <a:lnSpc>
                  <a:spcPct val="100000"/>
                </a:lnSpc>
                <a:spcBef>
                  <a:spcPts val="1200"/>
                </a:spcBef>
                <a:spcAft>
                  <a:spcPts val="0"/>
                </a:spcAft>
                <a:buClrTx/>
                <a:buSzTx/>
                <a:buFontTx/>
                <a:buChar char="•"/>
                <a:tabLst/>
                <a:defRPr/>
              </a:pPr>
              <a:t>12</a:t>
            </a:fld>
            <a:endParaRPr kumimoji="0" lang="en-AU" sz="1300" b="0" i="0" u="none" strike="noStrike" kern="1200" cap="none" spc="0" normalizeH="0" baseline="0" noProof="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Tree>
    <p:extLst>
      <p:ext uri="{BB962C8B-B14F-4D97-AF65-F5344CB8AC3E}">
        <p14:creationId xmlns:p14="http://schemas.microsoft.com/office/powerpoint/2010/main" val="452915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Key categories:</a:t>
            </a:r>
          </a:p>
          <a:p>
            <a:pPr marL="171450" indent="-171450">
              <a:buFontTx/>
              <a:buChar char="-"/>
            </a:pPr>
            <a:r>
              <a:rPr lang="en-AU" dirty="0"/>
              <a:t>Construction and operations ($21.7m)</a:t>
            </a:r>
          </a:p>
          <a:p>
            <a:pPr marL="171450" indent="-171450">
              <a:buFontTx/>
              <a:buChar char="-"/>
            </a:pPr>
            <a:r>
              <a:rPr lang="en-AU" dirty="0"/>
              <a:t>Roads ($19.8m)</a:t>
            </a:r>
          </a:p>
          <a:p>
            <a:pPr marL="171450" indent="-171450">
              <a:buFontTx/>
              <a:buChar char="-"/>
            </a:pPr>
            <a:r>
              <a:rPr lang="en-AU" dirty="0"/>
              <a:t>Parks and Gardens ($18.7m)</a:t>
            </a:r>
          </a:p>
          <a:p>
            <a:pPr marL="171450" indent="-171450">
              <a:buFontTx/>
              <a:buChar char="-"/>
            </a:pPr>
            <a:r>
              <a:rPr lang="en-AU" dirty="0"/>
              <a:t>Waste Management ($10.4m)</a:t>
            </a:r>
          </a:p>
        </p:txBody>
      </p:sp>
      <p:sp>
        <p:nvSpPr>
          <p:cNvPr id="4" name="Slide Number Placeholder 3"/>
          <p:cNvSpPr>
            <a:spLocks noGrp="1"/>
          </p:cNvSpPr>
          <p:nvPr>
            <p:ph type="sldNum" sz="quarter" idx="5"/>
          </p:nvPr>
        </p:nvSpPr>
        <p:spPr/>
        <p:txBody>
          <a:bodyPr/>
          <a:lstStyle/>
          <a:p>
            <a:pPr>
              <a:defRPr/>
            </a:pPr>
            <a:fld id="{E1792F1B-BF3A-43F0-9274-17F43726D4A3}" type="slidenum">
              <a:rPr lang="en-US" altLang="en-US" smtClean="0"/>
              <a:pPr>
                <a:defRPr/>
              </a:pPr>
              <a:t>13</a:t>
            </a:fld>
            <a:endParaRPr lang="en-US" altLang="en-US"/>
          </a:p>
        </p:txBody>
      </p:sp>
    </p:spTree>
    <p:extLst>
      <p:ext uri="{BB962C8B-B14F-4D97-AF65-F5344CB8AC3E}">
        <p14:creationId xmlns:p14="http://schemas.microsoft.com/office/powerpoint/2010/main" val="655392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custDataLst>
      <p:tags r:id="rId1"/>
    </p:custDataLst>
    <p:extLst>
      <p:ext uri="{BB962C8B-B14F-4D97-AF65-F5344CB8AC3E}">
        <p14:creationId xmlns:p14="http://schemas.microsoft.com/office/powerpoint/2010/main" val="326334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543272225"/>
      </p:ext>
    </p:extLst>
  </p:cSld>
  <p:clrMapOvr>
    <a:masterClrMapping/>
  </p:clrMapOvr>
  <p:transition>
    <p:pull/>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8" name="Picture 7">
            <a:extLst>
              <a:ext uri="{FF2B5EF4-FFF2-40B4-BE49-F238E27FC236}">
                <a16:creationId xmlns:a16="http://schemas.microsoft.com/office/drawing/2014/main" id="{3796D9BE-735F-5B96-CE52-2EC3D6F688CA}"/>
              </a:ext>
            </a:extLst>
          </p:cNvPr>
          <p:cNvPicPr>
            <a:picLocks noChangeAspect="1"/>
          </p:cNvPicPr>
          <p:nvPr userDrawn="1"/>
        </p:nvPicPr>
        <p:blipFill>
          <a:blip r:embed="rId3"/>
          <a:stretch>
            <a:fillRect/>
          </a:stretch>
        </p:blipFill>
        <p:spPr>
          <a:xfrm>
            <a:off x="8976320" y="1339057"/>
            <a:ext cx="2717775" cy="1223962"/>
          </a:xfrm>
          <a:prstGeom prst="rect">
            <a:avLst/>
          </a:prstGeom>
        </p:spPr>
      </p:pic>
      <p:sp>
        <p:nvSpPr>
          <p:cNvPr id="11" name="btfpLayoutConfig" hidden="1">
            <a:extLst>
              <a:ext uri="{FF2B5EF4-FFF2-40B4-BE49-F238E27FC236}">
                <a16:creationId xmlns:a16="http://schemas.microsoft.com/office/drawing/2014/main" id="{B95B3C2D-5E17-5794-C2E1-35043EABA64A}"/>
              </a:ext>
            </a:extLst>
          </p:cNvPr>
          <p:cNvSpPr txBox="1"/>
          <p:nvPr userDrawn="1"/>
        </p:nvSpPr>
        <p:spPr>
          <a:xfrm>
            <a:off x="12700" y="12700"/>
            <a:ext cx="8890000" cy="107722"/>
          </a:xfrm>
          <a:prstGeom prst="rect">
            <a:avLst/>
          </a:prstGeom>
          <a:noFill/>
        </p:spPr>
        <p:txBody>
          <a:bodyPr vert="horz" rtlCol="0">
            <a:spAutoFit/>
          </a:bodyPr>
          <a:lstStyle/>
          <a:p>
            <a:r>
              <a:rPr lang="en-AU" sz="100">
                <a:solidFill>
                  <a:srgbClr val="FFFFFF">
                    <a:alpha val="0"/>
                  </a:srgbClr>
                </a:solidFill>
              </a:rPr>
              <a:t>overall_0_133661694008807246 columns_1_133661694008807246 </a:t>
            </a:r>
          </a:p>
        </p:txBody>
      </p:sp>
      <p:pic>
        <p:nvPicPr>
          <p:cNvPr id="14" name="Picture 5">
            <a:extLst>
              <a:ext uri="{FF2B5EF4-FFF2-40B4-BE49-F238E27FC236}">
                <a16:creationId xmlns:a16="http://schemas.microsoft.com/office/drawing/2014/main" id="{0E1BF242-3EBC-8867-BC16-8F1A5EB6C643}"/>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2534" b="12534"/>
          <a:stretch/>
        </p:blipFill>
        <p:spPr bwMode="auto">
          <a:xfrm>
            <a:off x="0" y="-1"/>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79794AF0-6DF9-BDDA-52DE-00655DC890A3}"/>
              </a:ext>
            </a:extLst>
          </p:cNvPr>
          <p:cNvPicPr>
            <a:picLocks noChangeAspect="1"/>
          </p:cNvPicPr>
          <p:nvPr userDrawn="1"/>
        </p:nvPicPr>
        <p:blipFill>
          <a:blip r:embed="rId3"/>
          <a:stretch>
            <a:fillRect/>
          </a:stretch>
        </p:blipFill>
        <p:spPr>
          <a:xfrm>
            <a:off x="8976319" y="739636"/>
            <a:ext cx="2717775" cy="1223962"/>
          </a:xfrm>
          <a:prstGeom prst="rect">
            <a:avLst/>
          </a:prstGeom>
        </p:spPr>
      </p:pic>
    </p:spTree>
    <p:custDataLst>
      <p:tags r:id="rId1"/>
    </p:custDataLst>
    <p:extLst>
      <p:ext uri="{BB962C8B-B14F-4D97-AF65-F5344CB8AC3E}">
        <p14:creationId xmlns:p14="http://schemas.microsoft.com/office/powerpoint/2010/main" val="175788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F3FD1A-8B60-DFC7-FB83-BD9A6643AADF}"/>
              </a:ext>
            </a:extLst>
          </p:cNvPr>
          <p:cNvPicPr>
            <a:picLocks noChangeAspect="1"/>
          </p:cNvPicPr>
          <p:nvPr userDrawn="1"/>
        </p:nvPicPr>
        <p:blipFill>
          <a:blip r:embed="rId3"/>
          <a:stretch>
            <a:fillRect/>
          </a:stretch>
        </p:blipFill>
        <p:spPr>
          <a:xfrm>
            <a:off x="7608168" y="5564982"/>
            <a:ext cx="2717775" cy="1223962"/>
          </a:xfrm>
          <a:prstGeom prst="rect">
            <a:avLst/>
          </a:prstGeom>
        </p:spPr>
      </p:pic>
      <p:sp>
        <p:nvSpPr>
          <p:cNvPr id="2" name="Title 1"/>
          <p:cNvSpPr>
            <a:spLocks noGrp="1"/>
          </p:cNvSpPr>
          <p:nvPr>
            <p:ph type="title"/>
          </p:nvPr>
        </p:nvSpPr>
        <p:spPr>
          <a:xfrm>
            <a:off x="838200" y="365125"/>
            <a:ext cx="10515600" cy="687611"/>
          </a:xfrm>
        </p:spPr>
        <p:txBody>
          <a:bodyPr>
            <a:norm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200" y="1268760"/>
            <a:ext cx="10515600" cy="4908203"/>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rgbClr val="333399"/>
                </a:solidFill>
                <a:latin typeface="Arial" panose="020B0604020202020204" pitchFamily="34" charset="0"/>
                <a:cs typeface="Arial" panose="020B0604020202020204" pitchFamily="34" charset="0"/>
              </a:defRPr>
            </a:lvl2pPr>
            <a:lvl3pPr>
              <a:defRPr sz="1400">
                <a:solidFill>
                  <a:srgbClr val="333399"/>
                </a:solidFill>
                <a:latin typeface="Arial" panose="020B0604020202020204" pitchFamily="34" charset="0"/>
                <a:cs typeface="Arial" panose="020B0604020202020204" pitchFamily="34" charset="0"/>
              </a:defRPr>
            </a:lvl3pPr>
            <a:lvl4pPr>
              <a:defRPr sz="1200">
                <a:solidFill>
                  <a:srgbClr val="333399"/>
                </a:solidFill>
                <a:latin typeface="Arial" panose="020B0604020202020204" pitchFamily="34" charset="0"/>
                <a:cs typeface="Arial" panose="020B0604020202020204" pitchFamily="34" charset="0"/>
              </a:defRPr>
            </a:lvl4pPr>
            <a:lvl5pPr>
              <a:defRPr sz="1200">
                <a:solidFill>
                  <a:srgbClr val="333399"/>
                </a:solidFill>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ustDataLst>
      <p:tags r:id="rId1"/>
    </p:custDataLst>
    <p:extLst>
      <p:ext uri="{BB962C8B-B14F-4D97-AF65-F5344CB8AC3E}">
        <p14:creationId xmlns:p14="http://schemas.microsoft.com/office/powerpoint/2010/main" val="901876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ustDataLst>
      <p:tags r:id="rId1"/>
    </p:custDataLst>
    <p:extLst>
      <p:ext uri="{BB962C8B-B14F-4D97-AF65-F5344CB8AC3E}">
        <p14:creationId xmlns:p14="http://schemas.microsoft.com/office/powerpoint/2010/main" val="222132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D0CA1C-4B24-EB3E-63C0-B81D4CA29C06}"/>
              </a:ext>
            </a:extLst>
          </p:cNvPr>
          <p:cNvSpPr>
            <a:spLocks noGrp="1"/>
          </p:cNvSpPr>
          <p:nvPr>
            <p:ph type="title"/>
          </p:nvPr>
        </p:nvSpPr>
        <p:spPr>
          <a:xfrm>
            <a:off x="838200" y="365125"/>
            <a:ext cx="10515600" cy="687611"/>
          </a:xfrm>
        </p:spPr>
        <p:txBody>
          <a:bodyPr>
            <a:norm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EF90112B-6B02-BADC-EB15-F4D26AD01B62}"/>
              </a:ext>
            </a:extLst>
          </p:cNvPr>
          <p:cNvSpPr>
            <a:spLocks noGrp="1"/>
          </p:cNvSpPr>
          <p:nvPr>
            <p:ph idx="1"/>
          </p:nvPr>
        </p:nvSpPr>
        <p:spPr>
          <a:xfrm>
            <a:off x="838200" y="1268760"/>
            <a:ext cx="10515600" cy="4908203"/>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rgbClr val="333399"/>
                </a:solidFill>
                <a:latin typeface="Arial" panose="020B0604020202020204" pitchFamily="34" charset="0"/>
                <a:cs typeface="Arial" panose="020B0604020202020204" pitchFamily="34" charset="0"/>
              </a:defRPr>
            </a:lvl2pPr>
            <a:lvl3pPr>
              <a:defRPr sz="1400">
                <a:solidFill>
                  <a:srgbClr val="333399"/>
                </a:solidFill>
                <a:latin typeface="Arial" panose="020B0604020202020204" pitchFamily="34" charset="0"/>
                <a:cs typeface="Arial" panose="020B0604020202020204" pitchFamily="34" charset="0"/>
              </a:defRPr>
            </a:lvl3pPr>
            <a:lvl4pPr>
              <a:defRPr sz="1200">
                <a:solidFill>
                  <a:srgbClr val="333399"/>
                </a:solidFill>
                <a:latin typeface="Arial" panose="020B0604020202020204" pitchFamily="34" charset="0"/>
                <a:cs typeface="Arial" panose="020B0604020202020204" pitchFamily="34" charset="0"/>
              </a:defRPr>
            </a:lvl4pPr>
            <a:lvl5pPr>
              <a:defRPr sz="1200">
                <a:solidFill>
                  <a:srgbClr val="333399"/>
                </a:solidFill>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5" name="Picture 4">
            <a:extLst>
              <a:ext uri="{FF2B5EF4-FFF2-40B4-BE49-F238E27FC236}">
                <a16:creationId xmlns:a16="http://schemas.microsoft.com/office/drawing/2014/main" id="{32F7FFF9-7BA7-E199-E6F0-7DA571BDACA6}"/>
              </a:ext>
            </a:extLst>
          </p:cNvPr>
          <p:cNvPicPr>
            <a:picLocks noChangeAspect="1"/>
          </p:cNvPicPr>
          <p:nvPr userDrawn="1"/>
        </p:nvPicPr>
        <p:blipFill>
          <a:blip r:embed="rId3"/>
          <a:stretch>
            <a:fillRect/>
          </a:stretch>
        </p:blipFill>
        <p:spPr>
          <a:xfrm>
            <a:off x="7608168" y="5564982"/>
            <a:ext cx="2717775" cy="1223962"/>
          </a:xfrm>
          <a:prstGeom prst="rect">
            <a:avLst/>
          </a:prstGeom>
        </p:spPr>
      </p:pic>
      <p:sp>
        <p:nvSpPr>
          <p:cNvPr id="2" name="Rectangle 1">
            <a:extLst>
              <a:ext uri="{FF2B5EF4-FFF2-40B4-BE49-F238E27FC236}">
                <a16:creationId xmlns:a16="http://schemas.microsoft.com/office/drawing/2014/main" id="{EFC4769F-8660-48CE-2436-B49687588A2C}"/>
              </a:ext>
            </a:extLst>
          </p:cNvPr>
          <p:cNvSpPr>
            <a:spLocks/>
          </p:cNvSpPr>
          <p:nvPr userDrawn="1"/>
        </p:nvSpPr>
        <p:spPr>
          <a:xfrm>
            <a:off x="7608168" y="5373216"/>
            <a:ext cx="2520280" cy="12241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330090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7E3AA9A4-4486-0DC4-87C8-C0DD6BEE0AF3}"/>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22241"/>
          <a:stretch/>
        </p:blipFill>
        <p:spPr bwMode="auto">
          <a:xfrm>
            <a:off x="2711624" y="-6350"/>
            <a:ext cx="9480376"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10D0CA1C-4B24-EB3E-63C0-B81D4CA29C06}"/>
              </a:ext>
            </a:extLst>
          </p:cNvPr>
          <p:cNvSpPr>
            <a:spLocks noGrp="1"/>
          </p:cNvSpPr>
          <p:nvPr>
            <p:ph type="title"/>
          </p:nvPr>
        </p:nvSpPr>
        <p:spPr>
          <a:xfrm>
            <a:off x="838200" y="365125"/>
            <a:ext cx="10515600" cy="687611"/>
          </a:xfrm>
        </p:spPr>
        <p:txBody>
          <a:bodyPr>
            <a:norm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4" name="Content Placeholder 2">
            <a:extLst>
              <a:ext uri="{FF2B5EF4-FFF2-40B4-BE49-F238E27FC236}">
                <a16:creationId xmlns:a16="http://schemas.microsoft.com/office/drawing/2014/main" id="{EF90112B-6B02-BADC-EB15-F4D26AD01B62}"/>
              </a:ext>
            </a:extLst>
          </p:cNvPr>
          <p:cNvSpPr>
            <a:spLocks noGrp="1"/>
          </p:cNvSpPr>
          <p:nvPr>
            <p:ph idx="1"/>
          </p:nvPr>
        </p:nvSpPr>
        <p:spPr>
          <a:xfrm>
            <a:off x="838200" y="1268760"/>
            <a:ext cx="10515600" cy="4908203"/>
          </a:xfrm>
        </p:spPr>
        <p:txBody>
          <a:bodyPr>
            <a:normAutofit/>
          </a:bodyPr>
          <a:lstStyle>
            <a:lvl1pPr>
              <a:defRPr sz="1800">
                <a:solidFill>
                  <a:schemeClr val="tx1"/>
                </a:solidFill>
                <a:latin typeface="Arial" panose="020B0604020202020204" pitchFamily="34" charset="0"/>
                <a:cs typeface="Arial" panose="020B0604020202020204" pitchFamily="34" charset="0"/>
              </a:defRPr>
            </a:lvl1pPr>
            <a:lvl2pPr>
              <a:defRPr sz="1600">
                <a:solidFill>
                  <a:srgbClr val="333399"/>
                </a:solidFill>
                <a:latin typeface="Arial" panose="020B0604020202020204" pitchFamily="34" charset="0"/>
                <a:cs typeface="Arial" panose="020B0604020202020204" pitchFamily="34" charset="0"/>
              </a:defRPr>
            </a:lvl2pPr>
            <a:lvl3pPr>
              <a:defRPr sz="1400">
                <a:solidFill>
                  <a:srgbClr val="333399"/>
                </a:solidFill>
                <a:latin typeface="Arial" panose="020B0604020202020204" pitchFamily="34" charset="0"/>
                <a:cs typeface="Arial" panose="020B0604020202020204" pitchFamily="34" charset="0"/>
              </a:defRPr>
            </a:lvl3pPr>
            <a:lvl4pPr>
              <a:defRPr sz="1200">
                <a:solidFill>
                  <a:srgbClr val="333399"/>
                </a:solidFill>
                <a:latin typeface="Arial" panose="020B0604020202020204" pitchFamily="34" charset="0"/>
                <a:cs typeface="Arial" panose="020B0604020202020204" pitchFamily="34" charset="0"/>
              </a:defRPr>
            </a:lvl4pPr>
            <a:lvl5pPr>
              <a:defRPr sz="1200">
                <a:solidFill>
                  <a:srgbClr val="333399"/>
                </a:solidFill>
                <a:latin typeface="Arial" panose="020B0604020202020204" pitchFamily="34" charset="0"/>
                <a:cs typeface="Arial" panose="020B0604020202020204" pitchFamily="34" charset="0"/>
              </a:defRPr>
            </a:lvl5pPr>
          </a:lstStyle>
          <a:p>
            <a:pPr lvl="0"/>
            <a:r>
              <a:rPr lang="en-US" dirty="0"/>
              <a:t>Click to edit Master text styles</a:t>
            </a:r>
          </a:p>
        </p:txBody>
      </p:sp>
    </p:spTree>
    <p:custDataLst>
      <p:tags r:id="rId1"/>
    </p:custDataLst>
    <p:extLst>
      <p:ext uri="{BB962C8B-B14F-4D97-AF65-F5344CB8AC3E}">
        <p14:creationId xmlns:p14="http://schemas.microsoft.com/office/powerpoint/2010/main" val="3361430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FC057-CD5B-446A-A5EC-CADD2100F9C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49693"/>
          <a:stretch/>
        </p:blipFill>
        <p:spPr>
          <a:xfrm>
            <a:off x="-10821" y="1368628"/>
            <a:ext cx="1772717" cy="3517697"/>
          </a:xfrm>
          <a:prstGeom prst="rect">
            <a:avLst/>
          </a:prstGeom>
        </p:spPr>
      </p:pic>
    </p:spTree>
    <p:custDataLst>
      <p:tags r:id="rId1"/>
    </p:custDataLst>
    <p:extLst>
      <p:ext uri="{BB962C8B-B14F-4D97-AF65-F5344CB8AC3E}">
        <p14:creationId xmlns:p14="http://schemas.microsoft.com/office/powerpoint/2010/main" val="303066420"/>
      </p:ext>
    </p:extLst>
  </p:cSld>
  <p:clrMapOvr>
    <a:masterClrMapping/>
  </p:clrMapOvr>
  <p:transition>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FC057-CD5B-446A-A5EC-CADD2100F9C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49693"/>
          <a:stretch/>
        </p:blipFill>
        <p:spPr>
          <a:xfrm>
            <a:off x="-10821" y="1368628"/>
            <a:ext cx="1772717" cy="3517697"/>
          </a:xfrm>
          <a:prstGeom prst="rect">
            <a:avLst/>
          </a:prstGeom>
        </p:spPr>
      </p:pic>
      <p:sp>
        <p:nvSpPr>
          <p:cNvPr id="2" name="Rectangle 1">
            <a:extLst>
              <a:ext uri="{FF2B5EF4-FFF2-40B4-BE49-F238E27FC236}">
                <a16:creationId xmlns:a16="http://schemas.microsoft.com/office/drawing/2014/main" id="{B9E67942-A9FD-B941-14AD-6089A12B8516}"/>
              </a:ext>
            </a:extLst>
          </p:cNvPr>
          <p:cNvSpPr>
            <a:spLocks noGrp="1" noRot="1" noMove="1" noResize="1" noEditPoints="1" noAdjustHandles="1" noChangeArrowheads="1" noChangeShapeType="1"/>
          </p:cNvSpPr>
          <p:nvPr userDrawn="1"/>
        </p:nvSpPr>
        <p:spPr>
          <a:xfrm>
            <a:off x="7608168" y="5373216"/>
            <a:ext cx="2520280" cy="12241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1813689857"/>
      </p:ext>
    </p:extLst>
  </p:cSld>
  <p:clrMapOvr>
    <a:masterClrMapping/>
  </p:clrMapOvr>
  <p:transition>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FC057-CD5B-446A-A5EC-CADD2100F9C8}"/>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49693"/>
          <a:stretch/>
        </p:blipFill>
        <p:spPr>
          <a:xfrm>
            <a:off x="-10821" y="1368628"/>
            <a:ext cx="1772717" cy="3517697"/>
          </a:xfrm>
          <a:prstGeom prst="rect">
            <a:avLst/>
          </a:prstGeom>
        </p:spPr>
      </p:pic>
      <p:sp>
        <p:nvSpPr>
          <p:cNvPr id="2" name="Rectangle 1">
            <a:extLst>
              <a:ext uri="{FF2B5EF4-FFF2-40B4-BE49-F238E27FC236}">
                <a16:creationId xmlns:a16="http://schemas.microsoft.com/office/drawing/2014/main" id="{B9E67942-A9FD-B941-14AD-6089A12B8516}"/>
              </a:ext>
            </a:extLst>
          </p:cNvPr>
          <p:cNvSpPr>
            <a:spLocks noGrp="1" noRot="1" noMove="1" noResize="1" noEditPoints="1" noAdjustHandles="1" noChangeArrowheads="1" noChangeShapeType="1"/>
          </p:cNvSpPr>
          <p:nvPr userDrawn="1"/>
        </p:nvSpPr>
        <p:spPr>
          <a:xfrm>
            <a:off x="7608168" y="5373216"/>
            <a:ext cx="2520280" cy="12241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5F07D6B4-5373-D8CC-E82D-DB8B07DF4A14}"/>
              </a:ext>
            </a:extLst>
          </p:cNvPr>
          <p:cNvSpPr>
            <a:spLocks noGrp="1" noRot="1" noMove="1" noResize="1" noEditPoints="1" noAdjustHandles="1" noChangeArrowheads="1" noChangeShapeType="1"/>
          </p:cNvSpPr>
          <p:nvPr userDrawn="1"/>
        </p:nvSpPr>
        <p:spPr>
          <a:xfrm>
            <a:off x="7104112" y="0"/>
            <a:ext cx="508788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1">
            <a:extLst>
              <a:ext uri="{FF2B5EF4-FFF2-40B4-BE49-F238E27FC236}">
                <a16:creationId xmlns:a16="http://schemas.microsoft.com/office/drawing/2014/main" id="{209D1B99-D3AC-FA27-47E4-EE8B93FDAB64}"/>
              </a:ext>
            </a:extLst>
          </p:cNvPr>
          <p:cNvSpPr>
            <a:spLocks noGrp="1"/>
          </p:cNvSpPr>
          <p:nvPr>
            <p:ph type="title"/>
          </p:nvPr>
        </p:nvSpPr>
        <p:spPr>
          <a:xfrm>
            <a:off x="838200" y="365125"/>
            <a:ext cx="10515600" cy="687611"/>
          </a:xfrm>
        </p:spPr>
        <p:txBody>
          <a:bodyPr>
            <a:normAutofit/>
          </a:bodyPr>
          <a:lstStyle>
            <a:lvl1pPr>
              <a:defRPr sz="2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14920096"/>
      </p:ext>
    </p:extLst>
  </p:cSld>
  <p:clrMapOvr>
    <a:masterClrMapping/>
  </p:clrMapOvr>
  <p:transition>
    <p:pull/>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ags" Target="../tags/tag4.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id="{18286BBA-918E-1894-17EE-F44C26B60A0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113F4511-CB29-7A15-E605-1656D5D19745}"/>
              </a:ext>
            </a:extLst>
          </p:cNvPr>
          <p:cNvSpPr>
            <a:spLocks noGrp="1" noChangeArrowheads="1"/>
          </p:cNvSpPr>
          <p:nvPr>
            <p:ph type="title"/>
          </p:nvPr>
        </p:nvSpPr>
        <p:spPr bwMode="auto">
          <a:xfrm>
            <a:off x="609604" y="274638"/>
            <a:ext cx="279823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Questions</a:t>
            </a:r>
          </a:p>
        </p:txBody>
      </p:sp>
    </p:spTree>
    <p:custDataLst>
      <p:tags r:id="rId3"/>
    </p:custDataLst>
  </p:cSld>
  <p:clrMap bg1="lt1" tx1="dk1" bg2="lt2" tx2="dk2" accent1="accent1" accent2="accent2" accent3="accent3" accent4="accent4" accent5="accent5" accent6="accent6" hlink="hlink" folHlink="folHlink"/>
  <p:sldLayoutIdLst>
    <p:sldLayoutId id="2147483688" r:id="rId1"/>
  </p:sldLayoutIdLst>
  <p:txStyles>
    <p:titleStyle>
      <a:lvl1pPr algn="l" rtl="0" eaLnBrk="0" fontAlgn="base" hangingPunct="0">
        <a:spcBef>
          <a:spcPct val="0"/>
        </a:spcBef>
        <a:spcAft>
          <a:spcPct val="0"/>
        </a:spcAft>
        <a:defRPr sz="2400" b="1" kern="1200">
          <a:solidFill>
            <a:schemeClr val="tx1"/>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sz="1700" kern="1200">
          <a:solidFill>
            <a:schemeClr val="accent2"/>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1700" kern="1200">
          <a:solidFill>
            <a:schemeClr val="accent2"/>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1700" kern="1200">
          <a:solidFill>
            <a:schemeClr val="accent2"/>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1700" kern="1200">
          <a:solidFill>
            <a:schemeClr val="accent2"/>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1700" kern="1200">
          <a:solidFill>
            <a:schemeClr val="accent2"/>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63" userDrawn="1">
          <p15:clr>
            <a:srgbClr val="F26B43"/>
          </p15:clr>
        </p15:guide>
        <p15:guide id="2" orient="horz" pos="915" userDrawn="1">
          <p15:clr>
            <a:srgbClr val="F26B43"/>
          </p15:clr>
        </p15:guide>
        <p15:guide id="3" orient="horz" pos="4136" userDrawn="1">
          <p15:clr>
            <a:srgbClr val="F26B43"/>
          </p15:clr>
        </p15:guide>
        <p15:guide id="4" pos="384" userDrawn="1">
          <p15:clr>
            <a:srgbClr val="F26B43"/>
          </p15:clr>
        </p15:guide>
        <p15:guide id="5" pos="214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3/12/2025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pic>
        <p:nvPicPr>
          <p:cNvPr id="7" name="Picture 7">
            <a:extLst>
              <a:ext uri="{FF2B5EF4-FFF2-40B4-BE49-F238E27FC236}">
                <a16:creationId xmlns:a16="http://schemas.microsoft.com/office/drawing/2014/main" id="{C581EEBC-AB59-5219-6E0B-EC95A2392A30}"/>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350"/>
            <a:ext cx="12192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2CB8F8F-27BE-1D0D-1779-66D0703ED6D0}"/>
              </a:ext>
            </a:extLst>
          </p:cNvPr>
          <p:cNvPicPr>
            <a:picLocks noChangeAspect="1"/>
          </p:cNvPicPr>
          <p:nvPr userDrawn="1"/>
        </p:nvPicPr>
        <p:blipFill>
          <a:blip r:embed="rId13"/>
          <a:stretch>
            <a:fillRect/>
          </a:stretch>
        </p:blipFill>
        <p:spPr>
          <a:xfrm>
            <a:off x="7608168" y="5564982"/>
            <a:ext cx="2717775" cy="1223962"/>
          </a:xfrm>
          <a:prstGeom prst="rect">
            <a:avLst/>
          </a:prstGeom>
        </p:spPr>
      </p:pic>
    </p:spTree>
    <p:custDataLst>
      <p:tags r:id="rId11"/>
    </p:custDataLst>
    <p:extLst>
      <p:ext uri="{BB962C8B-B14F-4D97-AF65-F5344CB8AC3E}">
        <p14:creationId xmlns:p14="http://schemas.microsoft.com/office/powerpoint/2010/main" val="165250610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2" r:id="rId3"/>
    <p:sldLayoutId id="2147483703" r:id="rId4"/>
    <p:sldLayoutId id="2147483707" r:id="rId5"/>
    <p:sldLayoutId id="2147483704" r:id="rId6"/>
    <p:sldLayoutId id="2147483706" r:id="rId7"/>
    <p:sldLayoutId id="2147483708" r:id="rId8"/>
    <p:sldLayoutId id="214748370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3" userDrawn="1">
          <p15:clr>
            <a:srgbClr val="A4A3A4"/>
          </p15:clr>
        </p15:guide>
        <p15:guide id="2" orient="horz" pos="685" userDrawn="1">
          <p15:clr>
            <a:srgbClr val="A4A3A4"/>
          </p15:clr>
        </p15:guide>
        <p15:guide id="3" orient="horz" pos="4080" userDrawn="1">
          <p15:clr>
            <a:srgbClr val="A4A3A4"/>
          </p15:clr>
        </p15:guide>
        <p15:guide id="4" pos="384" userDrawn="1">
          <p15:clr>
            <a:srgbClr val="A4A3A4"/>
          </p15:clr>
        </p15:guide>
        <p15:guide id="5" pos="6259"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3.emf"/><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31.xml"/><Relationship Id="rId7" Type="http://schemas.openxmlformats.org/officeDocument/2006/relationships/slideLayout" Target="../slideLayouts/slideLayout5.xml"/><Relationship Id="rId12" Type="http://schemas.openxmlformats.org/officeDocument/2006/relationships/image" Target="../media/image57.emf"/><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image" Target="../media/image56.emf"/><Relationship Id="rId5" Type="http://schemas.openxmlformats.org/officeDocument/2006/relationships/tags" Target="../tags/tag33.xml"/><Relationship Id="rId10" Type="http://schemas.openxmlformats.org/officeDocument/2006/relationships/image" Target="../media/image55.emf"/><Relationship Id="rId4" Type="http://schemas.openxmlformats.org/officeDocument/2006/relationships/tags" Target="../tags/tag32.xml"/><Relationship Id="rId9" Type="http://schemas.openxmlformats.org/officeDocument/2006/relationships/image" Target="../media/image54.emf"/></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7.xml"/><Relationship Id="rId7" Type="http://schemas.openxmlformats.org/officeDocument/2006/relationships/slideLayout" Target="../slideLayouts/slideLayout5.xml"/><Relationship Id="rId12" Type="http://schemas.openxmlformats.org/officeDocument/2006/relationships/image" Target="../media/image57.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56.emf"/><Relationship Id="rId5" Type="http://schemas.openxmlformats.org/officeDocument/2006/relationships/tags" Target="../tags/tag39.xml"/><Relationship Id="rId10" Type="http://schemas.openxmlformats.org/officeDocument/2006/relationships/image" Target="../media/image55.emf"/><Relationship Id="rId4" Type="http://schemas.openxmlformats.org/officeDocument/2006/relationships/tags" Target="../tags/tag38.xml"/><Relationship Id="rId9" Type="http://schemas.openxmlformats.org/officeDocument/2006/relationships/image" Target="../media/image54.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58.png"/><Relationship Id="rId4"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15.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18" Type="http://schemas.openxmlformats.org/officeDocument/2006/relationships/image" Target="../media/image71.svg"/><Relationship Id="rId3" Type="http://schemas.openxmlformats.org/officeDocument/2006/relationships/tags" Target="../tags/tag46.xml"/><Relationship Id="rId21" Type="http://schemas.openxmlformats.org/officeDocument/2006/relationships/image" Target="../media/image74.png"/><Relationship Id="rId7" Type="http://schemas.openxmlformats.org/officeDocument/2006/relationships/image" Target="../media/image60.png"/><Relationship Id="rId12" Type="http://schemas.openxmlformats.org/officeDocument/2006/relationships/image" Target="../media/image65.svg"/><Relationship Id="rId17" Type="http://schemas.openxmlformats.org/officeDocument/2006/relationships/image" Target="../media/image70.png"/><Relationship Id="rId2" Type="http://schemas.openxmlformats.org/officeDocument/2006/relationships/tags" Target="../tags/tag45.xml"/><Relationship Id="rId16" Type="http://schemas.openxmlformats.org/officeDocument/2006/relationships/image" Target="../media/image69.svg"/><Relationship Id="rId20" Type="http://schemas.openxmlformats.org/officeDocument/2006/relationships/image" Target="../media/image73.svg"/><Relationship Id="rId1" Type="http://schemas.openxmlformats.org/officeDocument/2006/relationships/tags" Target="../tags/tag44.xml"/><Relationship Id="rId6" Type="http://schemas.openxmlformats.org/officeDocument/2006/relationships/image" Target="../media/image59.emf"/><Relationship Id="rId11" Type="http://schemas.openxmlformats.org/officeDocument/2006/relationships/image" Target="../media/image64.png"/><Relationship Id="rId24" Type="http://schemas.openxmlformats.org/officeDocument/2006/relationships/image" Target="../media/image77.svg"/><Relationship Id="rId5" Type="http://schemas.openxmlformats.org/officeDocument/2006/relationships/notesSlide" Target="../notesSlides/notesSlide11.xml"/><Relationship Id="rId15" Type="http://schemas.openxmlformats.org/officeDocument/2006/relationships/image" Target="../media/image68.png"/><Relationship Id="rId23" Type="http://schemas.openxmlformats.org/officeDocument/2006/relationships/image" Target="../media/image76.png"/><Relationship Id="rId10" Type="http://schemas.openxmlformats.org/officeDocument/2006/relationships/image" Target="../media/image63.svg"/><Relationship Id="rId19" Type="http://schemas.openxmlformats.org/officeDocument/2006/relationships/image" Target="../media/image72.png"/><Relationship Id="rId4" Type="http://schemas.openxmlformats.org/officeDocument/2006/relationships/slideLayout" Target="../slideLayouts/slideLayout5.xml"/><Relationship Id="rId9" Type="http://schemas.openxmlformats.org/officeDocument/2006/relationships/image" Target="../media/image62.png"/><Relationship Id="rId14" Type="http://schemas.openxmlformats.org/officeDocument/2006/relationships/image" Target="../media/image67.svg"/><Relationship Id="rId22" Type="http://schemas.openxmlformats.org/officeDocument/2006/relationships/image" Target="../media/image75.sv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4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50.xml"/><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5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79.emf"/><Relationship Id="rId4"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5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6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29.svg"/><Relationship Id="rId39" Type="http://schemas.openxmlformats.org/officeDocument/2006/relationships/image" Target="../media/image39.svg"/><Relationship Id="rId21" Type="http://schemas.openxmlformats.org/officeDocument/2006/relationships/image" Target="../media/image24.svg"/><Relationship Id="rId34" Type="http://schemas.openxmlformats.org/officeDocument/2006/relationships/image" Target="../media/image34.png"/><Relationship Id="rId42" Type="http://schemas.openxmlformats.org/officeDocument/2006/relationships/image" Target="../media/image42.png"/><Relationship Id="rId7" Type="http://schemas.openxmlformats.org/officeDocument/2006/relationships/image" Target="../media/image10.png"/><Relationship Id="rId2" Type="http://schemas.openxmlformats.org/officeDocument/2006/relationships/slideLayout" Target="../slideLayouts/slideLayout9.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hyperlink" Target="https://arcblue.com/advisory-change" TargetMode="External"/><Relationship Id="rId41" Type="http://schemas.openxmlformats.org/officeDocument/2006/relationships/image" Target="../media/image41.svg"/><Relationship Id="rId1" Type="http://schemas.openxmlformats.org/officeDocument/2006/relationships/tags" Target="../tags/tag16.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image" Target="../media/image27.png"/><Relationship Id="rId32" Type="http://schemas.openxmlformats.org/officeDocument/2006/relationships/image" Target="../media/image32.png"/><Relationship Id="rId37" Type="http://schemas.openxmlformats.org/officeDocument/2006/relationships/image" Target="../media/image37.svg"/><Relationship Id="rId40" Type="http://schemas.openxmlformats.org/officeDocument/2006/relationships/image" Target="../media/image40.png"/><Relationship Id="rId5" Type="http://schemas.openxmlformats.org/officeDocument/2006/relationships/image" Target="../media/image8.png"/><Relationship Id="rId15" Type="http://schemas.openxmlformats.org/officeDocument/2006/relationships/image" Target="../media/image18.svg"/><Relationship Id="rId23" Type="http://schemas.openxmlformats.org/officeDocument/2006/relationships/image" Target="../media/image26.svg"/><Relationship Id="rId28" Type="http://schemas.openxmlformats.org/officeDocument/2006/relationships/image" Target="../media/image31.svg"/><Relationship Id="rId36" Type="http://schemas.openxmlformats.org/officeDocument/2006/relationships/image" Target="../media/image36.png"/><Relationship Id="rId10" Type="http://schemas.openxmlformats.org/officeDocument/2006/relationships/image" Target="../media/image13.png"/><Relationship Id="rId19" Type="http://schemas.openxmlformats.org/officeDocument/2006/relationships/image" Target="../media/image22.svg"/><Relationship Id="rId31" Type="http://schemas.openxmlformats.org/officeDocument/2006/relationships/hyperlink" Target="https://arcblue.com/project-resourcing" TargetMode="External"/><Relationship Id="rId44" Type="http://schemas.openxmlformats.org/officeDocument/2006/relationships/image" Target="../media/image4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hyperlink" Target="https://www.arcblue.com/search" TargetMode="External"/><Relationship Id="rId35" Type="http://schemas.openxmlformats.org/officeDocument/2006/relationships/image" Target="../media/image35.svg"/><Relationship Id="rId43" Type="http://schemas.openxmlformats.org/officeDocument/2006/relationships/image" Target="../media/image43.svg"/><Relationship Id="rId8" Type="http://schemas.openxmlformats.org/officeDocument/2006/relationships/image" Target="../media/image11.png"/><Relationship Id="rId3" Type="http://schemas.openxmlformats.org/officeDocument/2006/relationships/notesSlide" Target="../notesSlides/notesSlide3.xml"/><Relationship Id="rId12" Type="http://schemas.openxmlformats.org/officeDocument/2006/relationships/image" Target="../media/image15.png"/><Relationship Id="rId17" Type="http://schemas.openxmlformats.org/officeDocument/2006/relationships/image" Target="../media/image20.svg"/><Relationship Id="rId25" Type="http://schemas.openxmlformats.org/officeDocument/2006/relationships/image" Target="../media/image28.png"/><Relationship Id="rId33" Type="http://schemas.openxmlformats.org/officeDocument/2006/relationships/image" Target="../media/image33.svg"/><Relationship Id="rId38" Type="http://schemas.openxmlformats.org/officeDocument/2006/relationships/image" Target="../media/image38.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6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67.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slideLayout" Target="../slideLayouts/slideLayout5.xml"/><Relationship Id="rId1" Type="http://schemas.openxmlformats.org/officeDocument/2006/relationships/tags" Target="../tags/tag68.xml"/><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slideLayout" Target="../slideLayouts/slideLayout5.xml"/><Relationship Id="rId1" Type="http://schemas.openxmlformats.org/officeDocument/2006/relationships/tags" Target="../tags/tag6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7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7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74.xml"/><Relationship Id="rId4"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2.xml"/><Relationship Id="rId1" Type="http://schemas.openxmlformats.org/officeDocument/2006/relationships/tags" Target="../tags/tag81.xml"/></Relationships>
</file>

<file path=ppt/slides/_rels/slide43.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tags" Target="../tags/tag85.xml"/><Relationship Id="rId7" Type="http://schemas.openxmlformats.org/officeDocument/2006/relationships/image" Target="../media/image53.emf"/><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notesSlide" Target="../notesSlides/notesSlide33.xml"/><Relationship Id="rId5" Type="http://schemas.openxmlformats.org/officeDocument/2006/relationships/slideLayout" Target="../slideLayouts/slideLayout6.xml"/><Relationship Id="rId4" Type="http://schemas.openxmlformats.org/officeDocument/2006/relationships/tags" Target="../tags/tag86.xml"/><Relationship Id="rId9" Type="http://schemas.openxmlformats.org/officeDocument/2006/relationships/image" Target="../media/image87.svg"/></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90.png"/><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87.sv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86.png"/><Relationship Id="rId5" Type="http://schemas.openxmlformats.org/officeDocument/2006/relationships/tags" Target="../tags/tag91.xml"/><Relationship Id="rId10" Type="http://schemas.openxmlformats.org/officeDocument/2006/relationships/image" Target="../media/image89.svg"/><Relationship Id="rId4" Type="http://schemas.openxmlformats.org/officeDocument/2006/relationships/tags" Target="../tags/tag90.xml"/><Relationship Id="rId9" Type="http://schemas.openxmlformats.org/officeDocument/2006/relationships/image" Target="../media/image88.png"/><Relationship Id="rId14" Type="http://schemas.openxmlformats.org/officeDocument/2006/relationships/image" Target="../media/image91.svg"/></Relationships>
</file>

<file path=ppt/slides/_rels/slide45.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image" Target="../media/image90.png"/><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media/image87.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86.png"/><Relationship Id="rId5" Type="http://schemas.openxmlformats.org/officeDocument/2006/relationships/tags" Target="../tags/tag98.xml"/><Relationship Id="rId10" Type="http://schemas.openxmlformats.org/officeDocument/2006/relationships/image" Target="../media/image89.svg"/><Relationship Id="rId4" Type="http://schemas.openxmlformats.org/officeDocument/2006/relationships/tags" Target="../tags/tag97.xml"/><Relationship Id="rId9" Type="http://schemas.openxmlformats.org/officeDocument/2006/relationships/image" Target="../media/image88.png"/><Relationship Id="rId14" Type="http://schemas.openxmlformats.org/officeDocument/2006/relationships/image" Target="../media/image91.svg"/></Relationships>
</file>

<file path=ppt/slides/_rels/slide46.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53.emf"/><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34.xml"/><Relationship Id="rId5" Type="http://schemas.openxmlformats.org/officeDocument/2006/relationships/slideLayout" Target="../slideLayouts/slideLayout6.xml"/><Relationship Id="rId4" Type="http://schemas.openxmlformats.org/officeDocument/2006/relationships/tags" Target="../tags/tag10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chart" Target="../charts/chart1.xml"/><Relationship Id="rId4"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09.xml"/><Relationship Id="rId7" Type="http://schemas.openxmlformats.org/officeDocument/2006/relationships/notesSlide" Target="../notesSlides/notesSlide36.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Layout" Target="../slideLayouts/slideLayout5.xml"/><Relationship Id="rId5" Type="http://schemas.openxmlformats.org/officeDocument/2006/relationships/tags" Target="../tags/tag111.xml"/><Relationship Id="rId4" Type="http://schemas.openxmlformats.org/officeDocument/2006/relationships/tags" Target="../tags/tag11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1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50.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53.emf"/><Relationship Id="rId4"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7.xml"/><Relationship Id="rId1" Type="http://schemas.openxmlformats.org/officeDocument/2006/relationships/tags" Target="../tags/tag116.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9.xml"/><Relationship Id="rId1" Type="http://schemas.openxmlformats.org/officeDocument/2006/relationships/tags" Target="../tags/tag118.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1.xml"/><Relationship Id="rId1" Type="http://schemas.openxmlformats.org/officeDocument/2006/relationships/tags" Target="../tags/tag120.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image" Target="../media/image92.pn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5.xml"/><Relationship Id="rId1" Type="http://schemas.openxmlformats.org/officeDocument/2006/relationships/tags" Target="../tags/tag124.xml"/><Relationship Id="rId5" Type="http://schemas.openxmlformats.org/officeDocument/2006/relationships/image" Target="../media/image93.png"/><Relationship Id="rId4" Type="http://schemas.openxmlformats.org/officeDocument/2006/relationships/notesSlide" Target="../notesSlides/notesSlide38.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2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2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2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30.xml"/><Relationship Id="rId1" Type="http://schemas.openxmlformats.org/officeDocument/2006/relationships/tags" Target="../tags/tag12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0.xml"/><Relationship Id="rId4" Type="http://schemas.openxmlformats.org/officeDocument/2006/relationships/image" Target="../media/image45.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13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132.xml"/><Relationship Id="rId5" Type="http://schemas.openxmlformats.org/officeDocument/2006/relationships/image" Target="../media/image94.jpeg"/><Relationship Id="rId4" Type="http://schemas.openxmlformats.org/officeDocument/2006/relationships/hyperlink" Target="https://www.surveymonkey.com/r/ArcBlueTraining" TargetMode="Externa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3.xml"/></Relationships>
</file>

<file path=ppt/slides/_rels/slide7.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slideLayout" Target="../slideLayouts/slideLayout5.xml"/><Relationship Id="rId1" Type="http://schemas.openxmlformats.org/officeDocument/2006/relationships/tags" Target="../tags/tag21.xml"/><Relationship Id="rId6" Type="http://schemas.openxmlformats.org/officeDocument/2006/relationships/image" Target="../media/image49.emf"/><Relationship Id="rId5" Type="http://schemas.openxmlformats.org/officeDocument/2006/relationships/image" Target="../media/image48.emf"/><Relationship Id="rId4" Type="http://schemas.openxmlformats.org/officeDocument/2006/relationships/image" Target="../media/image47.emf"/></Relationships>
</file>

<file path=ppt/slides/_rels/slide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52.emf"/><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btfpColumnIndicatorGroup2">
            <a:extLst>
              <a:ext uri="{FF2B5EF4-FFF2-40B4-BE49-F238E27FC236}">
                <a16:creationId xmlns:a16="http://schemas.microsoft.com/office/drawing/2014/main" id="{1D43B866-3B8B-896A-F6B7-C095DBFA7AA1}"/>
              </a:ext>
            </a:extLst>
          </p:cNvPr>
          <p:cNvGrpSpPr/>
          <p:nvPr/>
        </p:nvGrpSpPr>
        <p:grpSpPr>
          <a:xfrm>
            <a:off x="0" y="6926580"/>
            <a:ext cx="12192000" cy="137160"/>
            <a:chOff x="0" y="6926580"/>
            <a:chExt cx="12192000" cy="137160"/>
          </a:xfrm>
        </p:grpSpPr>
        <p:sp>
          <p:nvSpPr>
            <p:cNvPr id="23" name="btfpColumnGapBlocker531794">
              <a:extLst>
                <a:ext uri="{FF2B5EF4-FFF2-40B4-BE49-F238E27FC236}">
                  <a16:creationId xmlns:a16="http://schemas.microsoft.com/office/drawing/2014/main" id="{A53D4202-2D0E-C918-1138-7D814147217A}"/>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btfpColumnGapBlocker564712">
              <a:extLst>
                <a:ext uri="{FF2B5EF4-FFF2-40B4-BE49-F238E27FC236}">
                  <a16:creationId xmlns:a16="http://schemas.microsoft.com/office/drawing/2014/main" id="{DED0092F-85CB-3F04-7F5D-9C4CC3515B29}"/>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9" name="btfpColumnIndicator635130">
              <a:extLst>
                <a:ext uri="{FF2B5EF4-FFF2-40B4-BE49-F238E27FC236}">
                  <a16:creationId xmlns:a16="http://schemas.microsoft.com/office/drawing/2014/main" id="{C88B87A9-ADDA-E02E-81B2-B133459A7FED}"/>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btfpColumnIndicator677476">
              <a:extLst>
                <a:ext uri="{FF2B5EF4-FFF2-40B4-BE49-F238E27FC236}">
                  <a16:creationId xmlns:a16="http://schemas.microsoft.com/office/drawing/2014/main" id="{C914196A-46DD-3509-59AD-445EE09E462E}"/>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4" name="btfpColumnIndicatorGroup1">
            <a:extLst>
              <a:ext uri="{FF2B5EF4-FFF2-40B4-BE49-F238E27FC236}">
                <a16:creationId xmlns:a16="http://schemas.microsoft.com/office/drawing/2014/main" id="{528E1707-0F4E-9040-3827-C2EC86B4F41D}"/>
              </a:ext>
            </a:extLst>
          </p:cNvPr>
          <p:cNvGrpSpPr/>
          <p:nvPr/>
        </p:nvGrpSpPr>
        <p:grpSpPr>
          <a:xfrm>
            <a:off x="0" y="-205740"/>
            <a:ext cx="12192000" cy="137160"/>
            <a:chOff x="0" y="-205740"/>
            <a:chExt cx="12192000" cy="137160"/>
          </a:xfrm>
        </p:grpSpPr>
        <p:sp>
          <p:nvSpPr>
            <p:cNvPr id="22" name="btfpColumnGapBlocker682762">
              <a:extLst>
                <a:ext uri="{FF2B5EF4-FFF2-40B4-BE49-F238E27FC236}">
                  <a16:creationId xmlns:a16="http://schemas.microsoft.com/office/drawing/2014/main" id="{7CA2EA6F-A158-A1AE-79C9-EA3C9E85D194}"/>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btfpColumnGapBlocker290440">
              <a:extLst>
                <a:ext uri="{FF2B5EF4-FFF2-40B4-BE49-F238E27FC236}">
                  <a16:creationId xmlns:a16="http://schemas.microsoft.com/office/drawing/2014/main" id="{E33380CC-915F-0B70-2BE7-344578AC305F}"/>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btfpColumnIndicator777700">
              <a:extLst>
                <a:ext uri="{FF2B5EF4-FFF2-40B4-BE49-F238E27FC236}">
                  <a16:creationId xmlns:a16="http://schemas.microsoft.com/office/drawing/2014/main" id="{09CFE6C6-BF1C-B286-7B57-8C3C90AB1B91}"/>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btfpColumnIndicator210600">
              <a:extLst>
                <a:ext uri="{FF2B5EF4-FFF2-40B4-BE49-F238E27FC236}">
                  <a16:creationId xmlns:a16="http://schemas.microsoft.com/office/drawing/2014/main" id="{408E4AFA-7F6C-9A70-B8F5-9966861C93F6}"/>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44" name="Rectangle 7">
            <a:extLst>
              <a:ext uri="{FF2B5EF4-FFF2-40B4-BE49-F238E27FC236}">
                <a16:creationId xmlns:a16="http://schemas.microsoft.com/office/drawing/2014/main" id="{122D460F-F455-FB6F-3351-BFEF720414FB}"/>
              </a:ext>
            </a:extLst>
          </p:cNvPr>
          <p:cNvSpPr txBox="1">
            <a:spLocks noChangeArrowheads="1"/>
          </p:cNvSpPr>
          <p:nvPr/>
        </p:nvSpPr>
        <p:spPr bwMode="auto">
          <a:xfrm>
            <a:off x="611312" y="404813"/>
            <a:ext cx="7788944"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2800" b="1" dirty="0">
                <a:solidFill>
                  <a:srgbClr val="EE3A35"/>
                </a:solidFill>
                <a:latin typeface="Arial"/>
                <a:cs typeface="Arial"/>
              </a:rPr>
              <a:t>Unit 1: </a:t>
            </a:r>
            <a:r>
              <a:rPr lang="en-AU" sz="2800" b="1" dirty="0">
                <a:solidFill>
                  <a:schemeClr val="tx1"/>
                </a:solidFill>
                <a:latin typeface="Arial"/>
                <a:cs typeface="Arial"/>
              </a:rPr>
              <a:t>Understanding Procurement in the City of Greater Dandenong</a:t>
            </a:r>
            <a:endParaRPr kumimoji="0" lang="en-AU" altLang="en-US" sz="2800" b="1" i="0" u="none" strike="noStrike" kern="1200" cap="none" spc="0" normalizeH="0" baseline="0" noProof="0" dirty="0">
              <a:ln>
                <a:noFill/>
              </a:ln>
              <a:solidFill>
                <a:schemeClr val="tx1"/>
              </a:solidFill>
              <a:effectLst/>
              <a:uLnTx/>
              <a:uFillTx/>
              <a:latin typeface="Arial"/>
            </a:endParaRPr>
          </a:p>
        </p:txBody>
      </p:sp>
      <p:sp>
        <p:nvSpPr>
          <p:cNvPr id="45" name="Rectangle 8">
            <a:extLst>
              <a:ext uri="{FF2B5EF4-FFF2-40B4-BE49-F238E27FC236}">
                <a16:creationId xmlns:a16="http://schemas.microsoft.com/office/drawing/2014/main" id="{EFC32BC9-4C80-9C81-1DEB-EFAE61B7B734}"/>
              </a:ext>
            </a:extLst>
          </p:cNvPr>
          <p:cNvSpPr txBox="1">
            <a:spLocks noChangeArrowheads="1"/>
          </p:cNvSpPr>
          <p:nvPr/>
        </p:nvSpPr>
        <p:spPr bwMode="auto">
          <a:xfrm>
            <a:off x="611312" y="1556792"/>
            <a:ext cx="6400800" cy="433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Tx/>
              <a:buNone/>
              <a:defRPr sz="1700" kern="1200">
                <a:solidFill>
                  <a:schemeClr val="accent2"/>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1700" kern="1200">
                <a:solidFill>
                  <a:schemeClr val="accent2"/>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1700" kern="1200">
                <a:solidFill>
                  <a:schemeClr val="accent2"/>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1700" kern="1200">
                <a:solidFill>
                  <a:schemeClr val="accent2"/>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1700" kern="1200">
                <a:solidFill>
                  <a:schemeClr val="accent2"/>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tx1"/>
                </a:solidFill>
              </a:rPr>
              <a:t>August 2024</a:t>
            </a:r>
            <a:endParaRPr lang="en-AU" sz="1800" dirty="0">
              <a:solidFill>
                <a:schemeClr val="tx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btfpColumnIndicatorGroup2">
            <a:extLst>
              <a:ext uri="{FF2B5EF4-FFF2-40B4-BE49-F238E27FC236}">
                <a16:creationId xmlns:a16="http://schemas.microsoft.com/office/drawing/2014/main" id="{21C0E020-4AF4-0F49-0758-07EFE8C76457}"/>
              </a:ext>
            </a:extLst>
          </p:cNvPr>
          <p:cNvGrpSpPr/>
          <p:nvPr/>
        </p:nvGrpSpPr>
        <p:grpSpPr>
          <a:xfrm>
            <a:off x="0" y="6926580"/>
            <a:ext cx="12192000" cy="137160"/>
            <a:chOff x="0" y="6926580"/>
            <a:chExt cx="12192000" cy="137160"/>
          </a:xfrm>
        </p:grpSpPr>
        <p:sp>
          <p:nvSpPr>
            <p:cNvPr id="97" name="btfpColumnGapBlocker696330">
              <a:extLst>
                <a:ext uri="{FF2B5EF4-FFF2-40B4-BE49-F238E27FC236}">
                  <a16:creationId xmlns:a16="http://schemas.microsoft.com/office/drawing/2014/main" id="{49BD452F-80F4-5B38-06BE-846DA31D6EFC}"/>
                </a:ext>
              </a:extLst>
            </p:cNvPr>
            <p:cNvSpPr/>
            <p:nvPr/>
          </p:nvSpPr>
          <p:spPr>
            <a:xfrm>
              <a:off x="9931401" y="6926580"/>
              <a:ext cx="2260599"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btfpColumnGapBlocker218157">
              <a:extLst>
                <a:ext uri="{FF2B5EF4-FFF2-40B4-BE49-F238E27FC236}">
                  <a16:creationId xmlns:a16="http://schemas.microsoft.com/office/drawing/2014/main" id="{8CF1FBAE-6A2B-D048-D05B-D4EA60FCDD67}"/>
                </a:ext>
              </a:extLst>
            </p:cNvPr>
            <p:cNvSpPr/>
            <p:nvPr/>
          </p:nvSpPr>
          <p:spPr>
            <a:xfrm>
              <a:off x="6643953" y="6926580"/>
              <a:ext cx="540543"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3" name="btfpColumnIndicator727673">
              <a:extLst>
                <a:ext uri="{FF2B5EF4-FFF2-40B4-BE49-F238E27FC236}">
                  <a16:creationId xmlns:a16="http://schemas.microsoft.com/office/drawing/2014/main" id="{5EFD3432-E88F-E06C-E79C-1DC672CDAEE9}"/>
                </a:ext>
              </a:extLst>
            </p:cNvPr>
            <p:cNvCxnSpPr/>
            <p:nvPr/>
          </p:nvCxnSpPr>
          <p:spPr>
            <a:xfrm flipV="1">
              <a:off x="9931401"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btfpColumnIndicator470646">
              <a:extLst>
                <a:ext uri="{FF2B5EF4-FFF2-40B4-BE49-F238E27FC236}">
                  <a16:creationId xmlns:a16="http://schemas.microsoft.com/office/drawing/2014/main" id="{C194300B-6995-C8C1-4E5F-73D1660EEB7F}"/>
                </a:ext>
              </a:extLst>
            </p:cNvPr>
            <p:cNvCxnSpPr/>
            <p:nvPr/>
          </p:nvCxnSpPr>
          <p:spPr>
            <a:xfrm flipV="1">
              <a:off x="7184496"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9" name="btfpColumnGapBlocker371206">
              <a:extLst>
                <a:ext uri="{FF2B5EF4-FFF2-40B4-BE49-F238E27FC236}">
                  <a16:creationId xmlns:a16="http://schemas.microsoft.com/office/drawing/2014/main" id="{E12FC62C-712D-9C11-786A-B93A548878A7}"/>
                </a:ext>
              </a:extLst>
            </p:cNvPr>
            <p:cNvSpPr/>
            <p:nvPr/>
          </p:nvSpPr>
          <p:spPr>
            <a:xfrm>
              <a:off x="3356504" y="6926580"/>
              <a:ext cx="540544"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7" name="btfpColumnIndicator501604">
              <a:extLst>
                <a:ext uri="{FF2B5EF4-FFF2-40B4-BE49-F238E27FC236}">
                  <a16:creationId xmlns:a16="http://schemas.microsoft.com/office/drawing/2014/main" id="{BE51DDE4-B7F8-7065-6E1E-D04D94DDE3D2}"/>
                </a:ext>
              </a:extLst>
            </p:cNvPr>
            <p:cNvCxnSpPr/>
            <p:nvPr/>
          </p:nvCxnSpPr>
          <p:spPr>
            <a:xfrm flipV="1">
              <a:off x="6643953"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btfpColumnIndicator883644">
              <a:extLst>
                <a:ext uri="{FF2B5EF4-FFF2-40B4-BE49-F238E27FC236}">
                  <a16:creationId xmlns:a16="http://schemas.microsoft.com/office/drawing/2014/main" id="{D1897484-7891-6D41-0D80-EC297969E841}"/>
                </a:ext>
              </a:extLst>
            </p:cNvPr>
            <p:cNvCxnSpPr/>
            <p:nvPr/>
          </p:nvCxnSpPr>
          <p:spPr>
            <a:xfrm flipV="1">
              <a:off x="3897048"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3" name="btfpColumnGapBlocker393304">
              <a:extLst>
                <a:ext uri="{FF2B5EF4-FFF2-40B4-BE49-F238E27FC236}">
                  <a16:creationId xmlns:a16="http://schemas.microsoft.com/office/drawing/2014/main" id="{84206959-3041-C086-EC08-ADAD1D2463C4}"/>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1" name="btfpColumnIndicator252290">
              <a:extLst>
                <a:ext uri="{FF2B5EF4-FFF2-40B4-BE49-F238E27FC236}">
                  <a16:creationId xmlns:a16="http://schemas.microsoft.com/office/drawing/2014/main" id="{D07CEA79-4074-06A1-A2A0-158932A0BC75}"/>
                </a:ext>
              </a:extLst>
            </p:cNvPr>
            <p:cNvCxnSpPr/>
            <p:nvPr/>
          </p:nvCxnSpPr>
          <p:spPr>
            <a:xfrm flipV="1">
              <a:off x="3356504"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9" name="btfpColumnIndicator730340">
              <a:extLst>
                <a:ext uri="{FF2B5EF4-FFF2-40B4-BE49-F238E27FC236}">
                  <a16:creationId xmlns:a16="http://schemas.microsoft.com/office/drawing/2014/main" id="{FE224EEC-9F2F-065F-2655-C16752C41615}"/>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98" name="btfpColumnIndicatorGroup1">
            <a:extLst>
              <a:ext uri="{FF2B5EF4-FFF2-40B4-BE49-F238E27FC236}">
                <a16:creationId xmlns:a16="http://schemas.microsoft.com/office/drawing/2014/main" id="{901E020F-3F29-D61E-3098-5D24C2C3A680}"/>
              </a:ext>
            </a:extLst>
          </p:cNvPr>
          <p:cNvGrpSpPr/>
          <p:nvPr/>
        </p:nvGrpSpPr>
        <p:grpSpPr>
          <a:xfrm>
            <a:off x="0" y="-205740"/>
            <a:ext cx="12192000" cy="137160"/>
            <a:chOff x="0" y="-205740"/>
            <a:chExt cx="12192000" cy="137160"/>
          </a:xfrm>
        </p:grpSpPr>
        <p:sp>
          <p:nvSpPr>
            <p:cNvPr id="96" name="btfpColumnGapBlocker930191">
              <a:extLst>
                <a:ext uri="{FF2B5EF4-FFF2-40B4-BE49-F238E27FC236}">
                  <a16:creationId xmlns:a16="http://schemas.microsoft.com/office/drawing/2014/main" id="{88327685-CF05-4817-0DC0-18D416AD1ACD}"/>
                </a:ext>
              </a:extLst>
            </p:cNvPr>
            <p:cNvSpPr/>
            <p:nvPr/>
          </p:nvSpPr>
          <p:spPr>
            <a:xfrm>
              <a:off x="9931401" y="-205740"/>
              <a:ext cx="2260599"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btfpColumnGapBlocker205627">
              <a:extLst>
                <a:ext uri="{FF2B5EF4-FFF2-40B4-BE49-F238E27FC236}">
                  <a16:creationId xmlns:a16="http://schemas.microsoft.com/office/drawing/2014/main" id="{628DFB3F-255B-C55C-8E84-6E217DC9C264}"/>
                </a:ext>
              </a:extLst>
            </p:cNvPr>
            <p:cNvSpPr/>
            <p:nvPr/>
          </p:nvSpPr>
          <p:spPr>
            <a:xfrm>
              <a:off x="6643953" y="-205740"/>
              <a:ext cx="540543"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2" name="btfpColumnIndicator523191">
              <a:extLst>
                <a:ext uri="{FF2B5EF4-FFF2-40B4-BE49-F238E27FC236}">
                  <a16:creationId xmlns:a16="http://schemas.microsoft.com/office/drawing/2014/main" id="{33DA7AE4-3793-4FA6-BF9D-E2D40AF375EE}"/>
                </a:ext>
              </a:extLst>
            </p:cNvPr>
            <p:cNvCxnSpPr/>
            <p:nvPr/>
          </p:nvCxnSpPr>
          <p:spPr>
            <a:xfrm flipV="1">
              <a:off x="9931401"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0" name="btfpColumnIndicator132196">
              <a:extLst>
                <a:ext uri="{FF2B5EF4-FFF2-40B4-BE49-F238E27FC236}">
                  <a16:creationId xmlns:a16="http://schemas.microsoft.com/office/drawing/2014/main" id="{0F82184C-D64E-D36A-0AB2-C2558DD6AC06}"/>
                </a:ext>
              </a:extLst>
            </p:cNvPr>
            <p:cNvCxnSpPr/>
            <p:nvPr/>
          </p:nvCxnSpPr>
          <p:spPr>
            <a:xfrm flipV="1">
              <a:off x="7184496"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8" name="btfpColumnGapBlocker970705">
              <a:extLst>
                <a:ext uri="{FF2B5EF4-FFF2-40B4-BE49-F238E27FC236}">
                  <a16:creationId xmlns:a16="http://schemas.microsoft.com/office/drawing/2014/main" id="{487B389E-7F0E-98AA-46E7-9A9C5BBF0024}"/>
                </a:ext>
              </a:extLst>
            </p:cNvPr>
            <p:cNvSpPr/>
            <p:nvPr/>
          </p:nvSpPr>
          <p:spPr>
            <a:xfrm>
              <a:off x="3356504" y="-205740"/>
              <a:ext cx="540544"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6" name="btfpColumnIndicator664158">
              <a:extLst>
                <a:ext uri="{FF2B5EF4-FFF2-40B4-BE49-F238E27FC236}">
                  <a16:creationId xmlns:a16="http://schemas.microsoft.com/office/drawing/2014/main" id="{019057F5-172F-83B9-96E8-33084CD42222}"/>
                </a:ext>
              </a:extLst>
            </p:cNvPr>
            <p:cNvCxnSpPr/>
            <p:nvPr/>
          </p:nvCxnSpPr>
          <p:spPr>
            <a:xfrm flipV="1">
              <a:off x="6643953"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4" name="btfpColumnIndicator512553">
              <a:extLst>
                <a:ext uri="{FF2B5EF4-FFF2-40B4-BE49-F238E27FC236}">
                  <a16:creationId xmlns:a16="http://schemas.microsoft.com/office/drawing/2014/main" id="{81C50C7F-84CA-6984-50A1-3DA05C9D8477}"/>
                </a:ext>
              </a:extLst>
            </p:cNvPr>
            <p:cNvCxnSpPr/>
            <p:nvPr/>
          </p:nvCxnSpPr>
          <p:spPr>
            <a:xfrm flipV="1">
              <a:off x="3897048"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2" name="btfpColumnGapBlocker380646">
              <a:extLst>
                <a:ext uri="{FF2B5EF4-FFF2-40B4-BE49-F238E27FC236}">
                  <a16:creationId xmlns:a16="http://schemas.microsoft.com/office/drawing/2014/main" id="{ABC187DB-71F5-7F97-FAD4-E628C9614B08}"/>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0" name="btfpColumnIndicator507012">
              <a:extLst>
                <a:ext uri="{FF2B5EF4-FFF2-40B4-BE49-F238E27FC236}">
                  <a16:creationId xmlns:a16="http://schemas.microsoft.com/office/drawing/2014/main" id="{6F843936-1FA8-D56C-90EB-E07B701804C3}"/>
                </a:ext>
              </a:extLst>
            </p:cNvPr>
            <p:cNvCxnSpPr/>
            <p:nvPr/>
          </p:nvCxnSpPr>
          <p:spPr>
            <a:xfrm flipV="1">
              <a:off x="3356504"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8" name="btfpColumnIndicator406334">
              <a:extLst>
                <a:ext uri="{FF2B5EF4-FFF2-40B4-BE49-F238E27FC236}">
                  <a16:creationId xmlns:a16="http://schemas.microsoft.com/office/drawing/2014/main" id="{94D7F4DC-124E-F920-4B8B-A1757F870E01}"/>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5" name="Title 24">
            <a:extLst>
              <a:ext uri="{FF2B5EF4-FFF2-40B4-BE49-F238E27FC236}">
                <a16:creationId xmlns:a16="http://schemas.microsoft.com/office/drawing/2014/main" id="{CF9349E5-7AEA-4F46-49D9-E05DBE0D4C65}"/>
              </a:ext>
            </a:extLst>
          </p:cNvPr>
          <p:cNvSpPr>
            <a:spLocks noGrp="1"/>
          </p:cNvSpPr>
          <p:nvPr>
            <p:ph type="title"/>
          </p:nvPr>
        </p:nvSpPr>
        <p:spPr/>
        <p:txBody>
          <a:bodyPr/>
          <a:lstStyle/>
          <a:p>
            <a:r>
              <a:rPr lang="en-AU" dirty="0"/>
              <a:t>Discussion</a:t>
            </a:r>
          </a:p>
        </p:txBody>
      </p:sp>
      <p:sp>
        <p:nvSpPr>
          <p:cNvPr id="2" name="Rectangle: Rounded Corners 1">
            <a:extLst>
              <a:ext uri="{FF2B5EF4-FFF2-40B4-BE49-F238E27FC236}">
                <a16:creationId xmlns:a16="http://schemas.microsoft.com/office/drawing/2014/main" id="{DC17DAA7-7537-C82B-1AB9-66386B09F068}"/>
              </a:ext>
            </a:extLst>
          </p:cNvPr>
          <p:cNvSpPr/>
          <p:nvPr/>
        </p:nvSpPr>
        <p:spPr>
          <a:xfrm>
            <a:off x="1084778" y="1546454"/>
            <a:ext cx="4147121" cy="1080120"/>
          </a:xfrm>
          <a:prstGeom prst="roundRect">
            <a:avLst>
              <a:gd name="adj" fmla="val 689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What is Procurement?</a:t>
            </a:r>
          </a:p>
        </p:txBody>
      </p:sp>
      <p:grpSp>
        <p:nvGrpSpPr>
          <p:cNvPr id="3" name="btfpIcon212744">
            <a:extLst>
              <a:ext uri="{FF2B5EF4-FFF2-40B4-BE49-F238E27FC236}">
                <a16:creationId xmlns:a16="http://schemas.microsoft.com/office/drawing/2014/main" id="{18B07986-31BE-84D3-8D8D-BAA12A541CBA}"/>
              </a:ext>
            </a:extLst>
          </p:cNvPr>
          <p:cNvGrpSpPr/>
          <p:nvPr>
            <p:custDataLst>
              <p:tags r:id="rId2"/>
            </p:custDataLst>
          </p:nvPr>
        </p:nvGrpSpPr>
        <p:grpSpPr>
          <a:xfrm>
            <a:off x="838200" y="1284088"/>
            <a:ext cx="609598" cy="609598"/>
            <a:chOff x="5550937" y="3006809"/>
            <a:chExt cx="1081088" cy="1081088"/>
          </a:xfrm>
        </p:grpSpPr>
        <p:sp>
          <p:nvSpPr>
            <p:cNvPr id="4" name="btfpIconCircle212744">
              <a:extLst>
                <a:ext uri="{FF2B5EF4-FFF2-40B4-BE49-F238E27FC236}">
                  <a16:creationId xmlns:a16="http://schemas.microsoft.com/office/drawing/2014/main" id="{1CC6475E-ACCA-C86D-94C2-081FAB12F0B0}"/>
                </a:ext>
              </a:extLst>
            </p:cNvPr>
            <p:cNvSpPr>
              <a:spLocks/>
            </p:cNvSpPr>
            <p:nvPr/>
          </p:nvSpPr>
          <p:spPr bwMode="gray">
            <a:xfrm>
              <a:off x="5550937" y="3006809"/>
              <a:ext cx="1081088" cy="1081088"/>
            </a:xfrm>
            <a:prstGeom prst="ellipse">
              <a:avLst/>
            </a:prstGeom>
            <a:solidFill>
              <a:srgbClr val="54B143"/>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pic>
          <p:nvPicPr>
            <p:cNvPr id="5" name="btfpIconLines212744">
              <a:extLst>
                <a:ext uri="{FF2B5EF4-FFF2-40B4-BE49-F238E27FC236}">
                  <a16:creationId xmlns:a16="http://schemas.microsoft.com/office/drawing/2014/main" id="{8A3D4120-9F1F-B202-431E-846E8466F58E}"/>
                </a:ext>
              </a:extLst>
            </p:cNvPr>
            <p:cNvPicPr>
              <a:picLocks/>
            </p:cNvPicPr>
            <p:nvPr/>
          </p:nvPicPr>
          <p:blipFill>
            <a:blip r:embed="rId6"/>
            <a:stretch>
              <a:fillRect/>
            </a:stretch>
          </p:blipFill>
          <p:spPr>
            <a:xfrm>
              <a:off x="5550937" y="3006809"/>
              <a:ext cx="1081088" cy="1081088"/>
            </a:xfrm>
            <a:prstGeom prst="rect">
              <a:avLst/>
            </a:prstGeom>
          </p:spPr>
        </p:pic>
      </p:grpSp>
      <p:sp>
        <p:nvSpPr>
          <p:cNvPr id="6" name="Rectangle: Rounded Corners 5">
            <a:extLst>
              <a:ext uri="{FF2B5EF4-FFF2-40B4-BE49-F238E27FC236}">
                <a16:creationId xmlns:a16="http://schemas.microsoft.com/office/drawing/2014/main" id="{35203095-50C6-A3AD-88A9-202DCF8455CF}"/>
              </a:ext>
            </a:extLst>
          </p:cNvPr>
          <p:cNvSpPr/>
          <p:nvPr/>
        </p:nvSpPr>
        <p:spPr>
          <a:xfrm>
            <a:off x="1084778" y="3717032"/>
            <a:ext cx="4147121" cy="1506976"/>
          </a:xfrm>
          <a:prstGeom prst="roundRect">
            <a:avLst>
              <a:gd name="adj" fmla="val 689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Why is Procurement important to the City of Greater Dandenong?</a:t>
            </a:r>
          </a:p>
        </p:txBody>
      </p:sp>
      <p:grpSp>
        <p:nvGrpSpPr>
          <p:cNvPr id="7" name="btfpIcon212744">
            <a:extLst>
              <a:ext uri="{FF2B5EF4-FFF2-40B4-BE49-F238E27FC236}">
                <a16:creationId xmlns:a16="http://schemas.microsoft.com/office/drawing/2014/main" id="{51221E3D-5E57-C009-357B-A3444A9EE916}"/>
              </a:ext>
            </a:extLst>
          </p:cNvPr>
          <p:cNvGrpSpPr/>
          <p:nvPr>
            <p:custDataLst>
              <p:tags r:id="rId3"/>
            </p:custDataLst>
          </p:nvPr>
        </p:nvGrpSpPr>
        <p:grpSpPr>
          <a:xfrm>
            <a:off x="838200" y="3454666"/>
            <a:ext cx="609598" cy="609598"/>
            <a:chOff x="5550937" y="3006809"/>
            <a:chExt cx="1081088" cy="1081088"/>
          </a:xfrm>
        </p:grpSpPr>
        <p:sp>
          <p:nvSpPr>
            <p:cNvPr id="8" name="btfpIconCircle212744">
              <a:extLst>
                <a:ext uri="{FF2B5EF4-FFF2-40B4-BE49-F238E27FC236}">
                  <a16:creationId xmlns:a16="http://schemas.microsoft.com/office/drawing/2014/main" id="{E5EBCC01-3BC2-C5D4-E420-8776C83A47D2}"/>
                </a:ext>
              </a:extLst>
            </p:cNvPr>
            <p:cNvSpPr>
              <a:spLocks/>
            </p:cNvSpPr>
            <p:nvPr/>
          </p:nvSpPr>
          <p:spPr bwMode="gray">
            <a:xfrm>
              <a:off x="5550937" y="3006809"/>
              <a:ext cx="1081088" cy="1081088"/>
            </a:xfrm>
            <a:prstGeom prst="ellipse">
              <a:avLst/>
            </a:prstGeom>
            <a:solidFill>
              <a:srgbClr val="54B143"/>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pic>
          <p:nvPicPr>
            <p:cNvPr id="9" name="btfpIconLines212744">
              <a:extLst>
                <a:ext uri="{FF2B5EF4-FFF2-40B4-BE49-F238E27FC236}">
                  <a16:creationId xmlns:a16="http://schemas.microsoft.com/office/drawing/2014/main" id="{B952EDDB-A0C1-0668-02A5-3DD6B5FF1224}"/>
                </a:ext>
              </a:extLst>
            </p:cNvPr>
            <p:cNvPicPr>
              <a:picLocks/>
            </p:cNvPicPr>
            <p:nvPr/>
          </p:nvPicPr>
          <p:blipFill>
            <a:blip r:embed="rId6"/>
            <a:stretch>
              <a:fillRect/>
            </a:stretch>
          </p:blipFill>
          <p:spPr>
            <a:xfrm>
              <a:off x="5550937" y="3006809"/>
              <a:ext cx="1081088" cy="1081088"/>
            </a:xfrm>
            <a:prstGeom prst="rect">
              <a:avLst/>
            </a:prstGeom>
          </p:spPr>
        </p:pic>
      </p:grpSp>
    </p:spTree>
    <p:custDataLst>
      <p:tags r:id="rId1"/>
    </p:custDataLst>
    <p:extLst>
      <p:ext uri="{BB962C8B-B14F-4D97-AF65-F5344CB8AC3E}">
        <p14:creationId xmlns:p14="http://schemas.microsoft.com/office/powerpoint/2010/main" val="129680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btfpColumnIndicatorGroup2">
            <a:extLst>
              <a:ext uri="{FF2B5EF4-FFF2-40B4-BE49-F238E27FC236}">
                <a16:creationId xmlns:a16="http://schemas.microsoft.com/office/drawing/2014/main" id="{4E13CDD0-D734-AF19-7699-62A56DB8C3B8}"/>
              </a:ext>
            </a:extLst>
          </p:cNvPr>
          <p:cNvGrpSpPr/>
          <p:nvPr/>
        </p:nvGrpSpPr>
        <p:grpSpPr>
          <a:xfrm>
            <a:off x="0" y="6926580"/>
            <a:ext cx="12192000" cy="137160"/>
            <a:chOff x="0" y="6926580"/>
            <a:chExt cx="12192000" cy="137160"/>
          </a:xfrm>
        </p:grpSpPr>
        <p:sp>
          <p:nvSpPr>
            <p:cNvPr id="66" name="btfpColumnGapBlocker353326">
              <a:extLst>
                <a:ext uri="{FF2B5EF4-FFF2-40B4-BE49-F238E27FC236}">
                  <a16:creationId xmlns:a16="http://schemas.microsoft.com/office/drawing/2014/main" id="{25D18C75-3736-2E4B-AEC4-3B66297FB781}"/>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btfpColumnGapBlocker900815">
              <a:extLst>
                <a:ext uri="{FF2B5EF4-FFF2-40B4-BE49-F238E27FC236}">
                  <a16:creationId xmlns:a16="http://schemas.microsoft.com/office/drawing/2014/main" id="{CEABEF6A-DBFD-7897-DAE5-0A54450B90DE}"/>
                </a:ext>
              </a:extLst>
            </p:cNvPr>
            <p:cNvSpPr/>
            <p:nvPr/>
          </p:nvSpPr>
          <p:spPr>
            <a:xfrm>
              <a:off x="7465814"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2" name="btfpColumnIndicator590259">
              <a:extLst>
                <a:ext uri="{FF2B5EF4-FFF2-40B4-BE49-F238E27FC236}">
                  <a16:creationId xmlns:a16="http://schemas.microsoft.com/office/drawing/2014/main" id="{4D2ED8E4-8CC0-05E1-182D-DA7F9FDE6BC7}"/>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btfpColumnIndicator688323">
              <a:extLst>
                <a:ext uri="{FF2B5EF4-FFF2-40B4-BE49-F238E27FC236}">
                  <a16:creationId xmlns:a16="http://schemas.microsoft.com/office/drawing/2014/main" id="{311B8EA4-7078-05EB-C9D8-E0BA91792FAF}"/>
                </a:ext>
              </a:extLst>
            </p:cNvPr>
            <p:cNvCxnSpPr/>
            <p:nvPr/>
          </p:nvCxnSpPr>
          <p:spPr>
            <a:xfrm flipV="1">
              <a:off x="8006358"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0" name="btfpColumnGapBlocker580520">
              <a:extLst>
                <a:ext uri="{FF2B5EF4-FFF2-40B4-BE49-F238E27FC236}">
                  <a16:creationId xmlns:a16="http://schemas.microsoft.com/office/drawing/2014/main" id="{92326E49-BFD4-FA33-27C3-940E05CEC2F0}"/>
                </a:ext>
              </a:extLst>
            </p:cNvPr>
            <p:cNvSpPr/>
            <p:nvPr/>
          </p:nvSpPr>
          <p:spPr>
            <a:xfrm>
              <a:off x="5000228"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8" name="btfpColumnIndicator835302">
              <a:extLst>
                <a:ext uri="{FF2B5EF4-FFF2-40B4-BE49-F238E27FC236}">
                  <a16:creationId xmlns:a16="http://schemas.microsoft.com/office/drawing/2014/main" id="{0AD5E190-2AB0-265C-E5D6-3DF382BBE689}"/>
                </a:ext>
              </a:extLst>
            </p:cNvPr>
            <p:cNvCxnSpPr/>
            <p:nvPr/>
          </p:nvCxnSpPr>
          <p:spPr>
            <a:xfrm flipV="1">
              <a:off x="7465814"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btfpColumnIndicator243761">
              <a:extLst>
                <a:ext uri="{FF2B5EF4-FFF2-40B4-BE49-F238E27FC236}">
                  <a16:creationId xmlns:a16="http://schemas.microsoft.com/office/drawing/2014/main" id="{1849D657-C1A1-1DD5-BDB4-80D8AA2A2B10}"/>
                </a:ext>
              </a:extLst>
            </p:cNvPr>
            <p:cNvCxnSpPr/>
            <p:nvPr/>
          </p:nvCxnSpPr>
          <p:spPr>
            <a:xfrm flipV="1">
              <a:off x="5540772"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4" name="btfpColumnGapBlocker130191">
              <a:extLst>
                <a:ext uri="{FF2B5EF4-FFF2-40B4-BE49-F238E27FC236}">
                  <a16:creationId xmlns:a16="http://schemas.microsoft.com/office/drawing/2014/main" id="{3F9BC978-EC21-4304-DAAE-F230DF3C519C}"/>
                </a:ext>
              </a:extLst>
            </p:cNvPr>
            <p:cNvSpPr/>
            <p:nvPr/>
          </p:nvSpPr>
          <p:spPr>
            <a:xfrm>
              <a:off x="2534642"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btfpColumnIndicator138733">
              <a:extLst>
                <a:ext uri="{FF2B5EF4-FFF2-40B4-BE49-F238E27FC236}">
                  <a16:creationId xmlns:a16="http://schemas.microsoft.com/office/drawing/2014/main" id="{D64F618B-8CEE-AE47-FDC1-CCDAF0537EF1}"/>
                </a:ext>
              </a:extLst>
            </p:cNvPr>
            <p:cNvCxnSpPr/>
            <p:nvPr/>
          </p:nvCxnSpPr>
          <p:spPr>
            <a:xfrm flipV="1">
              <a:off x="5000228"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btfpColumnIndicator998601">
              <a:extLst>
                <a:ext uri="{FF2B5EF4-FFF2-40B4-BE49-F238E27FC236}">
                  <a16:creationId xmlns:a16="http://schemas.microsoft.com/office/drawing/2014/main" id="{A84A344B-D53C-8C5B-8963-FC291B033DA4}"/>
                </a:ext>
              </a:extLst>
            </p:cNvPr>
            <p:cNvCxnSpPr/>
            <p:nvPr/>
          </p:nvCxnSpPr>
          <p:spPr>
            <a:xfrm flipV="1">
              <a:off x="3075186"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btfpColumnGapBlocker307867">
              <a:extLst>
                <a:ext uri="{FF2B5EF4-FFF2-40B4-BE49-F238E27FC236}">
                  <a16:creationId xmlns:a16="http://schemas.microsoft.com/office/drawing/2014/main" id="{867BAD3D-F062-E4C2-6656-C216A2D49F00}"/>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btfpColumnIndicator963865">
              <a:extLst>
                <a:ext uri="{FF2B5EF4-FFF2-40B4-BE49-F238E27FC236}">
                  <a16:creationId xmlns:a16="http://schemas.microsoft.com/office/drawing/2014/main" id="{59A087C3-DB6D-330F-D7CE-6E820FA1754C}"/>
                </a:ext>
              </a:extLst>
            </p:cNvPr>
            <p:cNvCxnSpPr/>
            <p:nvPr/>
          </p:nvCxnSpPr>
          <p:spPr>
            <a:xfrm flipV="1">
              <a:off x="2534642"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btfpColumnIndicator974063">
              <a:extLst>
                <a:ext uri="{FF2B5EF4-FFF2-40B4-BE49-F238E27FC236}">
                  <a16:creationId xmlns:a16="http://schemas.microsoft.com/office/drawing/2014/main" id="{7641EB68-34F9-2783-4768-802109175978}"/>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67" name="btfpColumnIndicatorGroup1">
            <a:extLst>
              <a:ext uri="{FF2B5EF4-FFF2-40B4-BE49-F238E27FC236}">
                <a16:creationId xmlns:a16="http://schemas.microsoft.com/office/drawing/2014/main" id="{710E0D4E-526F-FE50-AA6E-98EAFBFB1D42}"/>
              </a:ext>
            </a:extLst>
          </p:cNvPr>
          <p:cNvGrpSpPr/>
          <p:nvPr/>
        </p:nvGrpSpPr>
        <p:grpSpPr>
          <a:xfrm>
            <a:off x="0" y="-205740"/>
            <a:ext cx="12192000" cy="137160"/>
            <a:chOff x="0" y="-205740"/>
            <a:chExt cx="12192000" cy="137160"/>
          </a:xfrm>
        </p:grpSpPr>
        <p:sp>
          <p:nvSpPr>
            <p:cNvPr id="65" name="btfpColumnGapBlocker977408">
              <a:extLst>
                <a:ext uri="{FF2B5EF4-FFF2-40B4-BE49-F238E27FC236}">
                  <a16:creationId xmlns:a16="http://schemas.microsoft.com/office/drawing/2014/main" id="{BE7C0AFC-EE74-2AA6-6F99-82C8D1B48396}"/>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btfpColumnGapBlocker764735">
              <a:extLst>
                <a:ext uri="{FF2B5EF4-FFF2-40B4-BE49-F238E27FC236}">
                  <a16:creationId xmlns:a16="http://schemas.microsoft.com/office/drawing/2014/main" id="{4CB9A951-21DE-735F-7496-5E5B33E8A535}"/>
                </a:ext>
              </a:extLst>
            </p:cNvPr>
            <p:cNvSpPr/>
            <p:nvPr/>
          </p:nvSpPr>
          <p:spPr>
            <a:xfrm>
              <a:off x="7465814"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3" name="btfpColumnIndicator362752">
              <a:extLst>
                <a:ext uri="{FF2B5EF4-FFF2-40B4-BE49-F238E27FC236}">
                  <a16:creationId xmlns:a16="http://schemas.microsoft.com/office/drawing/2014/main" id="{810EF541-0BC4-DBDD-EA51-58FA0CC8371F}"/>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btfpColumnIndicator296161">
              <a:extLst>
                <a:ext uri="{FF2B5EF4-FFF2-40B4-BE49-F238E27FC236}">
                  <a16:creationId xmlns:a16="http://schemas.microsoft.com/office/drawing/2014/main" id="{324212A7-6FA7-8ECB-FFCA-38F67A444EA6}"/>
                </a:ext>
              </a:extLst>
            </p:cNvPr>
            <p:cNvCxnSpPr/>
            <p:nvPr/>
          </p:nvCxnSpPr>
          <p:spPr>
            <a:xfrm flipV="1">
              <a:off x="8006358"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9" name="btfpColumnGapBlocker343461">
              <a:extLst>
                <a:ext uri="{FF2B5EF4-FFF2-40B4-BE49-F238E27FC236}">
                  <a16:creationId xmlns:a16="http://schemas.microsoft.com/office/drawing/2014/main" id="{81790756-1295-105E-F271-3A7B69149CCB}"/>
                </a:ext>
              </a:extLst>
            </p:cNvPr>
            <p:cNvSpPr/>
            <p:nvPr/>
          </p:nvSpPr>
          <p:spPr>
            <a:xfrm>
              <a:off x="5000228"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7" name="btfpColumnIndicator110044">
              <a:extLst>
                <a:ext uri="{FF2B5EF4-FFF2-40B4-BE49-F238E27FC236}">
                  <a16:creationId xmlns:a16="http://schemas.microsoft.com/office/drawing/2014/main" id="{5E135A6C-5FE5-103E-60E9-3D3E00A2008E}"/>
                </a:ext>
              </a:extLst>
            </p:cNvPr>
            <p:cNvCxnSpPr/>
            <p:nvPr/>
          </p:nvCxnSpPr>
          <p:spPr>
            <a:xfrm flipV="1">
              <a:off x="7465814"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btfpColumnIndicator290213">
              <a:extLst>
                <a:ext uri="{FF2B5EF4-FFF2-40B4-BE49-F238E27FC236}">
                  <a16:creationId xmlns:a16="http://schemas.microsoft.com/office/drawing/2014/main" id="{D2C64BA5-BF7E-99C9-9C36-F7F2A5CA53BF}"/>
                </a:ext>
              </a:extLst>
            </p:cNvPr>
            <p:cNvCxnSpPr/>
            <p:nvPr/>
          </p:nvCxnSpPr>
          <p:spPr>
            <a:xfrm flipV="1">
              <a:off x="5540772"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2" name="btfpColumnGapBlocker169877">
              <a:extLst>
                <a:ext uri="{FF2B5EF4-FFF2-40B4-BE49-F238E27FC236}">
                  <a16:creationId xmlns:a16="http://schemas.microsoft.com/office/drawing/2014/main" id="{2B5EFE91-E899-2010-89EB-A419BBABD411}"/>
                </a:ext>
              </a:extLst>
            </p:cNvPr>
            <p:cNvSpPr/>
            <p:nvPr/>
          </p:nvSpPr>
          <p:spPr>
            <a:xfrm>
              <a:off x="2534642"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501555">
              <a:extLst>
                <a:ext uri="{FF2B5EF4-FFF2-40B4-BE49-F238E27FC236}">
                  <a16:creationId xmlns:a16="http://schemas.microsoft.com/office/drawing/2014/main" id="{DD705BA7-521C-223C-7645-8B274D9FC645}"/>
                </a:ext>
              </a:extLst>
            </p:cNvPr>
            <p:cNvCxnSpPr/>
            <p:nvPr/>
          </p:nvCxnSpPr>
          <p:spPr>
            <a:xfrm flipV="1">
              <a:off x="5000228"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btfpColumnIndicator169038">
              <a:extLst>
                <a:ext uri="{FF2B5EF4-FFF2-40B4-BE49-F238E27FC236}">
                  <a16:creationId xmlns:a16="http://schemas.microsoft.com/office/drawing/2014/main" id="{4307E418-72BF-53E8-87C9-F41F00CAA8F6}"/>
                </a:ext>
              </a:extLst>
            </p:cNvPr>
            <p:cNvCxnSpPr/>
            <p:nvPr/>
          </p:nvCxnSpPr>
          <p:spPr>
            <a:xfrm flipV="1">
              <a:off x="3075186"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btfpColumnGapBlocker181367">
              <a:extLst>
                <a:ext uri="{FF2B5EF4-FFF2-40B4-BE49-F238E27FC236}">
                  <a16:creationId xmlns:a16="http://schemas.microsoft.com/office/drawing/2014/main" id="{CB8B6FAF-BAAD-F3C8-9BDB-BA8E56F2E417}"/>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btfpColumnIndicator118444">
              <a:extLst>
                <a:ext uri="{FF2B5EF4-FFF2-40B4-BE49-F238E27FC236}">
                  <a16:creationId xmlns:a16="http://schemas.microsoft.com/office/drawing/2014/main" id="{95084E0C-772E-A963-7BD8-B08D09208891}"/>
                </a:ext>
              </a:extLst>
            </p:cNvPr>
            <p:cNvCxnSpPr/>
            <p:nvPr/>
          </p:nvCxnSpPr>
          <p:spPr>
            <a:xfrm flipV="1">
              <a:off x="2534642"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btfpColumnIndicator587850">
              <a:extLst>
                <a:ext uri="{FF2B5EF4-FFF2-40B4-BE49-F238E27FC236}">
                  <a16:creationId xmlns:a16="http://schemas.microsoft.com/office/drawing/2014/main" id="{CCCFCD54-DBA6-E4A0-CC3F-4A76EF13ACED}"/>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 name="Group 3">
            <a:extLst>
              <a:ext uri="{FF2B5EF4-FFF2-40B4-BE49-F238E27FC236}">
                <a16:creationId xmlns:a16="http://schemas.microsoft.com/office/drawing/2014/main" id="{BBB2298B-B716-BC48-6AD0-84240D851628}"/>
              </a:ext>
            </a:extLst>
          </p:cNvPr>
          <p:cNvGrpSpPr/>
          <p:nvPr/>
        </p:nvGrpSpPr>
        <p:grpSpPr>
          <a:xfrm flipH="1">
            <a:off x="3100016" y="1365727"/>
            <a:ext cx="849281" cy="687611"/>
            <a:chOff x="2196231" y="2378848"/>
            <a:chExt cx="978482" cy="847602"/>
          </a:xfrm>
        </p:grpSpPr>
        <p:sp>
          <p:nvSpPr>
            <p:cNvPr id="2" name="Freihandform 19">
              <a:extLst>
                <a:ext uri="{FF2B5EF4-FFF2-40B4-BE49-F238E27FC236}">
                  <a16:creationId xmlns:a16="http://schemas.microsoft.com/office/drawing/2014/main" id="{47E537AE-E882-2562-EF7B-EFFD11666D79}"/>
                </a:ext>
              </a:extLst>
            </p:cNvPr>
            <p:cNvSpPr/>
            <p:nvPr/>
          </p:nvSpPr>
          <p:spPr bwMode="auto">
            <a:xfrm>
              <a:off x="2196231" y="2378848"/>
              <a:ext cx="451846"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DEDEDE"/>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Freihandform 20">
              <a:extLst>
                <a:ext uri="{FF2B5EF4-FFF2-40B4-BE49-F238E27FC236}">
                  <a16:creationId xmlns:a16="http://schemas.microsoft.com/office/drawing/2014/main" id="{55B460A1-3AC6-01FF-63A0-BBA9145CECF6}"/>
                </a:ext>
              </a:extLst>
            </p:cNvPr>
            <p:cNvSpPr/>
            <p:nvPr/>
          </p:nvSpPr>
          <p:spPr bwMode="auto">
            <a:xfrm>
              <a:off x="2722867" y="2378848"/>
              <a:ext cx="451846"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DEDEDE"/>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grpSp>
        <p:nvGrpSpPr>
          <p:cNvPr id="21" name="btfpRowHeaderBox642948">
            <a:extLst>
              <a:ext uri="{FF2B5EF4-FFF2-40B4-BE49-F238E27FC236}">
                <a16:creationId xmlns:a16="http://schemas.microsoft.com/office/drawing/2014/main" id="{FDA096CD-89A7-A332-2084-16C836D47A9C}"/>
              </a:ext>
            </a:extLst>
          </p:cNvPr>
          <p:cNvGrpSpPr/>
          <p:nvPr>
            <p:custDataLst>
              <p:tags r:id="rId2"/>
            </p:custDataLst>
          </p:nvPr>
        </p:nvGrpSpPr>
        <p:grpSpPr>
          <a:xfrm>
            <a:off x="73986" y="1365727"/>
            <a:ext cx="2540000" cy="4966221"/>
            <a:chOff x="315146" y="1295400"/>
            <a:chExt cx="2540000" cy="972979"/>
          </a:xfrm>
        </p:grpSpPr>
        <p:sp>
          <p:nvSpPr>
            <p:cNvPr id="18" name="btfpRowHeaderBoxText642948">
              <a:extLst>
                <a:ext uri="{FF2B5EF4-FFF2-40B4-BE49-F238E27FC236}">
                  <a16:creationId xmlns:a16="http://schemas.microsoft.com/office/drawing/2014/main" id="{72A5DB18-4BB1-F622-C75D-298795070075}"/>
                </a:ext>
              </a:extLst>
            </p:cNvPr>
            <p:cNvSpPr txBox="1"/>
            <p:nvPr/>
          </p:nvSpPr>
          <p:spPr bwMode="gray">
            <a:xfrm>
              <a:off x="315146" y="1295400"/>
              <a:ext cx="2540000" cy="972979"/>
            </a:xfrm>
            <a:prstGeom prst="rect">
              <a:avLst/>
            </a:prstGeom>
            <a:noFill/>
          </p:spPr>
          <p:txBody>
            <a:bodyPr vert="horz" wrap="square" lIns="36036" tIns="36036" rIns="180181" bIns="36036" rtlCol="0" anchor="t">
              <a:noAutofit/>
            </a:bodyPr>
            <a:lstStyle/>
            <a:p>
              <a:pPr marL="0" indent="0">
                <a:spcBef>
                  <a:spcPts val="0"/>
                </a:spcBef>
                <a:buNone/>
              </a:pPr>
              <a:endParaRPr lang="en-AU" sz="2000" b="1">
                <a:solidFill>
                  <a:srgbClr val="256BB4"/>
                </a:solidFill>
              </a:endParaRPr>
            </a:p>
          </p:txBody>
        </p:sp>
        <p:cxnSp>
          <p:nvCxnSpPr>
            <p:cNvPr id="19" name="btfpRowHeaderBoxLine642948">
              <a:extLst>
                <a:ext uri="{FF2B5EF4-FFF2-40B4-BE49-F238E27FC236}">
                  <a16:creationId xmlns:a16="http://schemas.microsoft.com/office/drawing/2014/main" id="{31047E0E-9C55-57BA-BB2E-8D81998A0155}"/>
                </a:ext>
              </a:extLst>
            </p:cNvPr>
            <p:cNvCxnSpPr/>
            <p:nvPr/>
          </p:nvCxnSpPr>
          <p:spPr bwMode="gray">
            <a:xfrm>
              <a:off x="2855146" y="1295400"/>
              <a:ext cx="0" cy="972979"/>
            </a:xfrm>
            <a:prstGeom prst="line">
              <a:avLst/>
            </a:prstGeom>
            <a:ln w="152400" cap="flat">
              <a:solidFill>
                <a:srgbClr val="54B143"/>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5" name="Title 33">
            <a:extLst>
              <a:ext uri="{FF2B5EF4-FFF2-40B4-BE49-F238E27FC236}">
                <a16:creationId xmlns:a16="http://schemas.microsoft.com/office/drawing/2014/main" id="{DEAA098E-539D-DF30-9752-D541D75E0D26}"/>
              </a:ext>
            </a:extLst>
          </p:cNvPr>
          <p:cNvSpPr txBox="1">
            <a:spLocks/>
          </p:cNvSpPr>
          <p:nvPr/>
        </p:nvSpPr>
        <p:spPr>
          <a:xfrm>
            <a:off x="354013" y="15713"/>
            <a:ext cx="11481786" cy="7989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a:ln>
                <a:noFill/>
              </a:ln>
              <a:solidFill>
                <a:srgbClr val="256BB4"/>
              </a:solidFill>
              <a:effectLst/>
              <a:uLnTx/>
              <a:uFillTx/>
              <a:latin typeface="Arial (headings) "/>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id="{0F442782-27D5-C39B-16E2-FE5931A2BE3C}"/>
              </a:ext>
            </a:extLst>
          </p:cNvPr>
          <p:cNvSpPr>
            <a:spLocks noGrp="1"/>
          </p:cNvSpPr>
          <p:nvPr>
            <p:ph type="title"/>
          </p:nvPr>
        </p:nvSpPr>
        <p:spPr/>
        <p:txBody>
          <a:bodyPr/>
          <a:lstStyle/>
          <a:p>
            <a:r>
              <a:rPr lang="en-US" dirty="0"/>
              <a:t>Definition: Procurement</a:t>
            </a:r>
            <a:endParaRPr lang="en-AU" dirty="0"/>
          </a:p>
        </p:txBody>
      </p:sp>
      <p:grpSp>
        <p:nvGrpSpPr>
          <p:cNvPr id="71" name="btfpIcon149329">
            <a:extLst>
              <a:ext uri="{FF2B5EF4-FFF2-40B4-BE49-F238E27FC236}">
                <a16:creationId xmlns:a16="http://schemas.microsoft.com/office/drawing/2014/main" id="{40DF6FF3-1B6C-4346-FC68-ABCEC8840D3C}"/>
              </a:ext>
            </a:extLst>
          </p:cNvPr>
          <p:cNvGrpSpPr/>
          <p:nvPr>
            <p:custDataLst>
              <p:tags r:id="rId3"/>
            </p:custDataLst>
          </p:nvPr>
        </p:nvGrpSpPr>
        <p:grpSpPr>
          <a:xfrm>
            <a:off x="1046867" y="1365727"/>
            <a:ext cx="1081088" cy="1081088"/>
            <a:chOff x="3362325" y="3990340"/>
            <a:chExt cx="1081088" cy="1081088"/>
          </a:xfrm>
        </p:grpSpPr>
        <p:sp>
          <p:nvSpPr>
            <p:cNvPr id="70" name="btfpIconCircle149329">
              <a:extLst>
                <a:ext uri="{FF2B5EF4-FFF2-40B4-BE49-F238E27FC236}">
                  <a16:creationId xmlns:a16="http://schemas.microsoft.com/office/drawing/2014/main" id="{A7586BD3-8F6B-F74F-7BB1-16356B2F7125}"/>
                </a:ext>
              </a:extLst>
            </p:cNvPr>
            <p:cNvSpPr>
              <a:spLocks/>
            </p:cNvSpPr>
            <p:nvPr/>
          </p:nvSpPr>
          <p:spPr bwMode="gray">
            <a:xfrm>
              <a:off x="3362325" y="3990340"/>
              <a:ext cx="1081088" cy="1081088"/>
            </a:xfrm>
            <a:prstGeom prst="ellipse">
              <a:avLst/>
            </a:prstGeom>
            <a:solidFill>
              <a:srgbClr val="54B143"/>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pic>
          <p:nvPicPr>
            <p:cNvPr id="69" name="btfpIconLines149329">
              <a:extLst>
                <a:ext uri="{FF2B5EF4-FFF2-40B4-BE49-F238E27FC236}">
                  <a16:creationId xmlns:a16="http://schemas.microsoft.com/office/drawing/2014/main" id="{614B913F-8737-7610-C195-B0246B51D573}"/>
                </a:ext>
              </a:extLst>
            </p:cNvPr>
            <p:cNvPicPr>
              <a:picLocks/>
            </p:cNvPicPr>
            <p:nvPr/>
          </p:nvPicPr>
          <p:blipFill>
            <a:blip r:embed="rId9"/>
            <a:stretch>
              <a:fillRect/>
            </a:stretch>
          </p:blipFill>
          <p:spPr>
            <a:xfrm>
              <a:off x="3362325" y="3990340"/>
              <a:ext cx="1081088" cy="1081088"/>
            </a:xfrm>
            <a:prstGeom prst="rect">
              <a:avLst/>
            </a:prstGeom>
          </p:spPr>
        </p:pic>
      </p:grpSp>
      <p:grpSp>
        <p:nvGrpSpPr>
          <p:cNvPr id="76" name="btfpIcon970844">
            <a:extLst>
              <a:ext uri="{FF2B5EF4-FFF2-40B4-BE49-F238E27FC236}">
                <a16:creationId xmlns:a16="http://schemas.microsoft.com/office/drawing/2014/main" id="{B6B930E5-D329-4AEA-7C31-1E18CFCD497A}"/>
              </a:ext>
            </a:extLst>
          </p:cNvPr>
          <p:cNvGrpSpPr/>
          <p:nvPr>
            <p:custDataLst>
              <p:tags r:id="rId4"/>
            </p:custDataLst>
          </p:nvPr>
        </p:nvGrpSpPr>
        <p:grpSpPr>
          <a:xfrm>
            <a:off x="1046867" y="2660772"/>
            <a:ext cx="1081088" cy="1081088"/>
            <a:chOff x="6369050" y="3990340"/>
            <a:chExt cx="1081088" cy="1081088"/>
          </a:xfrm>
        </p:grpSpPr>
        <p:sp>
          <p:nvSpPr>
            <p:cNvPr id="75" name="btfpIconCircle970844">
              <a:extLst>
                <a:ext uri="{FF2B5EF4-FFF2-40B4-BE49-F238E27FC236}">
                  <a16:creationId xmlns:a16="http://schemas.microsoft.com/office/drawing/2014/main" id="{A68C9981-1CDF-CF15-70E7-A43E08E30C18}"/>
                </a:ext>
              </a:extLst>
            </p:cNvPr>
            <p:cNvSpPr>
              <a:spLocks/>
            </p:cNvSpPr>
            <p:nvPr/>
          </p:nvSpPr>
          <p:spPr bwMode="gray">
            <a:xfrm>
              <a:off x="6369050" y="3990340"/>
              <a:ext cx="1081088" cy="1081088"/>
            </a:xfrm>
            <a:prstGeom prst="ellipse">
              <a:avLst/>
            </a:prstGeom>
            <a:solidFill>
              <a:srgbClr val="54B143"/>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pic>
          <p:nvPicPr>
            <p:cNvPr id="74" name="btfpIconLines970844">
              <a:extLst>
                <a:ext uri="{FF2B5EF4-FFF2-40B4-BE49-F238E27FC236}">
                  <a16:creationId xmlns:a16="http://schemas.microsoft.com/office/drawing/2014/main" id="{BD163645-683E-8944-2E38-A72D890005D0}"/>
                </a:ext>
              </a:extLst>
            </p:cNvPr>
            <p:cNvPicPr>
              <a:picLocks/>
            </p:cNvPicPr>
            <p:nvPr/>
          </p:nvPicPr>
          <p:blipFill>
            <a:blip r:embed="rId10"/>
            <a:stretch>
              <a:fillRect/>
            </a:stretch>
          </p:blipFill>
          <p:spPr>
            <a:xfrm>
              <a:off x="6369050" y="3990340"/>
              <a:ext cx="1081088" cy="1081088"/>
            </a:xfrm>
            <a:prstGeom prst="rect">
              <a:avLst/>
            </a:prstGeom>
          </p:spPr>
        </p:pic>
      </p:grpSp>
      <p:grpSp>
        <p:nvGrpSpPr>
          <p:cNvPr id="86" name="btfpIcon920767">
            <a:extLst>
              <a:ext uri="{FF2B5EF4-FFF2-40B4-BE49-F238E27FC236}">
                <a16:creationId xmlns:a16="http://schemas.microsoft.com/office/drawing/2014/main" id="{25CCFBB4-7432-2ED0-14AC-F93E399FCE46}"/>
              </a:ext>
            </a:extLst>
          </p:cNvPr>
          <p:cNvGrpSpPr/>
          <p:nvPr>
            <p:custDataLst>
              <p:tags r:id="rId5"/>
            </p:custDataLst>
          </p:nvPr>
        </p:nvGrpSpPr>
        <p:grpSpPr>
          <a:xfrm>
            <a:off x="1046867" y="3955817"/>
            <a:ext cx="1081088" cy="1081088"/>
            <a:chOff x="9375775" y="3990340"/>
            <a:chExt cx="1081088" cy="1081088"/>
          </a:xfrm>
        </p:grpSpPr>
        <p:sp>
          <p:nvSpPr>
            <p:cNvPr id="85" name="btfpIconCircle920767">
              <a:extLst>
                <a:ext uri="{FF2B5EF4-FFF2-40B4-BE49-F238E27FC236}">
                  <a16:creationId xmlns:a16="http://schemas.microsoft.com/office/drawing/2014/main" id="{9BD08835-178A-C676-5F2F-A8A68A14058E}"/>
                </a:ext>
              </a:extLst>
            </p:cNvPr>
            <p:cNvSpPr>
              <a:spLocks/>
            </p:cNvSpPr>
            <p:nvPr/>
          </p:nvSpPr>
          <p:spPr bwMode="gray">
            <a:xfrm>
              <a:off x="9375775" y="3990340"/>
              <a:ext cx="1081088" cy="1081088"/>
            </a:xfrm>
            <a:prstGeom prst="ellipse">
              <a:avLst/>
            </a:prstGeom>
            <a:solidFill>
              <a:srgbClr val="54B143"/>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pic>
          <p:nvPicPr>
            <p:cNvPr id="84" name="btfpIconLines920767">
              <a:extLst>
                <a:ext uri="{FF2B5EF4-FFF2-40B4-BE49-F238E27FC236}">
                  <a16:creationId xmlns:a16="http://schemas.microsoft.com/office/drawing/2014/main" id="{7B2B1025-BA1E-CAFC-2D89-99048E02AF7A}"/>
                </a:ext>
              </a:extLst>
            </p:cNvPr>
            <p:cNvPicPr>
              <a:picLocks/>
            </p:cNvPicPr>
            <p:nvPr/>
          </p:nvPicPr>
          <p:blipFill>
            <a:blip r:embed="rId11"/>
            <a:stretch>
              <a:fillRect/>
            </a:stretch>
          </p:blipFill>
          <p:spPr>
            <a:xfrm>
              <a:off x="9375775" y="3990340"/>
              <a:ext cx="1081088" cy="1081088"/>
            </a:xfrm>
            <a:prstGeom prst="rect">
              <a:avLst/>
            </a:prstGeom>
          </p:spPr>
        </p:pic>
      </p:grpSp>
      <p:grpSp>
        <p:nvGrpSpPr>
          <p:cNvPr id="81" name="btfpIcon569435">
            <a:extLst>
              <a:ext uri="{FF2B5EF4-FFF2-40B4-BE49-F238E27FC236}">
                <a16:creationId xmlns:a16="http://schemas.microsoft.com/office/drawing/2014/main" id="{169F8FC1-6DEC-CE99-4BC2-93E8082DE08B}"/>
              </a:ext>
            </a:extLst>
          </p:cNvPr>
          <p:cNvGrpSpPr/>
          <p:nvPr>
            <p:custDataLst>
              <p:tags r:id="rId6"/>
            </p:custDataLst>
          </p:nvPr>
        </p:nvGrpSpPr>
        <p:grpSpPr>
          <a:xfrm>
            <a:off x="1046867" y="5250861"/>
            <a:ext cx="1081088" cy="1081088"/>
            <a:chOff x="6369050" y="5198428"/>
            <a:chExt cx="1081088" cy="1081088"/>
          </a:xfrm>
        </p:grpSpPr>
        <p:sp>
          <p:nvSpPr>
            <p:cNvPr id="80" name="btfpIconCircle569435">
              <a:extLst>
                <a:ext uri="{FF2B5EF4-FFF2-40B4-BE49-F238E27FC236}">
                  <a16:creationId xmlns:a16="http://schemas.microsoft.com/office/drawing/2014/main" id="{DC367828-32FF-B9DF-61FB-091A692A71E4}"/>
                </a:ext>
              </a:extLst>
            </p:cNvPr>
            <p:cNvSpPr>
              <a:spLocks/>
            </p:cNvSpPr>
            <p:nvPr/>
          </p:nvSpPr>
          <p:spPr bwMode="gray">
            <a:xfrm>
              <a:off x="6369050" y="5198428"/>
              <a:ext cx="1081088" cy="1081088"/>
            </a:xfrm>
            <a:prstGeom prst="ellipse">
              <a:avLst/>
            </a:prstGeom>
            <a:solidFill>
              <a:srgbClr val="54B143"/>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pic>
          <p:nvPicPr>
            <p:cNvPr id="79" name="btfpIconLines569435">
              <a:extLst>
                <a:ext uri="{FF2B5EF4-FFF2-40B4-BE49-F238E27FC236}">
                  <a16:creationId xmlns:a16="http://schemas.microsoft.com/office/drawing/2014/main" id="{6726746D-893D-DDF7-26A4-B97DEAF80617}"/>
                </a:ext>
              </a:extLst>
            </p:cNvPr>
            <p:cNvPicPr>
              <a:picLocks/>
            </p:cNvPicPr>
            <p:nvPr/>
          </p:nvPicPr>
          <p:blipFill>
            <a:blip r:embed="rId12"/>
            <a:stretch>
              <a:fillRect/>
            </a:stretch>
          </p:blipFill>
          <p:spPr>
            <a:xfrm>
              <a:off x="6369050" y="5198428"/>
              <a:ext cx="1081088" cy="1081088"/>
            </a:xfrm>
            <a:prstGeom prst="rect">
              <a:avLst/>
            </a:prstGeom>
          </p:spPr>
        </p:pic>
      </p:grpSp>
      <p:sp>
        <p:nvSpPr>
          <p:cNvPr id="90" name="TextBox 89">
            <a:extLst>
              <a:ext uri="{FF2B5EF4-FFF2-40B4-BE49-F238E27FC236}">
                <a16:creationId xmlns:a16="http://schemas.microsoft.com/office/drawing/2014/main" id="{0274F4A4-DACF-CF76-B837-80B5EED91D15}"/>
              </a:ext>
            </a:extLst>
          </p:cNvPr>
          <p:cNvSpPr txBox="1"/>
          <p:nvPr/>
        </p:nvSpPr>
        <p:spPr bwMode="gray">
          <a:xfrm>
            <a:off x="3419790" y="2053338"/>
            <a:ext cx="5700546" cy="4355038"/>
          </a:xfrm>
          <a:prstGeom prst="rect">
            <a:avLst/>
          </a:prstGeom>
          <a:noFill/>
        </p:spPr>
        <p:txBody>
          <a:bodyPr wrap="square">
            <a:spAutoFit/>
          </a:bodyPr>
          <a:lstStyle/>
          <a:p>
            <a:pPr>
              <a:buFontTx/>
              <a:buNone/>
            </a:pPr>
            <a:r>
              <a:rPr lang="en-US" altLang="en-US" sz="2400" b="1" dirty="0">
                <a:latin typeface="Arial" panose="020B0604020202020204" pitchFamily="34" charset="0"/>
              </a:rPr>
              <a:t>The process of buying goods and services that enable an </a:t>
            </a:r>
            <a:r>
              <a:rPr lang="en-US" altLang="en-US" sz="2400" b="1" dirty="0" err="1">
                <a:latin typeface="Arial" panose="020B0604020202020204" pitchFamily="34" charset="0"/>
              </a:rPr>
              <a:t>organisation</a:t>
            </a:r>
            <a:r>
              <a:rPr lang="en-US" altLang="en-US" sz="2400" b="1" dirty="0">
                <a:latin typeface="Arial" panose="020B0604020202020204" pitchFamily="34" charset="0"/>
              </a:rPr>
              <a:t> to </a:t>
            </a:r>
            <a:r>
              <a:rPr lang="en-US" altLang="en-US" sz="2400" dirty="0"/>
              <a:t>achieve</a:t>
            </a:r>
            <a:r>
              <a:rPr lang="en-US" altLang="en-US" sz="2400" b="1" dirty="0">
                <a:latin typeface="Arial" panose="020B0604020202020204" pitchFamily="34" charset="0"/>
              </a:rPr>
              <a:t> its business objectives in a profitable and ethical manner.</a:t>
            </a:r>
          </a:p>
          <a:p>
            <a:pPr>
              <a:buFontTx/>
              <a:buNone/>
            </a:pPr>
            <a:endParaRPr lang="en-US" altLang="en-US" sz="2400" dirty="0"/>
          </a:p>
          <a:p>
            <a:pPr>
              <a:buFontTx/>
              <a:buNone/>
            </a:pPr>
            <a:r>
              <a:rPr lang="en-US" altLang="en-US" sz="2400" b="1" dirty="0">
                <a:latin typeface="Arial" panose="020B0604020202020204" pitchFamily="34" charset="0"/>
              </a:rPr>
              <a:t>The process spans the whole procurement cycle from the identification of needs, through to the end of a services contract or the end of the useful life of an asset.</a:t>
            </a:r>
            <a:endParaRPr lang="en-GB" altLang="en-US" sz="2400" b="1" dirty="0">
              <a:latin typeface="Arial" panose="020B0604020202020204" pitchFamily="34" charset="0"/>
            </a:endParaRPr>
          </a:p>
          <a:p>
            <a:pPr>
              <a:buFontTx/>
              <a:buNone/>
            </a:pPr>
            <a:endParaRPr lang="en-GB" altLang="en-US" sz="1200" i="1" dirty="0">
              <a:latin typeface="Arial" panose="020B0604020202020204" pitchFamily="34" charset="0"/>
            </a:endParaRPr>
          </a:p>
          <a:p>
            <a:pPr>
              <a:buFontTx/>
              <a:buNone/>
            </a:pPr>
            <a:endParaRPr lang="en-GB" altLang="en-US" sz="1100" i="1" dirty="0">
              <a:latin typeface="Arial" panose="020B0604020202020204" pitchFamily="34" charset="0"/>
            </a:endParaRPr>
          </a:p>
          <a:p>
            <a:pPr>
              <a:buFontTx/>
              <a:buNone/>
            </a:pPr>
            <a:r>
              <a:rPr lang="en-GB" altLang="en-US" sz="1400" i="1" dirty="0">
                <a:latin typeface="Arial" panose="020B0604020202020204" pitchFamily="34" charset="0"/>
              </a:rPr>
              <a:t>Chartered Institute of Procurement and Supply</a:t>
            </a:r>
          </a:p>
        </p:txBody>
      </p:sp>
      <p:grpSp>
        <p:nvGrpSpPr>
          <p:cNvPr id="6" name="Group 5">
            <a:extLst>
              <a:ext uri="{FF2B5EF4-FFF2-40B4-BE49-F238E27FC236}">
                <a16:creationId xmlns:a16="http://schemas.microsoft.com/office/drawing/2014/main" id="{50FE1316-9677-109F-3815-D85DC66581C3}"/>
              </a:ext>
            </a:extLst>
          </p:cNvPr>
          <p:cNvGrpSpPr/>
          <p:nvPr/>
        </p:nvGrpSpPr>
        <p:grpSpPr>
          <a:xfrm rot="10800000" flipH="1">
            <a:off x="8919127" y="5484345"/>
            <a:ext cx="849281" cy="687611"/>
            <a:chOff x="2196231" y="2378848"/>
            <a:chExt cx="978482" cy="847602"/>
          </a:xfrm>
        </p:grpSpPr>
        <p:sp>
          <p:nvSpPr>
            <p:cNvPr id="7" name="Freihandform 19">
              <a:extLst>
                <a:ext uri="{FF2B5EF4-FFF2-40B4-BE49-F238E27FC236}">
                  <a16:creationId xmlns:a16="http://schemas.microsoft.com/office/drawing/2014/main" id="{5B9F6D07-BD70-4820-F258-40923093A5A2}"/>
                </a:ext>
              </a:extLst>
            </p:cNvPr>
            <p:cNvSpPr/>
            <p:nvPr/>
          </p:nvSpPr>
          <p:spPr bwMode="auto">
            <a:xfrm>
              <a:off x="2196231" y="2378848"/>
              <a:ext cx="451846"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1" y="580653"/>
                  </a:cubicBezTo>
                  <a:lnTo>
                    <a:pt x="0" y="453991"/>
                  </a:lnTo>
                  <a:cubicBezTo>
                    <a:pt x="55029" y="428374"/>
                    <a:pt x="92862" y="402875"/>
                    <a:pt x="113498" y="377495"/>
                  </a:cubicBezTo>
                  <a:cubicBezTo>
                    <a:pt x="134134" y="352115"/>
                    <a:pt x="145638" y="322110"/>
                    <a:pt x="148010" y="287480"/>
                  </a:cubicBezTo>
                  <a:lnTo>
                    <a:pt x="0" y="287480"/>
                  </a:lnTo>
                  <a:lnTo>
                    <a:pt x="0" y="0"/>
                  </a:lnTo>
                  <a:close/>
                </a:path>
              </a:pathLst>
            </a:custGeom>
            <a:solidFill>
              <a:srgbClr val="DEDEDE"/>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Freihandform 20">
              <a:extLst>
                <a:ext uri="{FF2B5EF4-FFF2-40B4-BE49-F238E27FC236}">
                  <a16:creationId xmlns:a16="http://schemas.microsoft.com/office/drawing/2014/main" id="{7B780DED-A6A8-36D6-C4E2-C0E9815D2E0C}"/>
                </a:ext>
              </a:extLst>
            </p:cNvPr>
            <p:cNvSpPr/>
            <p:nvPr/>
          </p:nvSpPr>
          <p:spPr bwMode="auto">
            <a:xfrm>
              <a:off x="2722867" y="2378848"/>
              <a:ext cx="451846" cy="847602"/>
            </a:xfrm>
            <a:custGeom>
              <a:avLst/>
              <a:gdLst/>
              <a:ahLst/>
              <a:cxnLst/>
              <a:rect l="l" t="t" r="r" b="b"/>
              <a:pathLst>
                <a:path w="309539" h="580653">
                  <a:moveTo>
                    <a:pt x="0" y="0"/>
                  </a:moveTo>
                  <a:lnTo>
                    <a:pt x="309539" y="0"/>
                  </a:lnTo>
                  <a:lnTo>
                    <a:pt x="309539" y="238380"/>
                  </a:lnTo>
                  <a:cubicBezTo>
                    <a:pt x="309539" y="326143"/>
                    <a:pt x="291275" y="395522"/>
                    <a:pt x="254747" y="446519"/>
                  </a:cubicBezTo>
                  <a:cubicBezTo>
                    <a:pt x="218219" y="497516"/>
                    <a:pt x="155837" y="542227"/>
                    <a:pt x="67600" y="580653"/>
                  </a:cubicBezTo>
                  <a:lnTo>
                    <a:pt x="0" y="453991"/>
                  </a:lnTo>
                  <a:cubicBezTo>
                    <a:pt x="55029" y="428374"/>
                    <a:pt x="92861" y="402875"/>
                    <a:pt x="113497" y="377495"/>
                  </a:cubicBezTo>
                  <a:cubicBezTo>
                    <a:pt x="134133" y="352115"/>
                    <a:pt x="145637" y="322110"/>
                    <a:pt x="148009" y="287480"/>
                  </a:cubicBezTo>
                  <a:lnTo>
                    <a:pt x="0" y="287480"/>
                  </a:lnTo>
                  <a:lnTo>
                    <a:pt x="0" y="0"/>
                  </a:lnTo>
                  <a:close/>
                </a:path>
              </a:pathLst>
            </a:custGeom>
            <a:solidFill>
              <a:srgbClr val="DEDEDE"/>
            </a:solidFill>
            <a:ln w="12700">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ustDataLst>
      <p:tags r:id="rId1"/>
    </p:custDataLst>
    <p:extLst>
      <p:ext uri="{BB962C8B-B14F-4D97-AF65-F5344CB8AC3E}">
        <p14:creationId xmlns:p14="http://schemas.microsoft.com/office/powerpoint/2010/main" val="2074891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EA2EE9EB-7183-9BDF-8898-8D10EA805755}"/>
              </a:ext>
            </a:extLst>
          </p:cNvPr>
          <p:cNvSpPr/>
          <p:nvPr/>
        </p:nvSpPr>
        <p:spPr>
          <a:xfrm>
            <a:off x="7736086" y="5661248"/>
            <a:ext cx="2392360" cy="936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3" name="btfpColumnIndicatorGroup2">
            <a:extLst>
              <a:ext uri="{FF2B5EF4-FFF2-40B4-BE49-F238E27FC236}">
                <a16:creationId xmlns:a16="http://schemas.microsoft.com/office/drawing/2014/main" id="{5E4B34F0-B792-CB9B-2B0E-6749419FB631}"/>
              </a:ext>
            </a:extLst>
          </p:cNvPr>
          <p:cNvGrpSpPr/>
          <p:nvPr/>
        </p:nvGrpSpPr>
        <p:grpSpPr>
          <a:xfrm>
            <a:off x="0" y="6926580"/>
            <a:ext cx="12192000" cy="137160"/>
            <a:chOff x="0" y="6926580"/>
            <a:chExt cx="12192000" cy="137160"/>
          </a:xfrm>
        </p:grpSpPr>
        <p:sp>
          <p:nvSpPr>
            <p:cNvPr id="33" name="btfpColumnGapBlocker548258">
              <a:extLst>
                <a:ext uri="{FF2B5EF4-FFF2-40B4-BE49-F238E27FC236}">
                  <a16:creationId xmlns:a16="http://schemas.microsoft.com/office/drawing/2014/main" id="{04CE2660-2C9B-01E6-356E-8A56C3CD6891}"/>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btfpColumnGapBlocker534451">
              <a:extLst>
                <a:ext uri="{FF2B5EF4-FFF2-40B4-BE49-F238E27FC236}">
                  <a16:creationId xmlns:a16="http://schemas.microsoft.com/office/drawing/2014/main" id="{E80A2FB1-38D7-A0F1-3A7E-9112377744A4}"/>
                </a:ext>
              </a:extLst>
            </p:cNvPr>
            <p:cNvSpPr/>
            <p:nvPr/>
          </p:nvSpPr>
          <p:spPr>
            <a:xfrm>
              <a:off x="7465814"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9" name="btfpColumnIndicator269861">
              <a:extLst>
                <a:ext uri="{FF2B5EF4-FFF2-40B4-BE49-F238E27FC236}">
                  <a16:creationId xmlns:a16="http://schemas.microsoft.com/office/drawing/2014/main" id="{B1F29B69-8AAA-A0B5-AD53-7AB9C1AA7117}"/>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btfpColumnIndicator575161">
              <a:extLst>
                <a:ext uri="{FF2B5EF4-FFF2-40B4-BE49-F238E27FC236}">
                  <a16:creationId xmlns:a16="http://schemas.microsoft.com/office/drawing/2014/main" id="{C6EB92C9-45C9-64EE-50AE-86781E9CF770}"/>
                </a:ext>
              </a:extLst>
            </p:cNvPr>
            <p:cNvCxnSpPr/>
            <p:nvPr/>
          </p:nvCxnSpPr>
          <p:spPr>
            <a:xfrm flipV="1">
              <a:off x="8006358"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5" name="btfpColumnGapBlocker557244">
              <a:extLst>
                <a:ext uri="{FF2B5EF4-FFF2-40B4-BE49-F238E27FC236}">
                  <a16:creationId xmlns:a16="http://schemas.microsoft.com/office/drawing/2014/main" id="{7DB1D44D-7612-EA6C-EBF3-5FF430EB9DE1}"/>
                </a:ext>
              </a:extLst>
            </p:cNvPr>
            <p:cNvSpPr/>
            <p:nvPr/>
          </p:nvSpPr>
          <p:spPr>
            <a:xfrm>
              <a:off x="5000228"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2" name="btfpColumnIndicator617983">
              <a:extLst>
                <a:ext uri="{FF2B5EF4-FFF2-40B4-BE49-F238E27FC236}">
                  <a16:creationId xmlns:a16="http://schemas.microsoft.com/office/drawing/2014/main" id="{63018A62-7412-1F8C-4CE7-29D0DC7FA469}"/>
                </a:ext>
              </a:extLst>
            </p:cNvPr>
            <p:cNvCxnSpPr/>
            <p:nvPr/>
          </p:nvCxnSpPr>
          <p:spPr>
            <a:xfrm flipV="1">
              <a:off x="7465814"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btfpColumnIndicator692680">
              <a:extLst>
                <a:ext uri="{FF2B5EF4-FFF2-40B4-BE49-F238E27FC236}">
                  <a16:creationId xmlns:a16="http://schemas.microsoft.com/office/drawing/2014/main" id="{55DF8B2C-DC86-E862-E14A-7C7A4B8ACA30}"/>
                </a:ext>
              </a:extLst>
            </p:cNvPr>
            <p:cNvCxnSpPr/>
            <p:nvPr/>
          </p:nvCxnSpPr>
          <p:spPr>
            <a:xfrm flipV="1">
              <a:off x="5540772"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btfpColumnGapBlocker188790">
              <a:extLst>
                <a:ext uri="{FF2B5EF4-FFF2-40B4-BE49-F238E27FC236}">
                  <a16:creationId xmlns:a16="http://schemas.microsoft.com/office/drawing/2014/main" id="{296FF7C7-E5A2-5008-C65B-5745E4ECAA7B}"/>
                </a:ext>
              </a:extLst>
            </p:cNvPr>
            <p:cNvSpPr/>
            <p:nvPr/>
          </p:nvSpPr>
          <p:spPr>
            <a:xfrm>
              <a:off x="2534642"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btfpColumnIndicator597606">
              <a:extLst>
                <a:ext uri="{FF2B5EF4-FFF2-40B4-BE49-F238E27FC236}">
                  <a16:creationId xmlns:a16="http://schemas.microsoft.com/office/drawing/2014/main" id="{487842B3-8736-7EEF-2764-EA336BCCA626}"/>
                </a:ext>
              </a:extLst>
            </p:cNvPr>
            <p:cNvCxnSpPr/>
            <p:nvPr/>
          </p:nvCxnSpPr>
          <p:spPr>
            <a:xfrm flipV="1">
              <a:off x="5000228"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btfpColumnIndicator779054">
              <a:extLst>
                <a:ext uri="{FF2B5EF4-FFF2-40B4-BE49-F238E27FC236}">
                  <a16:creationId xmlns:a16="http://schemas.microsoft.com/office/drawing/2014/main" id="{48A8335E-EFC6-3391-361D-D984556E66E6}"/>
                </a:ext>
              </a:extLst>
            </p:cNvPr>
            <p:cNvCxnSpPr/>
            <p:nvPr/>
          </p:nvCxnSpPr>
          <p:spPr>
            <a:xfrm flipV="1">
              <a:off x="3075186"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btfpColumnGapBlocker411132">
              <a:extLst>
                <a:ext uri="{FF2B5EF4-FFF2-40B4-BE49-F238E27FC236}">
                  <a16:creationId xmlns:a16="http://schemas.microsoft.com/office/drawing/2014/main" id="{D7527059-2B82-66B3-EFD8-4CA7DF365B75}"/>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btfpColumnIndicator884122">
              <a:extLst>
                <a:ext uri="{FF2B5EF4-FFF2-40B4-BE49-F238E27FC236}">
                  <a16:creationId xmlns:a16="http://schemas.microsoft.com/office/drawing/2014/main" id="{47DD038D-7602-5217-E7B9-4D1F255F79D0}"/>
                </a:ext>
              </a:extLst>
            </p:cNvPr>
            <p:cNvCxnSpPr/>
            <p:nvPr/>
          </p:nvCxnSpPr>
          <p:spPr>
            <a:xfrm flipV="1">
              <a:off x="2534642"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 name="btfpColumnIndicator763365">
              <a:extLst>
                <a:ext uri="{FF2B5EF4-FFF2-40B4-BE49-F238E27FC236}">
                  <a16:creationId xmlns:a16="http://schemas.microsoft.com/office/drawing/2014/main" id="{9E2EAAF3-EF45-03F2-1733-04AEAEF890DA}"/>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62" name="btfpColumnIndicatorGroup1">
            <a:extLst>
              <a:ext uri="{FF2B5EF4-FFF2-40B4-BE49-F238E27FC236}">
                <a16:creationId xmlns:a16="http://schemas.microsoft.com/office/drawing/2014/main" id="{945B8522-7FEC-3C1C-A423-B2CDF19923BB}"/>
              </a:ext>
            </a:extLst>
          </p:cNvPr>
          <p:cNvGrpSpPr/>
          <p:nvPr/>
        </p:nvGrpSpPr>
        <p:grpSpPr>
          <a:xfrm>
            <a:off x="0" y="-205740"/>
            <a:ext cx="12192000" cy="137160"/>
            <a:chOff x="0" y="-205740"/>
            <a:chExt cx="12192000" cy="137160"/>
          </a:xfrm>
        </p:grpSpPr>
        <p:sp>
          <p:nvSpPr>
            <p:cNvPr id="32" name="btfpColumnGapBlocker958542">
              <a:extLst>
                <a:ext uri="{FF2B5EF4-FFF2-40B4-BE49-F238E27FC236}">
                  <a16:creationId xmlns:a16="http://schemas.microsoft.com/office/drawing/2014/main" id="{AC26DC4B-D083-3C46-E991-112E5162A768}"/>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btfpColumnGapBlocker297778">
              <a:extLst>
                <a:ext uri="{FF2B5EF4-FFF2-40B4-BE49-F238E27FC236}">
                  <a16:creationId xmlns:a16="http://schemas.microsoft.com/office/drawing/2014/main" id="{87846CB0-A959-C8C0-3B36-E73F814CDB25}"/>
                </a:ext>
              </a:extLst>
            </p:cNvPr>
            <p:cNvSpPr/>
            <p:nvPr/>
          </p:nvSpPr>
          <p:spPr>
            <a:xfrm>
              <a:off x="7465814"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8" name="btfpColumnIndicator910417">
              <a:extLst>
                <a:ext uri="{FF2B5EF4-FFF2-40B4-BE49-F238E27FC236}">
                  <a16:creationId xmlns:a16="http://schemas.microsoft.com/office/drawing/2014/main" id="{1D8A446C-BAB0-C816-B3E5-BA0170917D3C}"/>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btfpColumnIndicator714676">
              <a:extLst>
                <a:ext uri="{FF2B5EF4-FFF2-40B4-BE49-F238E27FC236}">
                  <a16:creationId xmlns:a16="http://schemas.microsoft.com/office/drawing/2014/main" id="{E4552100-E846-F84E-312A-8AA95975CE4B}"/>
                </a:ext>
              </a:extLst>
            </p:cNvPr>
            <p:cNvCxnSpPr/>
            <p:nvPr/>
          </p:nvCxnSpPr>
          <p:spPr>
            <a:xfrm flipV="1">
              <a:off x="8006358"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4" name="btfpColumnGapBlocker338632">
              <a:extLst>
                <a:ext uri="{FF2B5EF4-FFF2-40B4-BE49-F238E27FC236}">
                  <a16:creationId xmlns:a16="http://schemas.microsoft.com/office/drawing/2014/main" id="{E39ECFB6-493E-5C09-F220-23709DA5A37C}"/>
                </a:ext>
              </a:extLst>
            </p:cNvPr>
            <p:cNvSpPr/>
            <p:nvPr/>
          </p:nvSpPr>
          <p:spPr>
            <a:xfrm>
              <a:off x="5000228"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377519">
              <a:extLst>
                <a:ext uri="{FF2B5EF4-FFF2-40B4-BE49-F238E27FC236}">
                  <a16:creationId xmlns:a16="http://schemas.microsoft.com/office/drawing/2014/main" id="{DC8AE9E7-8C6C-7F2F-7EF4-CF02B386FFA4}"/>
                </a:ext>
              </a:extLst>
            </p:cNvPr>
            <p:cNvCxnSpPr/>
            <p:nvPr/>
          </p:nvCxnSpPr>
          <p:spPr>
            <a:xfrm flipV="1">
              <a:off x="7465814"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btfpColumnIndicator435847">
              <a:extLst>
                <a:ext uri="{FF2B5EF4-FFF2-40B4-BE49-F238E27FC236}">
                  <a16:creationId xmlns:a16="http://schemas.microsoft.com/office/drawing/2014/main" id="{3CD9A20F-F9E1-7591-0220-FFEDFDF0F372}"/>
                </a:ext>
              </a:extLst>
            </p:cNvPr>
            <p:cNvCxnSpPr/>
            <p:nvPr/>
          </p:nvCxnSpPr>
          <p:spPr>
            <a:xfrm flipV="1">
              <a:off x="5540772"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btfpColumnGapBlocker401859">
              <a:extLst>
                <a:ext uri="{FF2B5EF4-FFF2-40B4-BE49-F238E27FC236}">
                  <a16:creationId xmlns:a16="http://schemas.microsoft.com/office/drawing/2014/main" id="{66439147-6871-C7A2-9997-742E26336B84}"/>
                </a:ext>
              </a:extLst>
            </p:cNvPr>
            <p:cNvSpPr/>
            <p:nvPr/>
          </p:nvSpPr>
          <p:spPr>
            <a:xfrm>
              <a:off x="2534642"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btfpColumnIndicator262336">
              <a:extLst>
                <a:ext uri="{FF2B5EF4-FFF2-40B4-BE49-F238E27FC236}">
                  <a16:creationId xmlns:a16="http://schemas.microsoft.com/office/drawing/2014/main" id="{13A11F0E-C6E4-8F84-238D-DDB6213EF21B}"/>
                </a:ext>
              </a:extLst>
            </p:cNvPr>
            <p:cNvCxnSpPr/>
            <p:nvPr/>
          </p:nvCxnSpPr>
          <p:spPr>
            <a:xfrm flipV="1">
              <a:off x="5000228"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btfpColumnIndicator644717">
              <a:extLst>
                <a:ext uri="{FF2B5EF4-FFF2-40B4-BE49-F238E27FC236}">
                  <a16:creationId xmlns:a16="http://schemas.microsoft.com/office/drawing/2014/main" id="{58B7E788-AF0B-3357-A35E-B43209138281}"/>
                </a:ext>
              </a:extLst>
            </p:cNvPr>
            <p:cNvCxnSpPr/>
            <p:nvPr/>
          </p:nvCxnSpPr>
          <p:spPr>
            <a:xfrm flipV="1">
              <a:off x="3075186"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btfpColumnGapBlocker644584">
              <a:extLst>
                <a:ext uri="{FF2B5EF4-FFF2-40B4-BE49-F238E27FC236}">
                  <a16:creationId xmlns:a16="http://schemas.microsoft.com/office/drawing/2014/main" id="{AA845FA4-1BA0-AD84-163D-0F80B70BEEC4}"/>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 name="btfpColumnIndicator702754">
              <a:extLst>
                <a:ext uri="{FF2B5EF4-FFF2-40B4-BE49-F238E27FC236}">
                  <a16:creationId xmlns:a16="http://schemas.microsoft.com/office/drawing/2014/main" id="{29FA0114-ED76-E7D3-2991-7343DDC8651E}"/>
                </a:ext>
              </a:extLst>
            </p:cNvPr>
            <p:cNvCxnSpPr/>
            <p:nvPr/>
          </p:nvCxnSpPr>
          <p:spPr>
            <a:xfrm flipV="1">
              <a:off x="2534642"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 name="btfpColumnIndicator527969">
              <a:extLst>
                <a:ext uri="{FF2B5EF4-FFF2-40B4-BE49-F238E27FC236}">
                  <a16:creationId xmlns:a16="http://schemas.microsoft.com/office/drawing/2014/main" id="{38147DC3-6036-75F2-4494-3486BDD1C84B}"/>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0" name="Content Placeholder 2">
            <a:extLst>
              <a:ext uri="{FF2B5EF4-FFF2-40B4-BE49-F238E27FC236}">
                <a16:creationId xmlns:a16="http://schemas.microsoft.com/office/drawing/2014/main" id="{800A05AD-69FC-0E48-0548-EAC3EB4A0588}"/>
              </a:ext>
            </a:extLst>
          </p:cNvPr>
          <p:cNvSpPr txBox="1">
            <a:spLocks/>
          </p:cNvSpPr>
          <p:nvPr/>
        </p:nvSpPr>
        <p:spPr>
          <a:xfrm>
            <a:off x="3090594" y="1365727"/>
            <a:ext cx="6389782" cy="4618237"/>
          </a:xfrm>
          <a:prstGeom prst="rect">
            <a:avLst/>
          </a:prstGeom>
        </p:spPr>
        <p:txBody>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fontAlgn="base">
              <a:spcBef>
                <a:spcPts val="750"/>
              </a:spcBef>
              <a:buFont typeface="Arial" panose="020B0604020202020204" pitchFamily="34" charset="0"/>
              <a:buChar char="•"/>
            </a:pPr>
            <a:r>
              <a:rPr lang="en-GB" sz="1800" b="0" dirty="0">
                <a:latin typeface="Arial" panose="020B0604020202020204" pitchFamily="34" charset="0"/>
                <a:cs typeface="Arial" panose="020B0604020202020204" pitchFamily="34" charset="0"/>
              </a:rPr>
              <a:t>Sourcing</a:t>
            </a:r>
            <a:r>
              <a:rPr lang="en-GB" sz="1800" b="0" dirty="0">
                <a:solidFill>
                  <a:schemeClr val="accent5"/>
                </a:solidFill>
                <a:latin typeface="Arial" panose="020B0604020202020204" pitchFamily="34" charset="0"/>
                <a:cs typeface="Arial" panose="020B0604020202020204" pitchFamily="34" charset="0"/>
              </a:rPr>
              <a:t> </a:t>
            </a:r>
            <a:r>
              <a:rPr lang="en-GB" sz="1800" b="0" dirty="0">
                <a:solidFill>
                  <a:schemeClr val="tx1"/>
                </a:solidFill>
                <a:latin typeface="Arial" panose="020B0604020202020204" pitchFamily="34" charset="0"/>
                <a:cs typeface="Arial" panose="020B0604020202020204" pitchFamily="34" charset="0"/>
              </a:rPr>
              <a:t>the goods, services and works needed to meet Council requirements and strategic objectives </a:t>
            </a:r>
          </a:p>
          <a:p>
            <a:pPr marL="342900" lvl="1" indent="-342900" fontAlgn="base">
              <a:spcBef>
                <a:spcPts val="750"/>
              </a:spcBef>
              <a:buFont typeface="Arial" panose="020B0604020202020204" pitchFamily="34" charset="0"/>
              <a:buChar char="•"/>
            </a:pPr>
            <a:endParaRPr lang="en-GB" sz="1800" b="0" dirty="0">
              <a:solidFill>
                <a:schemeClr val="accent5"/>
              </a:solidFill>
              <a:latin typeface="Arial" panose="020B0604020202020204" pitchFamily="34" charset="0"/>
              <a:cs typeface="Arial" panose="020B0604020202020204" pitchFamily="34" charset="0"/>
            </a:endParaRPr>
          </a:p>
          <a:p>
            <a:pPr marL="342900" lvl="1" indent="-342900" fontAlgn="base">
              <a:spcBef>
                <a:spcPts val="750"/>
              </a:spcBef>
              <a:buFont typeface="Arial" panose="020B0604020202020204" pitchFamily="34" charset="0"/>
              <a:buChar char="•"/>
            </a:pPr>
            <a:r>
              <a:rPr lang="en-AU" altLang="en-US" sz="1800" b="0" dirty="0">
                <a:latin typeface="Arial" panose="020B0604020202020204" pitchFamily="34" charset="0"/>
                <a:cs typeface="Arial" panose="020B0604020202020204" pitchFamily="34" charset="0"/>
              </a:rPr>
              <a:t>Ensures public money is spent judiciously with appropriate governance and probity to ensure consistent practices, fairness, and transparency for audit and accountability purposes</a:t>
            </a:r>
            <a:br>
              <a:rPr lang="en-AU" sz="1800" b="0" dirty="0">
                <a:latin typeface="Arial" panose="020B0604020202020204" pitchFamily="34" charset="0"/>
                <a:cs typeface="Arial" panose="020B0604020202020204" pitchFamily="34" charset="0"/>
              </a:rPr>
            </a:br>
            <a:endParaRPr lang="en-AU" sz="1800" b="0" dirty="0">
              <a:latin typeface="Arial" panose="020B0604020202020204" pitchFamily="34" charset="0"/>
              <a:cs typeface="Arial" panose="020B0604020202020204" pitchFamily="34" charset="0"/>
            </a:endParaRPr>
          </a:p>
          <a:p>
            <a:pPr marL="342900" lvl="1" indent="-342900" fontAlgn="base">
              <a:spcBef>
                <a:spcPts val="750"/>
              </a:spcBef>
              <a:buFont typeface="Arial" panose="020B0604020202020204" pitchFamily="34" charset="0"/>
              <a:buChar char="•"/>
            </a:pPr>
            <a:r>
              <a:rPr lang="en-AU" sz="1800" b="0" dirty="0">
                <a:latin typeface="Arial" panose="020B0604020202020204" pitchFamily="34" charset="0"/>
                <a:cs typeface="Arial" panose="020B0604020202020204" pitchFamily="34" charset="0"/>
              </a:rPr>
              <a:t>Supports efficient sourcing to achieve cost savings and value for money</a:t>
            </a:r>
          </a:p>
          <a:p>
            <a:pPr marL="342900" lvl="1" indent="-342900" fontAlgn="base">
              <a:spcBef>
                <a:spcPts val="750"/>
              </a:spcBef>
              <a:buFont typeface="Arial" panose="020B0604020202020204" pitchFamily="34" charset="0"/>
              <a:buChar char="•"/>
            </a:pPr>
            <a:endParaRPr lang="en-AU" sz="1800" b="0" dirty="0">
              <a:latin typeface="Arial" panose="020B0604020202020204" pitchFamily="34" charset="0"/>
              <a:cs typeface="Arial" panose="020B0604020202020204" pitchFamily="34" charset="0"/>
            </a:endParaRPr>
          </a:p>
          <a:p>
            <a:pPr marL="342900" lvl="1" indent="-342900" fontAlgn="base">
              <a:spcBef>
                <a:spcPts val="750"/>
              </a:spcBef>
              <a:buFont typeface="Arial" panose="020B0604020202020204" pitchFamily="34" charset="0"/>
              <a:buChar char="•"/>
            </a:pPr>
            <a:r>
              <a:rPr lang="en-AU" sz="1800" b="0" dirty="0">
                <a:latin typeface="Arial" panose="020B0604020202020204" pitchFamily="34" charset="0"/>
                <a:cs typeface="Arial" panose="020B0604020202020204" pitchFamily="34" charset="0"/>
              </a:rPr>
              <a:t>Supports ethical and sustainable practices, and fosters industry competition to stimulate and to diversify economic growth</a:t>
            </a:r>
          </a:p>
        </p:txBody>
      </p:sp>
      <p:sp>
        <p:nvSpPr>
          <p:cNvPr id="35" name="Title 33">
            <a:extLst>
              <a:ext uri="{FF2B5EF4-FFF2-40B4-BE49-F238E27FC236}">
                <a16:creationId xmlns:a16="http://schemas.microsoft.com/office/drawing/2014/main" id="{DEAA098E-539D-DF30-9752-D541D75E0D26}"/>
              </a:ext>
            </a:extLst>
          </p:cNvPr>
          <p:cNvSpPr txBox="1">
            <a:spLocks/>
          </p:cNvSpPr>
          <p:nvPr/>
        </p:nvSpPr>
        <p:spPr>
          <a:xfrm>
            <a:off x="354013" y="15713"/>
            <a:ext cx="11481786" cy="7989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a:ln>
                <a:noFill/>
              </a:ln>
              <a:solidFill>
                <a:srgbClr val="256BB4"/>
              </a:solidFill>
              <a:effectLst/>
              <a:uLnTx/>
              <a:uFillTx/>
              <a:latin typeface="Arial (headings) "/>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id="{0F442782-27D5-C39B-16E2-FE5931A2BE3C}"/>
              </a:ext>
            </a:extLst>
          </p:cNvPr>
          <p:cNvSpPr>
            <a:spLocks noGrp="1"/>
          </p:cNvSpPr>
          <p:nvPr>
            <p:ph type="title"/>
          </p:nvPr>
        </p:nvSpPr>
        <p:spPr/>
        <p:txBody>
          <a:bodyPr/>
          <a:lstStyle/>
          <a:p>
            <a:r>
              <a:rPr lang="en-US" dirty="0"/>
              <a:t>Why is procurement important?</a:t>
            </a:r>
            <a:endParaRPr lang="en-AU" dirty="0"/>
          </a:p>
        </p:txBody>
      </p:sp>
      <p:grpSp>
        <p:nvGrpSpPr>
          <p:cNvPr id="23" name="btfpRowHeaderBox642948">
            <a:extLst>
              <a:ext uri="{FF2B5EF4-FFF2-40B4-BE49-F238E27FC236}">
                <a16:creationId xmlns:a16="http://schemas.microsoft.com/office/drawing/2014/main" id="{EB266BFD-F409-02CA-D986-2EE487B6307A}"/>
              </a:ext>
            </a:extLst>
          </p:cNvPr>
          <p:cNvGrpSpPr/>
          <p:nvPr>
            <p:custDataLst>
              <p:tags r:id="rId2"/>
            </p:custDataLst>
          </p:nvPr>
        </p:nvGrpSpPr>
        <p:grpSpPr>
          <a:xfrm>
            <a:off x="73986" y="1365727"/>
            <a:ext cx="2540000" cy="4966221"/>
            <a:chOff x="315146" y="1295400"/>
            <a:chExt cx="2540000" cy="972979"/>
          </a:xfrm>
        </p:grpSpPr>
        <p:sp>
          <p:nvSpPr>
            <p:cNvPr id="34" name="btfpRowHeaderBoxText642948">
              <a:extLst>
                <a:ext uri="{FF2B5EF4-FFF2-40B4-BE49-F238E27FC236}">
                  <a16:creationId xmlns:a16="http://schemas.microsoft.com/office/drawing/2014/main" id="{FFB7E442-F5F9-E71B-3154-A14C1B91EB7B}"/>
                </a:ext>
              </a:extLst>
            </p:cNvPr>
            <p:cNvSpPr txBox="1"/>
            <p:nvPr/>
          </p:nvSpPr>
          <p:spPr bwMode="gray">
            <a:xfrm>
              <a:off x="315146" y="1295400"/>
              <a:ext cx="2540000" cy="972979"/>
            </a:xfrm>
            <a:prstGeom prst="rect">
              <a:avLst/>
            </a:prstGeom>
            <a:noFill/>
          </p:spPr>
          <p:txBody>
            <a:bodyPr vert="horz" wrap="square" lIns="36036" tIns="36036" rIns="180181" bIns="36036" rtlCol="0" anchor="t">
              <a:noAutofit/>
            </a:bodyPr>
            <a:lstStyle/>
            <a:p>
              <a:pPr marL="0" indent="0">
                <a:spcBef>
                  <a:spcPts val="0"/>
                </a:spcBef>
                <a:buNone/>
              </a:pPr>
              <a:endParaRPr lang="en-AU" sz="2000" b="1">
                <a:solidFill>
                  <a:srgbClr val="256BB4"/>
                </a:solidFill>
              </a:endParaRPr>
            </a:p>
          </p:txBody>
        </p:sp>
        <p:cxnSp>
          <p:nvCxnSpPr>
            <p:cNvPr id="36" name="btfpRowHeaderBoxLine642948">
              <a:extLst>
                <a:ext uri="{FF2B5EF4-FFF2-40B4-BE49-F238E27FC236}">
                  <a16:creationId xmlns:a16="http://schemas.microsoft.com/office/drawing/2014/main" id="{D4070AA7-AEE5-1861-23FD-61F3857CA1E5}"/>
                </a:ext>
              </a:extLst>
            </p:cNvPr>
            <p:cNvCxnSpPr/>
            <p:nvPr/>
          </p:nvCxnSpPr>
          <p:spPr bwMode="gray">
            <a:xfrm>
              <a:off x="2855146" y="1295400"/>
              <a:ext cx="0" cy="972979"/>
            </a:xfrm>
            <a:prstGeom prst="line">
              <a:avLst/>
            </a:prstGeom>
            <a:ln w="152400" cap="flat">
              <a:solidFill>
                <a:srgbClr val="54B143"/>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37" name="btfpIcon149329">
            <a:extLst>
              <a:ext uri="{FF2B5EF4-FFF2-40B4-BE49-F238E27FC236}">
                <a16:creationId xmlns:a16="http://schemas.microsoft.com/office/drawing/2014/main" id="{2813685D-F20F-A962-37A3-BAC674B53FDF}"/>
              </a:ext>
            </a:extLst>
          </p:cNvPr>
          <p:cNvGrpSpPr/>
          <p:nvPr>
            <p:custDataLst>
              <p:tags r:id="rId3"/>
            </p:custDataLst>
          </p:nvPr>
        </p:nvGrpSpPr>
        <p:grpSpPr>
          <a:xfrm>
            <a:off x="1046867" y="1365727"/>
            <a:ext cx="1081088" cy="1081088"/>
            <a:chOff x="3362325" y="3990340"/>
            <a:chExt cx="1081088" cy="1081088"/>
          </a:xfrm>
        </p:grpSpPr>
        <p:sp>
          <p:nvSpPr>
            <p:cNvPr id="38" name="btfpIconCircle149329">
              <a:extLst>
                <a:ext uri="{FF2B5EF4-FFF2-40B4-BE49-F238E27FC236}">
                  <a16:creationId xmlns:a16="http://schemas.microsoft.com/office/drawing/2014/main" id="{D6E56044-30AB-A1C2-59CD-733BA05F9BF5}"/>
                </a:ext>
              </a:extLst>
            </p:cNvPr>
            <p:cNvSpPr>
              <a:spLocks/>
            </p:cNvSpPr>
            <p:nvPr/>
          </p:nvSpPr>
          <p:spPr bwMode="gray">
            <a:xfrm>
              <a:off x="3362325" y="3990340"/>
              <a:ext cx="1081088" cy="1081088"/>
            </a:xfrm>
            <a:prstGeom prst="ellipse">
              <a:avLst/>
            </a:prstGeom>
            <a:solidFill>
              <a:srgbClr val="54B143"/>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pic>
          <p:nvPicPr>
            <p:cNvPr id="39" name="btfpIconLines149329">
              <a:extLst>
                <a:ext uri="{FF2B5EF4-FFF2-40B4-BE49-F238E27FC236}">
                  <a16:creationId xmlns:a16="http://schemas.microsoft.com/office/drawing/2014/main" id="{C2A81F24-6A5C-C5C6-E0A5-136B9B0C4E42}"/>
                </a:ext>
              </a:extLst>
            </p:cNvPr>
            <p:cNvPicPr>
              <a:picLocks/>
            </p:cNvPicPr>
            <p:nvPr/>
          </p:nvPicPr>
          <p:blipFill>
            <a:blip r:embed="rId9"/>
            <a:stretch>
              <a:fillRect/>
            </a:stretch>
          </p:blipFill>
          <p:spPr>
            <a:xfrm>
              <a:off x="3362325" y="3990340"/>
              <a:ext cx="1081088" cy="1081088"/>
            </a:xfrm>
            <a:prstGeom prst="rect">
              <a:avLst/>
            </a:prstGeom>
          </p:spPr>
        </p:pic>
      </p:grpSp>
      <p:grpSp>
        <p:nvGrpSpPr>
          <p:cNvPr id="40" name="btfpIcon970844">
            <a:extLst>
              <a:ext uri="{FF2B5EF4-FFF2-40B4-BE49-F238E27FC236}">
                <a16:creationId xmlns:a16="http://schemas.microsoft.com/office/drawing/2014/main" id="{B75DB72A-6B48-790B-0151-638872E35A64}"/>
              </a:ext>
            </a:extLst>
          </p:cNvPr>
          <p:cNvGrpSpPr/>
          <p:nvPr>
            <p:custDataLst>
              <p:tags r:id="rId4"/>
            </p:custDataLst>
          </p:nvPr>
        </p:nvGrpSpPr>
        <p:grpSpPr>
          <a:xfrm>
            <a:off x="1046867" y="2660772"/>
            <a:ext cx="1081088" cy="1081088"/>
            <a:chOff x="6369050" y="3990340"/>
            <a:chExt cx="1081088" cy="1081088"/>
          </a:xfrm>
        </p:grpSpPr>
        <p:sp>
          <p:nvSpPr>
            <p:cNvPr id="41" name="btfpIconCircle970844">
              <a:extLst>
                <a:ext uri="{FF2B5EF4-FFF2-40B4-BE49-F238E27FC236}">
                  <a16:creationId xmlns:a16="http://schemas.microsoft.com/office/drawing/2014/main" id="{9C9B9E9E-9C04-EC3B-B755-8B9750C8197C}"/>
                </a:ext>
              </a:extLst>
            </p:cNvPr>
            <p:cNvSpPr>
              <a:spLocks/>
            </p:cNvSpPr>
            <p:nvPr/>
          </p:nvSpPr>
          <p:spPr bwMode="gray">
            <a:xfrm>
              <a:off x="6369050" y="3990340"/>
              <a:ext cx="1081088" cy="1081088"/>
            </a:xfrm>
            <a:prstGeom prst="ellipse">
              <a:avLst/>
            </a:prstGeom>
            <a:solidFill>
              <a:srgbClr val="54B143"/>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pic>
          <p:nvPicPr>
            <p:cNvPr id="42" name="btfpIconLines970844">
              <a:extLst>
                <a:ext uri="{FF2B5EF4-FFF2-40B4-BE49-F238E27FC236}">
                  <a16:creationId xmlns:a16="http://schemas.microsoft.com/office/drawing/2014/main" id="{1C3B9520-2E5C-298F-6ECE-52E608B876B9}"/>
                </a:ext>
              </a:extLst>
            </p:cNvPr>
            <p:cNvPicPr>
              <a:picLocks/>
            </p:cNvPicPr>
            <p:nvPr/>
          </p:nvPicPr>
          <p:blipFill>
            <a:blip r:embed="rId10"/>
            <a:stretch>
              <a:fillRect/>
            </a:stretch>
          </p:blipFill>
          <p:spPr>
            <a:xfrm>
              <a:off x="6369050" y="3990340"/>
              <a:ext cx="1081088" cy="1081088"/>
            </a:xfrm>
            <a:prstGeom prst="rect">
              <a:avLst/>
            </a:prstGeom>
          </p:spPr>
        </p:pic>
      </p:grpSp>
      <p:grpSp>
        <p:nvGrpSpPr>
          <p:cNvPr id="43" name="btfpIcon920767">
            <a:extLst>
              <a:ext uri="{FF2B5EF4-FFF2-40B4-BE49-F238E27FC236}">
                <a16:creationId xmlns:a16="http://schemas.microsoft.com/office/drawing/2014/main" id="{5B8A90D1-43EB-032D-A485-D50954AF2284}"/>
              </a:ext>
            </a:extLst>
          </p:cNvPr>
          <p:cNvGrpSpPr/>
          <p:nvPr>
            <p:custDataLst>
              <p:tags r:id="rId5"/>
            </p:custDataLst>
          </p:nvPr>
        </p:nvGrpSpPr>
        <p:grpSpPr>
          <a:xfrm>
            <a:off x="1046867" y="3955817"/>
            <a:ext cx="1081088" cy="1081088"/>
            <a:chOff x="9375775" y="3990340"/>
            <a:chExt cx="1081088" cy="1081088"/>
          </a:xfrm>
        </p:grpSpPr>
        <p:sp>
          <p:nvSpPr>
            <p:cNvPr id="44" name="btfpIconCircle920767">
              <a:extLst>
                <a:ext uri="{FF2B5EF4-FFF2-40B4-BE49-F238E27FC236}">
                  <a16:creationId xmlns:a16="http://schemas.microsoft.com/office/drawing/2014/main" id="{BE7138DD-8964-0841-1FC8-1B33C025E415}"/>
                </a:ext>
              </a:extLst>
            </p:cNvPr>
            <p:cNvSpPr>
              <a:spLocks/>
            </p:cNvSpPr>
            <p:nvPr/>
          </p:nvSpPr>
          <p:spPr bwMode="gray">
            <a:xfrm>
              <a:off x="9375775" y="3990340"/>
              <a:ext cx="1081088" cy="1081088"/>
            </a:xfrm>
            <a:prstGeom prst="ellipse">
              <a:avLst/>
            </a:prstGeom>
            <a:solidFill>
              <a:srgbClr val="54B143"/>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pic>
          <p:nvPicPr>
            <p:cNvPr id="45" name="btfpIconLines920767">
              <a:extLst>
                <a:ext uri="{FF2B5EF4-FFF2-40B4-BE49-F238E27FC236}">
                  <a16:creationId xmlns:a16="http://schemas.microsoft.com/office/drawing/2014/main" id="{92AAB90F-E6A9-9552-3AAD-A09C60E3EF72}"/>
                </a:ext>
              </a:extLst>
            </p:cNvPr>
            <p:cNvPicPr>
              <a:picLocks/>
            </p:cNvPicPr>
            <p:nvPr/>
          </p:nvPicPr>
          <p:blipFill>
            <a:blip r:embed="rId11"/>
            <a:stretch>
              <a:fillRect/>
            </a:stretch>
          </p:blipFill>
          <p:spPr>
            <a:xfrm>
              <a:off x="9375775" y="3990340"/>
              <a:ext cx="1081088" cy="1081088"/>
            </a:xfrm>
            <a:prstGeom prst="rect">
              <a:avLst/>
            </a:prstGeom>
          </p:spPr>
        </p:pic>
      </p:grpSp>
      <p:grpSp>
        <p:nvGrpSpPr>
          <p:cNvPr id="46" name="btfpIcon569435">
            <a:extLst>
              <a:ext uri="{FF2B5EF4-FFF2-40B4-BE49-F238E27FC236}">
                <a16:creationId xmlns:a16="http://schemas.microsoft.com/office/drawing/2014/main" id="{CAA4FB0B-E549-9820-A863-C4CEE121A6B9}"/>
              </a:ext>
            </a:extLst>
          </p:cNvPr>
          <p:cNvGrpSpPr/>
          <p:nvPr>
            <p:custDataLst>
              <p:tags r:id="rId6"/>
            </p:custDataLst>
          </p:nvPr>
        </p:nvGrpSpPr>
        <p:grpSpPr>
          <a:xfrm>
            <a:off x="1046867" y="5250861"/>
            <a:ext cx="1081088" cy="1081088"/>
            <a:chOff x="6369050" y="5198428"/>
            <a:chExt cx="1081088" cy="1081088"/>
          </a:xfrm>
        </p:grpSpPr>
        <p:sp>
          <p:nvSpPr>
            <p:cNvPr id="47" name="btfpIconCircle569435">
              <a:extLst>
                <a:ext uri="{FF2B5EF4-FFF2-40B4-BE49-F238E27FC236}">
                  <a16:creationId xmlns:a16="http://schemas.microsoft.com/office/drawing/2014/main" id="{B92E127C-62A9-2BEB-1356-8223550C052F}"/>
                </a:ext>
              </a:extLst>
            </p:cNvPr>
            <p:cNvSpPr>
              <a:spLocks/>
            </p:cNvSpPr>
            <p:nvPr/>
          </p:nvSpPr>
          <p:spPr bwMode="gray">
            <a:xfrm>
              <a:off x="6369050" y="5198428"/>
              <a:ext cx="1081088" cy="1081088"/>
            </a:xfrm>
            <a:prstGeom prst="ellipse">
              <a:avLst/>
            </a:prstGeom>
            <a:solidFill>
              <a:srgbClr val="54B143"/>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pic>
          <p:nvPicPr>
            <p:cNvPr id="48" name="btfpIconLines569435">
              <a:extLst>
                <a:ext uri="{FF2B5EF4-FFF2-40B4-BE49-F238E27FC236}">
                  <a16:creationId xmlns:a16="http://schemas.microsoft.com/office/drawing/2014/main" id="{2328A1C4-40F3-33DA-811E-7476B4707011}"/>
                </a:ext>
              </a:extLst>
            </p:cNvPr>
            <p:cNvPicPr>
              <a:picLocks/>
            </p:cNvPicPr>
            <p:nvPr/>
          </p:nvPicPr>
          <p:blipFill>
            <a:blip r:embed="rId12"/>
            <a:stretch>
              <a:fillRect/>
            </a:stretch>
          </p:blipFill>
          <p:spPr>
            <a:xfrm>
              <a:off x="6369050" y="5198428"/>
              <a:ext cx="1081088" cy="1081088"/>
            </a:xfrm>
            <a:prstGeom prst="rect">
              <a:avLst/>
            </a:prstGeom>
          </p:spPr>
        </p:pic>
      </p:grpSp>
    </p:spTree>
    <p:custDataLst>
      <p:tags r:id="rId1"/>
    </p:custDataLst>
    <p:extLst>
      <p:ext uri="{BB962C8B-B14F-4D97-AF65-F5344CB8AC3E}">
        <p14:creationId xmlns:p14="http://schemas.microsoft.com/office/powerpoint/2010/main" val="1589106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btfpColumnIndicatorGroup2">
            <a:extLst>
              <a:ext uri="{FF2B5EF4-FFF2-40B4-BE49-F238E27FC236}">
                <a16:creationId xmlns:a16="http://schemas.microsoft.com/office/drawing/2014/main" id="{753DE051-3198-0E32-A61C-80DB21A2367C}"/>
              </a:ext>
            </a:extLst>
          </p:cNvPr>
          <p:cNvGrpSpPr/>
          <p:nvPr/>
        </p:nvGrpSpPr>
        <p:grpSpPr>
          <a:xfrm>
            <a:off x="0" y="6926580"/>
            <a:ext cx="12192000" cy="137160"/>
            <a:chOff x="0" y="6926580"/>
            <a:chExt cx="12192000" cy="137160"/>
          </a:xfrm>
        </p:grpSpPr>
        <p:sp>
          <p:nvSpPr>
            <p:cNvPr id="26" name="btfpColumnGapBlocker369175">
              <a:extLst>
                <a:ext uri="{FF2B5EF4-FFF2-40B4-BE49-F238E27FC236}">
                  <a16:creationId xmlns:a16="http://schemas.microsoft.com/office/drawing/2014/main" id="{AB5E4CB9-CCE8-3BDD-2ACC-4BDD585884B5}"/>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btfpColumnGapBlocker791076">
              <a:extLst>
                <a:ext uri="{FF2B5EF4-FFF2-40B4-BE49-F238E27FC236}">
                  <a16:creationId xmlns:a16="http://schemas.microsoft.com/office/drawing/2014/main" id="{FCD4B9F3-81EB-ADE9-AF0A-D8D5D8E6D5A5}"/>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2" name="btfpColumnIndicator994251">
              <a:extLst>
                <a:ext uri="{FF2B5EF4-FFF2-40B4-BE49-F238E27FC236}">
                  <a16:creationId xmlns:a16="http://schemas.microsoft.com/office/drawing/2014/main" id="{1FC5064B-A5C2-EE00-20E1-4053FC40CD78}"/>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btfpColumnIndicator831324">
              <a:extLst>
                <a:ext uri="{FF2B5EF4-FFF2-40B4-BE49-F238E27FC236}">
                  <a16:creationId xmlns:a16="http://schemas.microsoft.com/office/drawing/2014/main" id="{E50A25F4-F931-BC02-D00E-678A3BE28193}"/>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7" name="btfpColumnIndicatorGroup1">
            <a:extLst>
              <a:ext uri="{FF2B5EF4-FFF2-40B4-BE49-F238E27FC236}">
                <a16:creationId xmlns:a16="http://schemas.microsoft.com/office/drawing/2014/main" id="{CBE73C72-2979-0E31-C987-2DE55AB43249}"/>
              </a:ext>
            </a:extLst>
          </p:cNvPr>
          <p:cNvGrpSpPr/>
          <p:nvPr/>
        </p:nvGrpSpPr>
        <p:grpSpPr>
          <a:xfrm>
            <a:off x="0" y="-205740"/>
            <a:ext cx="12192000" cy="137160"/>
            <a:chOff x="0" y="-205740"/>
            <a:chExt cx="12192000" cy="137160"/>
          </a:xfrm>
        </p:grpSpPr>
        <p:sp>
          <p:nvSpPr>
            <p:cNvPr id="25" name="btfpColumnGapBlocker486529">
              <a:extLst>
                <a:ext uri="{FF2B5EF4-FFF2-40B4-BE49-F238E27FC236}">
                  <a16:creationId xmlns:a16="http://schemas.microsoft.com/office/drawing/2014/main" id="{4C2CC9CD-702E-8CE1-9804-C9031B69EB1F}"/>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btfpColumnGapBlocker402441">
              <a:extLst>
                <a:ext uri="{FF2B5EF4-FFF2-40B4-BE49-F238E27FC236}">
                  <a16:creationId xmlns:a16="http://schemas.microsoft.com/office/drawing/2014/main" id="{4C13F47A-79EE-69D6-D260-8106E5344133}"/>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btfpColumnIndicator880814">
              <a:extLst>
                <a:ext uri="{FF2B5EF4-FFF2-40B4-BE49-F238E27FC236}">
                  <a16:creationId xmlns:a16="http://schemas.microsoft.com/office/drawing/2014/main" id="{CCC34238-0480-C86E-7DB9-3F654D894103}"/>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btfpColumnIndicator923022">
              <a:extLst>
                <a:ext uri="{FF2B5EF4-FFF2-40B4-BE49-F238E27FC236}">
                  <a16:creationId xmlns:a16="http://schemas.microsoft.com/office/drawing/2014/main" id="{7DDDDD94-14CF-4EFD-426C-399369EE80DE}"/>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5" name="Title 4">
            <a:extLst>
              <a:ext uri="{FF2B5EF4-FFF2-40B4-BE49-F238E27FC236}">
                <a16:creationId xmlns:a16="http://schemas.microsoft.com/office/drawing/2014/main" id="{ECCD737F-ECF5-2731-A13A-4FF64DFF4AED}"/>
              </a:ext>
            </a:extLst>
          </p:cNvPr>
          <p:cNvSpPr txBox="1">
            <a:spLocks/>
          </p:cNvSpPr>
          <p:nvPr/>
        </p:nvSpPr>
        <p:spPr>
          <a:xfrm>
            <a:off x="838200" y="365125"/>
            <a:ext cx="10515600" cy="687611"/>
          </a:xfrm>
          <a:prstGeom prst="rect">
            <a:avLst/>
          </a:prstGeom>
        </p:spPr>
        <p:txBody>
          <a:bodyPr vert="horz" lIns="91440" tIns="45720" rIns="91440" bIns="45720" rtlCol="0" anchor="ctr">
            <a:normAutofit/>
          </a:bodyPr>
          <a:lstStyle>
            <a:lvl1pPr defTabSz="914400" eaLnBrk="1" latinLnBrk="0" hangingPunct="1">
              <a:lnSpc>
                <a:spcPct val="90000"/>
              </a:lnSpc>
              <a:buNone/>
              <a:defRPr sz="2400">
                <a:ea typeface="+mj-ea"/>
                <a:cs typeface="Arial" panose="020B0604020202020204" pitchFamily="34" charset="0"/>
              </a:defRPr>
            </a:lvl1pPr>
          </a:lstStyle>
          <a:p>
            <a:r>
              <a:rPr lang="en-US" dirty="0"/>
              <a:t>Procurement spend in CGD</a:t>
            </a:r>
            <a:endParaRPr lang="en-AU" dirty="0"/>
          </a:p>
        </p:txBody>
      </p:sp>
      <p:sp>
        <p:nvSpPr>
          <p:cNvPr id="17" name="btfpBulletedList628396">
            <a:extLst>
              <a:ext uri="{FF2B5EF4-FFF2-40B4-BE49-F238E27FC236}">
                <a16:creationId xmlns:a16="http://schemas.microsoft.com/office/drawing/2014/main" id="{E6CA8C42-5AD9-4AC2-0075-63E6DAC86215}"/>
              </a:ext>
            </a:extLst>
          </p:cNvPr>
          <p:cNvSpPr txBox="1"/>
          <p:nvPr>
            <p:custDataLst>
              <p:tags r:id="rId2"/>
            </p:custDataLst>
          </p:nvPr>
        </p:nvSpPr>
        <p:spPr bwMode="gray">
          <a:xfrm>
            <a:off x="891680" y="1137982"/>
            <a:ext cx="9878888" cy="348459"/>
          </a:xfrm>
          <a:prstGeom prst="rect">
            <a:avLst/>
          </a:prstGeom>
          <a:noFill/>
        </p:spPr>
        <p:txBody>
          <a:bodyPr vert="horz" wrap="square" lIns="36000" tIns="36000" rIns="36000" bIns="36000" rtlCol="0">
            <a:spAutoFit/>
          </a:bodyPr>
          <a:lstStyle/>
          <a:p>
            <a:r>
              <a:rPr lang="en-US" b="0" dirty="0"/>
              <a:t>Total procurement spend in FY23 was $132.2m out of a total budget of approximately $210m</a:t>
            </a:r>
          </a:p>
        </p:txBody>
      </p:sp>
      <p:pic>
        <p:nvPicPr>
          <p:cNvPr id="18" name="Picture 17">
            <a:extLst>
              <a:ext uri="{FF2B5EF4-FFF2-40B4-BE49-F238E27FC236}">
                <a16:creationId xmlns:a16="http://schemas.microsoft.com/office/drawing/2014/main" id="{CD0904DE-7033-DA98-D538-1C138B25BB31}"/>
              </a:ext>
            </a:extLst>
          </p:cNvPr>
          <p:cNvPicPr>
            <a:picLocks noChangeAspect="1"/>
          </p:cNvPicPr>
          <p:nvPr/>
        </p:nvPicPr>
        <p:blipFill>
          <a:blip r:embed="rId5"/>
          <a:stretch>
            <a:fillRect/>
          </a:stretch>
        </p:blipFill>
        <p:spPr>
          <a:xfrm>
            <a:off x="911424" y="1647403"/>
            <a:ext cx="9074616" cy="4692891"/>
          </a:xfrm>
          <a:prstGeom prst="rect">
            <a:avLst/>
          </a:prstGeom>
        </p:spPr>
      </p:pic>
    </p:spTree>
    <p:custDataLst>
      <p:tags r:id="rId1"/>
    </p:custDataLst>
    <p:extLst>
      <p:ext uri="{BB962C8B-B14F-4D97-AF65-F5344CB8AC3E}">
        <p14:creationId xmlns:p14="http://schemas.microsoft.com/office/powerpoint/2010/main" val="4189859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btfpColumnIndicatorGroup2">
            <a:extLst>
              <a:ext uri="{FF2B5EF4-FFF2-40B4-BE49-F238E27FC236}">
                <a16:creationId xmlns:a16="http://schemas.microsoft.com/office/drawing/2014/main" id="{1AB578CC-6D8F-EB68-D02E-E4577D890260}"/>
              </a:ext>
            </a:extLst>
          </p:cNvPr>
          <p:cNvGrpSpPr/>
          <p:nvPr/>
        </p:nvGrpSpPr>
        <p:grpSpPr>
          <a:xfrm>
            <a:off x="0" y="6926580"/>
            <a:ext cx="12192000" cy="137160"/>
            <a:chOff x="0" y="6926580"/>
            <a:chExt cx="12192000" cy="137160"/>
          </a:xfrm>
        </p:grpSpPr>
        <p:sp>
          <p:nvSpPr>
            <p:cNvPr id="55" name="btfpColumnGapBlocker971847">
              <a:extLst>
                <a:ext uri="{FF2B5EF4-FFF2-40B4-BE49-F238E27FC236}">
                  <a16:creationId xmlns:a16="http://schemas.microsoft.com/office/drawing/2014/main" id="{F70027DA-E071-4525-D850-08D8E003D84F}"/>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btfpColumnGapBlocker607807">
              <a:extLst>
                <a:ext uri="{FF2B5EF4-FFF2-40B4-BE49-F238E27FC236}">
                  <a16:creationId xmlns:a16="http://schemas.microsoft.com/office/drawing/2014/main" id="{A9B39768-4EB5-479E-60B2-E61AAE8A5631}"/>
                </a:ext>
              </a:extLst>
            </p:cNvPr>
            <p:cNvSpPr/>
            <p:nvPr/>
          </p:nvSpPr>
          <p:spPr>
            <a:xfrm>
              <a:off x="8522494"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1" name="btfpColumnIndicator284231">
              <a:extLst>
                <a:ext uri="{FF2B5EF4-FFF2-40B4-BE49-F238E27FC236}">
                  <a16:creationId xmlns:a16="http://schemas.microsoft.com/office/drawing/2014/main" id="{8A535F6F-DBF2-77C3-AA1A-59FA2B77A00E}"/>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9" name="btfpColumnIndicator264745">
              <a:extLst>
                <a:ext uri="{FF2B5EF4-FFF2-40B4-BE49-F238E27FC236}">
                  <a16:creationId xmlns:a16="http://schemas.microsoft.com/office/drawing/2014/main" id="{217779DC-26F2-0735-5243-8343D50B0E91}"/>
                </a:ext>
              </a:extLst>
            </p:cNvPr>
            <p:cNvCxnSpPr/>
            <p:nvPr/>
          </p:nvCxnSpPr>
          <p:spPr>
            <a:xfrm flipV="1">
              <a:off x="9063038"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7" name="btfpColumnGapBlocker558273">
              <a:extLst>
                <a:ext uri="{FF2B5EF4-FFF2-40B4-BE49-F238E27FC236}">
                  <a16:creationId xmlns:a16="http://schemas.microsoft.com/office/drawing/2014/main" id="{2DA47643-9098-07A6-22BC-6373A82182D4}"/>
                </a:ext>
              </a:extLst>
            </p:cNvPr>
            <p:cNvSpPr/>
            <p:nvPr/>
          </p:nvSpPr>
          <p:spPr>
            <a:xfrm>
              <a:off x="7113588" y="6926580"/>
              <a:ext cx="540543"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5" name="btfpColumnIndicator196326">
              <a:extLst>
                <a:ext uri="{FF2B5EF4-FFF2-40B4-BE49-F238E27FC236}">
                  <a16:creationId xmlns:a16="http://schemas.microsoft.com/office/drawing/2014/main" id="{AF8645F9-6AED-774B-ABB8-BB14BDF270F2}"/>
                </a:ext>
              </a:extLst>
            </p:cNvPr>
            <p:cNvCxnSpPr/>
            <p:nvPr/>
          </p:nvCxnSpPr>
          <p:spPr>
            <a:xfrm flipV="1">
              <a:off x="8522494"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btfpColumnIndicator268302">
              <a:extLst>
                <a:ext uri="{FF2B5EF4-FFF2-40B4-BE49-F238E27FC236}">
                  <a16:creationId xmlns:a16="http://schemas.microsoft.com/office/drawing/2014/main" id="{96112DE4-09EF-057C-DBBC-4FC18A869E96}"/>
                </a:ext>
              </a:extLst>
            </p:cNvPr>
            <p:cNvCxnSpPr/>
            <p:nvPr/>
          </p:nvCxnSpPr>
          <p:spPr>
            <a:xfrm flipV="1">
              <a:off x="7654131"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1" name="btfpColumnGapBlocker358108">
              <a:extLst>
                <a:ext uri="{FF2B5EF4-FFF2-40B4-BE49-F238E27FC236}">
                  <a16:creationId xmlns:a16="http://schemas.microsoft.com/office/drawing/2014/main" id="{F4F87718-B9AE-4A8E-9644-C8D164DA02C5}"/>
                </a:ext>
              </a:extLst>
            </p:cNvPr>
            <p:cNvSpPr/>
            <p:nvPr/>
          </p:nvSpPr>
          <p:spPr>
            <a:xfrm>
              <a:off x="5704681"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9" name="btfpColumnIndicator502247">
              <a:extLst>
                <a:ext uri="{FF2B5EF4-FFF2-40B4-BE49-F238E27FC236}">
                  <a16:creationId xmlns:a16="http://schemas.microsoft.com/office/drawing/2014/main" id="{00132431-70D6-B4B7-CD24-C7F956246D9D}"/>
                </a:ext>
              </a:extLst>
            </p:cNvPr>
            <p:cNvCxnSpPr/>
            <p:nvPr/>
          </p:nvCxnSpPr>
          <p:spPr>
            <a:xfrm flipV="1">
              <a:off x="7113588"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btfpColumnIndicator307491">
              <a:extLst>
                <a:ext uri="{FF2B5EF4-FFF2-40B4-BE49-F238E27FC236}">
                  <a16:creationId xmlns:a16="http://schemas.microsoft.com/office/drawing/2014/main" id="{4FD15868-E618-8471-961C-E3524AAE87BC}"/>
                </a:ext>
              </a:extLst>
            </p:cNvPr>
            <p:cNvCxnSpPr/>
            <p:nvPr/>
          </p:nvCxnSpPr>
          <p:spPr>
            <a:xfrm flipV="1">
              <a:off x="6245225"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4" name="btfpColumnGapBlocker744767">
              <a:extLst>
                <a:ext uri="{FF2B5EF4-FFF2-40B4-BE49-F238E27FC236}">
                  <a16:creationId xmlns:a16="http://schemas.microsoft.com/office/drawing/2014/main" id="{A1132EA0-830F-3F0F-F169-A51A52FBEAA9}"/>
                </a:ext>
              </a:extLst>
            </p:cNvPr>
            <p:cNvSpPr/>
            <p:nvPr/>
          </p:nvSpPr>
          <p:spPr>
            <a:xfrm>
              <a:off x="4295775"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2" name="btfpColumnIndicator603479">
              <a:extLst>
                <a:ext uri="{FF2B5EF4-FFF2-40B4-BE49-F238E27FC236}">
                  <a16:creationId xmlns:a16="http://schemas.microsoft.com/office/drawing/2014/main" id="{6416F4B5-9D53-CB5B-359E-760BC292909D}"/>
                </a:ext>
              </a:extLst>
            </p:cNvPr>
            <p:cNvCxnSpPr/>
            <p:nvPr/>
          </p:nvCxnSpPr>
          <p:spPr>
            <a:xfrm flipV="1">
              <a:off x="5704681"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btfpColumnIndicator254671">
              <a:extLst>
                <a:ext uri="{FF2B5EF4-FFF2-40B4-BE49-F238E27FC236}">
                  <a16:creationId xmlns:a16="http://schemas.microsoft.com/office/drawing/2014/main" id="{2B7AF363-A923-1B37-889D-D5CFC622EFFF}"/>
                </a:ext>
              </a:extLst>
            </p:cNvPr>
            <p:cNvCxnSpPr/>
            <p:nvPr/>
          </p:nvCxnSpPr>
          <p:spPr>
            <a:xfrm flipV="1">
              <a:off x="4836319"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8" name="btfpColumnGapBlocker512436">
              <a:extLst>
                <a:ext uri="{FF2B5EF4-FFF2-40B4-BE49-F238E27FC236}">
                  <a16:creationId xmlns:a16="http://schemas.microsoft.com/office/drawing/2014/main" id="{70B6C727-2715-2952-360D-36E97D87F156}"/>
                </a:ext>
              </a:extLst>
            </p:cNvPr>
            <p:cNvSpPr/>
            <p:nvPr/>
          </p:nvSpPr>
          <p:spPr>
            <a:xfrm>
              <a:off x="2886869"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 name="btfpColumnIndicator511158">
              <a:extLst>
                <a:ext uri="{FF2B5EF4-FFF2-40B4-BE49-F238E27FC236}">
                  <a16:creationId xmlns:a16="http://schemas.microsoft.com/office/drawing/2014/main" id="{30DF40FC-7E6F-8FFE-2127-CA731BC5B064}"/>
                </a:ext>
              </a:extLst>
            </p:cNvPr>
            <p:cNvCxnSpPr/>
            <p:nvPr/>
          </p:nvCxnSpPr>
          <p:spPr>
            <a:xfrm flipV="1">
              <a:off x="4295775"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btfpColumnIndicator758743">
              <a:extLst>
                <a:ext uri="{FF2B5EF4-FFF2-40B4-BE49-F238E27FC236}">
                  <a16:creationId xmlns:a16="http://schemas.microsoft.com/office/drawing/2014/main" id="{FA0EC813-302C-B37B-BA4F-477B344F4F5D}"/>
                </a:ext>
              </a:extLst>
            </p:cNvPr>
            <p:cNvCxnSpPr/>
            <p:nvPr/>
          </p:nvCxnSpPr>
          <p:spPr>
            <a:xfrm flipV="1">
              <a:off x="3427413"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 name="btfpColumnGapBlocker617432">
              <a:extLst>
                <a:ext uri="{FF2B5EF4-FFF2-40B4-BE49-F238E27FC236}">
                  <a16:creationId xmlns:a16="http://schemas.microsoft.com/office/drawing/2014/main" id="{FA264F36-02DE-E3A9-505F-A86E2BAC457C}"/>
                </a:ext>
              </a:extLst>
            </p:cNvPr>
            <p:cNvSpPr/>
            <p:nvPr/>
          </p:nvSpPr>
          <p:spPr>
            <a:xfrm>
              <a:off x="1477963" y="6926580"/>
              <a:ext cx="540543"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btfpColumnIndicator405671">
              <a:extLst>
                <a:ext uri="{FF2B5EF4-FFF2-40B4-BE49-F238E27FC236}">
                  <a16:creationId xmlns:a16="http://schemas.microsoft.com/office/drawing/2014/main" id="{32C5E2A2-0A80-700E-062C-3057FF9F54C1}"/>
                </a:ext>
              </a:extLst>
            </p:cNvPr>
            <p:cNvCxnSpPr/>
            <p:nvPr/>
          </p:nvCxnSpPr>
          <p:spPr>
            <a:xfrm flipV="1">
              <a:off x="2886869"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btfpColumnIndicator828039">
              <a:extLst>
                <a:ext uri="{FF2B5EF4-FFF2-40B4-BE49-F238E27FC236}">
                  <a16:creationId xmlns:a16="http://schemas.microsoft.com/office/drawing/2014/main" id="{E17D215C-A1E1-9ABB-8FBD-DAF19B068477}"/>
                </a:ext>
              </a:extLst>
            </p:cNvPr>
            <p:cNvCxnSpPr/>
            <p:nvPr/>
          </p:nvCxnSpPr>
          <p:spPr>
            <a:xfrm flipV="1">
              <a:off x="2018506"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2" name="btfpColumnGapBlocker217628">
              <a:extLst>
                <a:ext uri="{FF2B5EF4-FFF2-40B4-BE49-F238E27FC236}">
                  <a16:creationId xmlns:a16="http://schemas.microsoft.com/office/drawing/2014/main" id="{9D9BD8CE-6E36-4806-6D7F-FEFC7BA594A7}"/>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btfpColumnIndicator997590">
              <a:extLst>
                <a:ext uri="{FF2B5EF4-FFF2-40B4-BE49-F238E27FC236}">
                  <a16:creationId xmlns:a16="http://schemas.microsoft.com/office/drawing/2014/main" id="{AC520791-3ACD-C1B6-98EB-48480C8D9B51}"/>
                </a:ext>
              </a:extLst>
            </p:cNvPr>
            <p:cNvCxnSpPr/>
            <p:nvPr/>
          </p:nvCxnSpPr>
          <p:spPr>
            <a:xfrm flipV="1">
              <a:off x="1477963"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 name="btfpColumnIndicator186444">
              <a:extLst>
                <a:ext uri="{FF2B5EF4-FFF2-40B4-BE49-F238E27FC236}">
                  <a16:creationId xmlns:a16="http://schemas.microsoft.com/office/drawing/2014/main" id="{6F5BC146-87D2-05C5-F778-C3125B20623C}"/>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56" name="btfpColumnIndicatorGroup1">
            <a:extLst>
              <a:ext uri="{FF2B5EF4-FFF2-40B4-BE49-F238E27FC236}">
                <a16:creationId xmlns:a16="http://schemas.microsoft.com/office/drawing/2014/main" id="{253C9A23-CE36-29A5-5517-2643C01C0E9F}"/>
              </a:ext>
            </a:extLst>
          </p:cNvPr>
          <p:cNvGrpSpPr/>
          <p:nvPr/>
        </p:nvGrpSpPr>
        <p:grpSpPr>
          <a:xfrm>
            <a:off x="0" y="-205740"/>
            <a:ext cx="12192000" cy="137160"/>
            <a:chOff x="0" y="-205740"/>
            <a:chExt cx="12192000" cy="137160"/>
          </a:xfrm>
        </p:grpSpPr>
        <p:sp>
          <p:nvSpPr>
            <p:cNvPr id="54" name="btfpColumnGapBlocker912782">
              <a:extLst>
                <a:ext uri="{FF2B5EF4-FFF2-40B4-BE49-F238E27FC236}">
                  <a16:creationId xmlns:a16="http://schemas.microsoft.com/office/drawing/2014/main" id="{64002534-75D8-540B-EBA6-E5AB0EB1AAD8}"/>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btfpColumnGapBlocker202333">
              <a:extLst>
                <a:ext uri="{FF2B5EF4-FFF2-40B4-BE49-F238E27FC236}">
                  <a16:creationId xmlns:a16="http://schemas.microsoft.com/office/drawing/2014/main" id="{E0E137DD-D127-9DEF-EAE0-0D8AA51FEE2F}"/>
                </a:ext>
              </a:extLst>
            </p:cNvPr>
            <p:cNvSpPr/>
            <p:nvPr/>
          </p:nvSpPr>
          <p:spPr>
            <a:xfrm>
              <a:off x="8522494"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0" name="btfpColumnIndicator388278">
              <a:extLst>
                <a:ext uri="{FF2B5EF4-FFF2-40B4-BE49-F238E27FC236}">
                  <a16:creationId xmlns:a16="http://schemas.microsoft.com/office/drawing/2014/main" id="{D587C55E-B371-04C1-31A9-16FA3ED15A08}"/>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btfpColumnIndicator728841">
              <a:extLst>
                <a:ext uri="{FF2B5EF4-FFF2-40B4-BE49-F238E27FC236}">
                  <a16:creationId xmlns:a16="http://schemas.microsoft.com/office/drawing/2014/main" id="{92C75DE0-2F47-211B-0E39-E907E59C0742}"/>
                </a:ext>
              </a:extLst>
            </p:cNvPr>
            <p:cNvCxnSpPr/>
            <p:nvPr/>
          </p:nvCxnSpPr>
          <p:spPr>
            <a:xfrm flipV="1">
              <a:off x="9063038"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6" name="btfpColumnGapBlocker138349">
              <a:extLst>
                <a:ext uri="{FF2B5EF4-FFF2-40B4-BE49-F238E27FC236}">
                  <a16:creationId xmlns:a16="http://schemas.microsoft.com/office/drawing/2014/main" id="{53DFA57A-1853-E3B2-523A-E9F76BE3CF32}"/>
                </a:ext>
              </a:extLst>
            </p:cNvPr>
            <p:cNvSpPr/>
            <p:nvPr/>
          </p:nvSpPr>
          <p:spPr>
            <a:xfrm>
              <a:off x="7113588" y="-205740"/>
              <a:ext cx="540543"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4" name="btfpColumnIndicator925578">
              <a:extLst>
                <a:ext uri="{FF2B5EF4-FFF2-40B4-BE49-F238E27FC236}">
                  <a16:creationId xmlns:a16="http://schemas.microsoft.com/office/drawing/2014/main" id="{92C510F5-944C-E9EA-02B8-E55B43AD25F3}"/>
                </a:ext>
              </a:extLst>
            </p:cNvPr>
            <p:cNvCxnSpPr/>
            <p:nvPr/>
          </p:nvCxnSpPr>
          <p:spPr>
            <a:xfrm flipV="1">
              <a:off x="8522494"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btfpColumnIndicator565587">
              <a:extLst>
                <a:ext uri="{FF2B5EF4-FFF2-40B4-BE49-F238E27FC236}">
                  <a16:creationId xmlns:a16="http://schemas.microsoft.com/office/drawing/2014/main" id="{BF6A6A57-04E6-DAE6-4A82-51BAB1545830}"/>
                </a:ext>
              </a:extLst>
            </p:cNvPr>
            <p:cNvCxnSpPr/>
            <p:nvPr/>
          </p:nvCxnSpPr>
          <p:spPr>
            <a:xfrm flipV="1">
              <a:off x="7654131"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btfpColumnGapBlocker442907">
              <a:extLst>
                <a:ext uri="{FF2B5EF4-FFF2-40B4-BE49-F238E27FC236}">
                  <a16:creationId xmlns:a16="http://schemas.microsoft.com/office/drawing/2014/main" id="{826DB4DA-EEAE-25B1-FA91-7E5472AC996C}"/>
                </a:ext>
              </a:extLst>
            </p:cNvPr>
            <p:cNvSpPr/>
            <p:nvPr/>
          </p:nvSpPr>
          <p:spPr>
            <a:xfrm>
              <a:off x="5704681"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8" name="btfpColumnIndicator286138">
              <a:extLst>
                <a:ext uri="{FF2B5EF4-FFF2-40B4-BE49-F238E27FC236}">
                  <a16:creationId xmlns:a16="http://schemas.microsoft.com/office/drawing/2014/main" id="{B22132EC-E5CA-D732-23DD-6983E9291176}"/>
                </a:ext>
              </a:extLst>
            </p:cNvPr>
            <p:cNvCxnSpPr/>
            <p:nvPr/>
          </p:nvCxnSpPr>
          <p:spPr>
            <a:xfrm flipV="1">
              <a:off x="7113588"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btfpColumnIndicator351626">
              <a:extLst>
                <a:ext uri="{FF2B5EF4-FFF2-40B4-BE49-F238E27FC236}">
                  <a16:creationId xmlns:a16="http://schemas.microsoft.com/office/drawing/2014/main" id="{072710C3-B1B1-B5CD-95B6-65A5439E38CE}"/>
                </a:ext>
              </a:extLst>
            </p:cNvPr>
            <p:cNvCxnSpPr/>
            <p:nvPr/>
          </p:nvCxnSpPr>
          <p:spPr>
            <a:xfrm flipV="1">
              <a:off x="6245225"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3" name="btfpColumnGapBlocker410803">
              <a:extLst>
                <a:ext uri="{FF2B5EF4-FFF2-40B4-BE49-F238E27FC236}">
                  <a16:creationId xmlns:a16="http://schemas.microsoft.com/office/drawing/2014/main" id="{7492DE49-1A67-E4DF-B8A2-9A0FD47A3FAE}"/>
                </a:ext>
              </a:extLst>
            </p:cNvPr>
            <p:cNvSpPr/>
            <p:nvPr/>
          </p:nvSpPr>
          <p:spPr>
            <a:xfrm>
              <a:off x="4295775"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btfpColumnIndicator244672">
              <a:extLst>
                <a:ext uri="{FF2B5EF4-FFF2-40B4-BE49-F238E27FC236}">
                  <a16:creationId xmlns:a16="http://schemas.microsoft.com/office/drawing/2014/main" id="{2937BA3F-57A4-20D1-0E51-A321BC02B948}"/>
                </a:ext>
              </a:extLst>
            </p:cNvPr>
            <p:cNvCxnSpPr/>
            <p:nvPr/>
          </p:nvCxnSpPr>
          <p:spPr>
            <a:xfrm flipV="1">
              <a:off x="5704681"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btfpColumnIndicator533442">
              <a:extLst>
                <a:ext uri="{FF2B5EF4-FFF2-40B4-BE49-F238E27FC236}">
                  <a16:creationId xmlns:a16="http://schemas.microsoft.com/office/drawing/2014/main" id="{CA90D7EF-9F64-19E6-0785-9472AD6C6970}"/>
                </a:ext>
              </a:extLst>
            </p:cNvPr>
            <p:cNvCxnSpPr/>
            <p:nvPr/>
          </p:nvCxnSpPr>
          <p:spPr>
            <a:xfrm flipV="1">
              <a:off x="4836319"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7" name="btfpColumnGapBlocker981424">
              <a:extLst>
                <a:ext uri="{FF2B5EF4-FFF2-40B4-BE49-F238E27FC236}">
                  <a16:creationId xmlns:a16="http://schemas.microsoft.com/office/drawing/2014/main" id="{51CC4D11-436A-FF9F-1F83-B9DC5659E5AA}"/>
                </a:ext>
              </a:extLst>
            </p:cNvPr>
            <p:cNvSpPr/>
            <p:nvPr/>
          </p:nvSpPr>
          <p:spPr>
            <a:xfrm>
              <a:off x="2886869"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btfpColumnIndicator485472">
              <a:extLst>
                <a:ext uri="{FF2B5EF4-FFF2-40B4-BE49-F238E27FC236}">
                  <a16:creationId xmlns:a16="http://schemas.microsoft.com/office/drawing/2014/main" id="{576A1709-E17A-A3D2-F4CB-ABAE7AB0E2DE}"/>
                </a:ext>
              </a:extLst>
            </p:cNvPr>
            <p:cNvCxnSpPr/>
            <p:nvPr/>
          </p:nvCxnSpPr>
          <p:spPr>
            <a:xfrm flipV="1">
              <a:off x="4295775"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btfpColumnIndicator494147">
              <a:extLst>
                <a:ext uri="{FF2B5EF4-FFF2-40B4-BE49-F238E27FC236}">
                  <a16:creationId xmlns:a16="http://schemas.microsoft.com/office/drawing/2014/main" id="{1177AA74-02EF-234F-48EE-B538C3259CF9}"/>
                </a:ext>
              </a:extLst>
            </p:cNvPr>
            <p:cNvCxnSpPr/>
            <p:nvPr/>
          </p:nvCxnSpPr>
          <p:spPr>
            <a:xfrm flipV="1">
              <a:off x="3427413"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btfpColumnGapBlocker395847">
              <a:extLst>
                <a:ext uri="{FF2B5EF4-FFF2-40B4-BE49-F238E27FC236}">
                  <a16:creationId xmlns:a16="http://schemas.microsoft.com/office/drawing/2014/main" id="{12F6A624-B2BF-84CC-2C7C-ACD6EAE22A37}"/>
                </a:ext>
              </a:extLst>
            </p:cNvPr>
            <p:cNvSpPr/>
            <p:nvPr/>
          </p:nvSpPr>
          <p:spPr>
            <a:xfrm>
              <a:off x="1477963" y="-205740"/>
              <a:ext cx="540543"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btfpColumnIndicator779897">
              <a:extLst>
                <a:ext uri="{FF2B5EF4-FFF2-40B4-BE49-F238E27FC236}">
                  <a16:creationId xmlns:a16="http://schemas.microsoft.com/office/drawing/2014/main" id="{FA71EC63-AB3A-5B78-98C9-5103F227E37E}"/>
                </a:ext>
              </a:extLst>
            </p:cNvPr>
            <p:cNvCxnSpPr/>
            <p:nvPr/>
          </p:nvCxnSpPr>
          <p:spPr>
            <a:xfrm flipV="1">
              <a:off x="2886869"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986455">
              <a:extLst>
                <a:ext uri="{FF2B5EF4-FFF2-40B4-BE49-F238E27FC236}">
                  <a16:creationId xmlns:a16="http://schemas.microsoft.com/office/drawing/2014/main" id="{E613C8AC-CA46-9BB1-F2C5-DAD98D0F43AA}"/>
                </a:ext>
              </a:extLst>
            </p:cNvPr>
            <p:cNvCxnSpPr/>
            <p:nvPr/>
          </p:nvCxnSpPr>
          <p:spPr>
            <a:xfrm flipV="1">
              <a:off x="2018506"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0" name="btfpColumnGapBlocker309327">
              <a:extLst>
                <a:ext uri="{FF2B5EF4-FFF2-40B4-BE49-F238E27FC236}">
                  <a16:creationId xmlns:a16="http://schemas.microsoft.com/office/drawing/2014/main" id="{7A13CB27-D218-B52D-8158-40E89A82057B}"/>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btfpColumnIndicator150212">
              <a:extLst>
                <a:ext uri="{FF2B5EF4-FFF2-40B4-BE49-F238E27FC236}">
                  <a16:creationId xmlns:a16="http://schemas.microsoft.com/office/drawing/2014/main" id="{40692BF9-3571-8CC6-6E01-D1E044462AFE}"/>
                </a:ext>
              </a:extLst>
            </p:cNvPr>
            <p:cNvCxnSpPr/>
            <p:nvPr/>
          </p:nvCxnSpPr>
          <p:spPr>
            <a:xfrm flipV="1">
              <a:off x="1477963"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 name="btfpColumnIndicator372782">
              <a:extLst>
                <a:ext uri="{FF2B5EF4-FFF2-40B4-BE49-F238E27FC236}">
                  <a16:creationId xmlns:a16="http://schemas.microsoft.com/office/drawing/2014/main" id="{5B1A6834-20BF-F7EA-E63D-76A26A894A7F}"/>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5" name="Title 33">
            <a:extLst>
              <a:ext uri="{FF2B5EF4-FFF2-40B4-BE49-F238E27FC236}">
                <a16:creationId xmlns:a16="http://schemas.microsoft.com/office/drawing/2014/main" id="{DEAA098E-539D-DF30-9752-D541D75E0D26}"/>
              </a:ext>
            </a:extLst>
          </p:cNvPr>
          <p:cNvSpPr txBox="1">
            <a:spLocks/>
          </p:cNvSpPr>
          <p:nvPr/>
        </p:nvSpPr>
        <p:spPr>
          <a:xfrm>
            <a:off x="354013" y="15713"/>
            <a:ext cx="11481786" cy="7989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a:ln>
                <a:noFill/>
              </a:ln>
              <a:solidFill>
                <a:srgbClr val="256BB4"/>
              </a:solidFill>
              <a:effectLst/>
              <a:uLnTx/>
              <a:uFillTx/>
              <a:latin typeface="Arial (headings) "/>
              <a:ea typeface="Tahoma" panose="020B0604030504040204" pitchFamily="34" charset="0"/>
              <a:cs typeface="Tahoma" panose="020B0604030504040204" pitchFamily="34" charset="0"/>
            </a:endParaRPr>
          </a:p>
        </p:txBody>
      </p:sp>
      <p:sp>
        <p:nvSpPr>
          <p:cNvPr id="98" name="Freeform: Shape 97">
            <a:extLst>
              <a:ext uri="{FF2B5EF4-FFF2-40B4-BE49-F238E27FC236}">
                <a16:creationId xmlns:a16="http://schemas.microsoft.com/office/drawing/2014/main" id="{BD96662D-17F7-5A32-1DDD-57CD0A4A686E}"/>
              </a:ext>
            </a:extLst>
          </p:cNvPr>
          <p:cNvSpPr/>
          <p:nvPr/>
        </p:nvSpPr>
        <p:spPr>
          <a:xfrm rot="18900000">
            <a:off x="4610359" y="5222680"/>
            <a:ext cx="930102" cy="930102"/>
          </a:xfrm>
          <a:custGeom>
            <a:avLst/>
            <a:gdLst>
              <a:gd name="connsiteX0" fmla="*/ 856236 w 856235"/>
              <a:gd name="connsiteY0" fmla="*/ 428118 h 856235"/>
              <a:gd name="connsiteX1" fmla="*/ 428118 w 856235"/>
              <a:gd name="connsiteY1" fmla="*/ 856236 h 856235"/>
              <a:gd name="connsiteX2" fmla="*/ 0 w 856235"/>
              <a:gd name="connsiteY2" fmla="*/ 428118 h 856235"/>
              <a:gd name="connsiteX3" fmla="*/ 428118 w 856235"/>
              <a:gd name="connsiteY3" fmla="*/ 0 h 856235"/>
              <a:gd name="connsiteX4" fmla="*/ 856236 w 856235"/>
              <a:gd name="connsiteY4" fmla="*/ 428118 h 856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235" h="856235">
                <a:moveTo>
                  <a:pt x="856236" y="428118"/>
                </a:moveTo>
                <a:cubicBezTo>
                  <a:pt x="856236" y="664561"/>
                  <a:pt x="664561" y="856236"/>
                  <a:pt x="428118" y="856236"/>
                </a:cubicBezTo>
                <a:cubicBezTo>
                  <a:pt x="191675" y="856236"/>
                  <a:pt x="0" y="664561"/>
                  <a:pt x="0" y="428118"/>
                </a:cubicBezTo>
                <a:cubicBezTo>
                  <a:pt x="0" y="191675"/>
                  <a:pt x="191675" y="0"/>
                  <a:pt x="428118" y="0"/>
                </a:cubicBezTo>
                <a:cubicBezTo>
                  <a:pt x="664561" y="0"/>
                  <a:pt x="856236" y="191675"/>
                  <a:pt x="856236" y="428118"/>
                </a:cubicBezTo>
                <a:close/>
              </a:path>
            </a:pathLst>
          </a:custGeom>
          <a:solidFill>
            <a:srgbClr val="FFFFFF"/>
          </a:solidFill>
          <a:ln w="13611" cap="flat">
            <a:noFill/>
            <a:prstDash val="solid"/>
            <a:miter/>
          </a:ln>
        </p:spPr>
        <p:txBody>
          <a:bodyPr rtlCol="0" anchor="ctr"/>
          <a:lstStyle/>
          <a:p>
            <a:endParaRPr lang="en-AU"/>
          </a:p>
        </p:txBody>
      </p:sp>
      <p:sp>
        <p:nvSpPr>
          <p:cNvPr id="61" name="Rectangle 2">
            <a:extLst>
              <a:ext uri="{FF2B5EF4-FFF2-40B4-BE49-F238E27FC236}">
                <a16:creationId xmlns:a16="http://schemas.microsoft.com/office/drawing/2014/main" id="{38CA5C5C-F3BA-4AE1-B4A7-382C4BC7E5B7}"/>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70" name="Oval 69">
            <a:extLst>
              <a:ext uri="{FF2B5EF4-FFF2-40B4-BE49-F238E27FC236}">
                <a16:creationId xmlns:a16="http://schemas.microsoft.com/office/drawing/2014/main" id="{3A8E2CA3-078A-0F06-0DFA-1AEDBDEDB87D}"/>
              </a:ext>
            </a:extLst>
          </p:cNvPr>
          <p:cNvSpPr/>
          <p:nvPr/>
        </p:nvSpPr>
        <p:spPr>
          <a:xfrm>
            <a:off x="6100553" y="2501332"/>
            <a:ext cx="1118295" cy="108012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Title 66">
            <a:extLst>
              <a:ext uri="{FF2B5EF4-FFF2-40B4-BE49-F238E27FC236}">
                <a16:creationId xmlns:a16="http://schemas.microsoft.com/office/drawing/2014/main" id="{A44AB15E-2762-A920-812C-94619876B1A3}"/>
              </a:ext>
            </a:extLst>
          </p:cNvPr>
          <p:cNvSpPr>
            <a:spLocks noGrp="1"/>
          </p:cNvSpPr>
          <p:nvPr>
            <p:ph type="title"/>
          </p:nvPr>
        </p:nvSpPr>
        <p:spPr/>
        <p:txBody>
          <a:bodyPr>
            <a:normAutofit/>
          </a:bodyPr>
          <a:lstStyle/>
          <a:p>
            <a:r>
              <a:rPr lang="en-AU" dirty="0"/>
              <a:t>Understanding the Procurement Lifecycle</a:t>
            </a:r>
          </a:p>
        </p:txBody>
      </p:sp>
      <p:sp>
        <p:nvSpPr>
          <p:cNvPr id="5" name="Freeform 18">
            <a:extLst>
              <a:ext uri="{FF2B5EF4-FFF2-40B4-BE49-F238E27FC236}">
                <a16:creationId xmlns:a16="http://schemas.microsoft.com/office/drawing/2014/main" id="{2F574D6A-A364-C6FB-14A7-86886986616E}"/>
              </a:ext>
            </a:extLst>
          </p:cNvPr>
          <p:cNvSpPr>
            <a:spLocks/>
          </p:cNvSpPr>
          <p:nvPr/>
        </p:nvSpPr>
        <p:spPr bwMode="auto">
          <a:xfrm>
            <a:off x="6721167" y="2611254"/>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22" name="Freeform 18">
            <a:extLst>
              <a:ext uri="{FF2B5EF4-FFF2-40B4-BE49-F238E27FC236}">
                <a16:creationId xmlns:a16="http://schemas.microsoft.com/office/drawing/2014/main" id="{A917150B-54FC-30A1-CD54-3211822E6E6B}"/>
              </a:ext>
            </a:extLst>
          </p:cNvPr>
          <p:cNvSpPr>
            <a:spLocks/>
          </p:cNvSpPr>
          <p:nvPr/>
        </p:nvSpPr>
        <p:spPr bwMode="auto">
          <a:xfrm>
            <a:off x="5262516" y="2611254"/>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58" name="Freeform 18">
            <a:extLst>
              <a:ext uri="{FF2B5EF4-FFF2-40B4-BE49-F238E27FC236}">
                <a16:creationId xmlns:a16="http://schemas.microsoft.com/office/drawing/2014/main" id="{D68F7658-2ECB-D217-0A6F-743A2CBDBB31}"/>
              </a:ext>
            </a:extLst>
          </p:cNvPr>
          <p:cNvSpPr>
            <a:spLocks/>
          </p:cNvSpPr>
          <p:nvPr/>
        </p:nvSpPr>
        <p:spPr bwMode="auto">
          <a:xfrm>
            <a:off x="3818015" y="2611254"/>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59" name="TextBox 99">
            <a:extLst>
              <a:ext uri="{FF2B5EF4-FFF2-40B4-BE49-F238E27FC236}">
                <a16:creationId xmlns:a16="http://schemas.microsoft.com/office/drawing/2014/main" id="{E5C2E801-825B-B444-2BEA-F66390DF02F6}"/>
              </a:ext>
            </a:extLst>
          </p:cNvPr>
          <p:cNvSpPr txBox="1">
            <a:spLocks noChangeArrowheads="1"/>
          </p:cNvSpPr>
          <p:nvPr/>
        </p:nvSpPr>
        <p:spPr bwMode="auto">
          <a:xfrm>
            <a:off x="866457" y="2193555"/>
            <a:ext cx="2736000" cy="307777"/>
          </a:xfrm>
          <a:prstGeom prst="rect">
            <a:avLst/>
          </a:prstGeom>
          <a:solidFill>
            <a:srgbClr val="54B143"/>
          </a:solidFill>
          <a:ln w="9525">
            <a:noFill/>
            <a:miter lim="800000"/>
            <a:headEnd/>
            <a:tailEnd/>
          </a:ln>
        </p:spPr>
        <p:txBody>
          <a:bodyPr wrap="square">
            <a:spAutoFit/>
          </a:bodyPr>
          <a:lstStyle>
            <a:defPPr>
              <a:defRPr lang="en-AU"/>
            </a:defPPr>
            <a:lvl1pPr marL="0" marR="0" lvl="0" indent="0" algn="ctr" defTabSz="914400" eaLnBrk="1" fontAlgn="auto" latinLnBrk="0" hangingPunct="1">
              <a:lnSpc>
                <a:spcPct val="100000"/>
              </a:lnSpc>
              <a:spcBef>
                <a:spcPts val="0"/>
              </a:spcBef>
              <a:spcAft>
                <a:spcPts val="0"/>
              </a:spcAft>
              <a:buClrTx/>
              <a:buSzTx/>
              <a:buFontTx/>
              <a:buNone/>
              <a:tabLst/>
              <a:defRPr kumimoji="0" sz="1400" b="1" i="0" u="none" strike="noStrike" cap="none" spc="0" normalizeH="0" baseline="0">
                <a:ln>
                  <a:noFill/>
                </a:ln>
                <a:solidFill>
                  <a:srgbClr val="0077D4">
                    <a:lumMod val="50000"/>
                  </a:srgbClr>
                </a:solidFill>
                <a:effectLst/>
                <a:uLnTx/>
                <a:uFillTx/>
                <a:latin typeface="Century Gothic"/>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Arial"/>
                <a:ea typeface="+mn-ea"/>
                <a:cs typeface="+mn-cs"/>
              </a:rPr>
              <a:t>Plan</a:t>
            </a:r>
          </a:p>
        </p:txBody>
      </p:sp>
      <p:sp>
        <p:nvSpPr>
          <p:cNvPr id="60" name="TextBox 99">
            <a:extLst>
              <a:ext uri="{FF2B5EF4-FFF2-40B4-BE49-F238E27FC236}">
                <a16:creationId xmlns:a16="http://schemas.microsoft.com/office/drawing/2014/main" id="{6C20DCEC-6464-5FF4-0106-AD27D6620657}"/>
              </a:ext>
            </a:extLst>
          </p:cNvPr>
          <p:cNvSpPr txBox="1">
            <a:spLocks noChangeArrowheads="1"/>
          </p:cNvSpPr>
          <p:nvPr/>
        </p:nvSpPr>
        <p:spPr bwMode="auto">
          <a:xfrm>
            <a:off x="3719430" y="2193555"/>
            <a:ext cx="4371963" cy="307777"/>
          </a:xfrm>
          <a:prstGeom prst="rect">
            <a:avLst/>
          </a:prstGeom>
          <a:solidFill>
            <a:srgbClr val="54B143"/>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Arial"/>
                <a:ea typeface="+mn-ea"/>
                <a:cs typeface="+mn-cs"/>
              </a:rPr>
              <a:t>Source</a:t>
            </a:r>
          </a:p>
        </p:txBody>
      </p:sp>
      <p:sp>
        <p:nvSpPr>
          <p:cNvPr id="62" name="TextBox 99">
            <a:extLst>
              <a:ext uri="{FF2B5EF4-FFF2-40B4-BE49-F238E27FC236}">
                <a16:creationId xmlns:a16="http://schemas.microsoft.com/office/drawing/2014/main" id="{BB57DE45-7800-77F9-B4B7-81DE5813E697}"/>
              </a:ext>
            </a:extLst>
          </p:cNvPr>
          <p:cNvSpPr txBox="1">
            <a:spLocks noChangeArrowheads="1"/>
          </p:cNvSpPr>
          <p:nvPr/>
        </p:nvSpPr>
        <p:spPr bwMode="auto">
          <a:xfrm>
            <a:off x="8218770" y="2193555"/>
            <a:ext cx="1315047" cy="307777"/>
          </a:xfrm>
          <a:prstGeom prst="rect">
            <a:avLst/>
          </a:prstGeom>
          <a:solidFill>
            <a:srgbClr val="54B143"/>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Arial"/>
                <a:ea typeface="+mn-ea"/>
                <a:cs typeface="+mn-cs"/>
              </a:rPr>
              <a:t>Manage</a:t>
            </a:r>
          </a:p>
        </p:txBody>
      </p:sp>
      <p:sp>
        <p:nvSpPr>
          <p:cNvPr id="63" name="Freeform 7">
            <a:extLst>
              <a:ext uri="{FF2B5EF4-FFF2-40B4-BE49-F238E27FC236}">
                <a16:creationId xmlns:a16="http://schemas.microsoft.com/office/drawing/2014/main" id="{8862A859-339C-652C-6349-46ED4FFF82E5}"/>
              </a:ext>
            </a:extLst>
          </p:cNvPr>
          <p:cNvSpPr>
            <a:spLocks/>
          </p:cNvSpPr>
          <p:nvPr/>
        </p:nvSpPr>
        <p:spPr bwMode="auto">
          <a:xfrm>
            <a:off x="985544" y="2611254"/>
            <a:ext cx="1205327" cy="845605"/>
          </a:xfrm>
          <a:prstGeom prst="homePlate">
            <a:avLst>
              <a:gd name="adj" fmla="val 38414"/>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64" name="TextBox 63">
            <a:extLst>
              <a:ext uri="{FF2B5EF4-FFF2-40B4-BE49-F238E27FC236}">
                <a16:creationId xmlns:a16="http://schemas.microsoft.com/office/drawing/2014/main" id="{B48A1F86-DE76-CC1C-A53A-01E14733654D}"/>
              </a:ext>
            </a:extLst>
          </p:cNvPr>
          <p:cNvSpPr txBox="1"/>
          <p:nvPr/>
        </p:nvSpPr>
        <p:spPr>
          <a:xfrm>
            <a:off x="1092279" y="2759976"/>
            <a:ext cx="806007" cy="600164"/>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Planning and Analysis</a:t>
            </a:r>
          </a:p>
        </p:txBody>
      </p:sp>
      <p:sp>
        <p:nvSpPr>
          <p:cNvPr id="65" name="Oval 64">
            <a:extLst>
              <a:ext uri="{FF2B5EF4-FFF2-40B4-BE49-F238E27FC236}">
                <a16:creationId xmlns:a16="http://schemas.microsoft.com/office/drawing/2014/main" id="{E486C999-4358-06F7-AD46-DE03075F492F}"/>
              </a:ext>
            </a:extLst>
          </p:cNvPr>
          <p:cNvSpPr/>
          <p:nvPr/>
        </p:nvSpPr>
        <p:spPr>
          <a:xfrm>
            <a:off x="1046916" y="2694322"/>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1</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sp>
        <p:nvSpPr>
          <p:cNvPr id="66" name="Freeform 18">
            <a:extLst>
              <a:ext uri="{FF2B5EF4-FFF2-40B4-BE49-F238E27FC236}">
                <a16:creationId xmlns:a16="http://schemas.microsoft.com/office/drawing/2014/main" id="{28FF7D02-FBB6-34CC-FCEA-C77518AE7E9F}"/>
              </a:ext>
            </a:extLst>
          </p:cNvPr>
          <p:cNvSpPr>
            <a:spLocks/>
          </p:cNvSpPr>
          <p:nvPr/>
        </p:nvSpPr>
        <p:spPr bwMode="auto">
          <a:xfrm>
            <a:off x="2294489" y="2611254"/>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68" name="TextBox 67">
            <a:extLst>
              <a:ext uri="{FF2B5EF4-FFF2-40B4-BE49-F238E27FC236}">
                <a16:creationId xmlns:a16="http://schemas.microsoft.com/office/drawing/2014/main" id="{7B8E70DC-D6AD-D757-CB67-CBAE4DE79DAE}"/>
              </a:ext>
            </a:extLst>
          </p:cNvPr>
          <p:cNvSpPr txBox="1"/>
          <p:nvPr/>
        </p:nvSpPr>
        <p:spPr>
          <a:xfrm>
            <a:off x="2561502" y="2727974"/>
            <a:ext cx="804407" cy="600164"/>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Develop Sourcing Strategy</a:t>
            </a:r>
          </a:p>
        </p:txBody>
      </p:sp>
      <p:sp>
        <p:nvSpPr>
          <p:cNvPr id="69" name="Oval 68">
            <a:extLst>
              <a:ext uri="{FF2B5EF4-FFF2-40B4-BE49-F238E27FC236}">
                <a16:creationId xmlns:a16="http://schemas.microsoft.com/office/drawing/2014/main" id="{AC30A3D7-46E7-504B-7213-B5E7DDF2E977}"/>
              </a:ext>
            </a:extLst>
          </p:cNvPr>
          <p:cNvSpPr/>
          <p:nvPr/>
        </p:nvSpPr>
        <p:spPr>
          <a:xfrm>
            <a:off x="2455407" y="2694322"/>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2</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sp>
        <p:nvSpPr>
          <p:cNvPr id="71" name="TextBox 70">
            <a:extLst>
              <a:ext uri="{FF2B5EF4-FFF2-40B4-BE49-F238E27FC236}">
                <a16:creationId xmlns:a16="http://schemas.microsoft.com/office/drawing/2014/main" id="{D359AD14-41E6-E16C-E2D8-7AA5D11F1D7A}"/>
              </a:ext>
            </a:extLst>
          </p:cNvPr>
          <p:cNvSpPr txBox="1"/>
          <p:nvPr/>
        </p:nvSpPr>
        <p:spPr>
          <a:xfrm>
            <a:off x="4154657" y="2847199"/>
            <a:ext cx="688346" cy="430887"/>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a:ea typeface="+mn-ea"/>
                <a:cs typeface="+mn-cs"/>
              </a:rPr>
              <a:t>Go to Market</a:t>
            </a:r>
          </a:p>
        </p:txBody>
      </p:sp>
      <p:sp>
        <p:nvSpPr>
          <p:cNvPr id="72" name="Oval 71">
            <a:extLst>
              <a:ext uri="{FF2B5EF4-FFF2-40B4-BE49-F238E27FC236}">
                <a16:creationId xmlns:a16="http://schemas.microsoft.com/office/drawing/2014/main" id="{D291AC66-2C10-EB13-A921-3A5F6BF51A55}"/>
              </a:ext>
            </a:extLst>
          </p:cNvPr>
          <p:cNvSpPr/>
          <p:nvPr/>
        </p:nvSpPr>
        <p:spPr>
          <a:xfrm>
            <a:off x="4025414" y="2694322"/>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3</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sp>
        <p:nvSpPr>
          <p:cNvPr id="73" name="TextBox 72">
            <a:extLst>
              <a:ext uri="{FF2B5EF4-FFF2-40B4-BE49-F238E27FC236}">
                <a16:creationId xmlns:a16="http://schemas.microsoft.com/office/drawing/2014/main" id="{FE44729B-3ABA-2613-AD6A-88DADA15E6EE}"/>
              </a:ext>
            </a:extLst>
          </p:cNvPr>
          <p:cNvSpPr txBox="1"/>
          <p:nvPr/>
        </p:nvSpPr>
        <p:spPr>
          <a:xfrm>
            <a:off x="5471604" y="2861864"/>
            <a:ext cx="945654" cy="430887"/>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a:ea typeface="+mn-ea"/>
                <a:cs typeface="+mn-cs"/>
              </a:rPr>
              <a:t>Evaluate Responses</a:t>
            </a:r>
          </a:p>
        </p:txBody>
      </p:sp>
      <p:sp>
        <p:nvSpPr>
          <p:cNvPr id="74" name="Oval 73">
            <a:extLst>
              <a:ext uri="{FF2B5EF4-FFF2-40B4-BE49-F238E27FC236}">
                <a16:creationId xmlns:a16="http://schemas.microsoft.com/office/drawing/2014/main" id="{6955077E-5CCD-F234-E463-70D9BA2658D8}"/>
              </a:ext>
            </a:extLst>
          </p:cNvPr>
          <p:cNvSpPr/>
          <p:nvPr/>
        </p:nvSpPr>
        <p:spPr>
          <a:xfrm>
            <a:off x="5438868" y="2694322"/>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4</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sp>
        <p:nvSpPr>
          <p:cNvPr id="75" name="TextBox 74">
            <a:extLst>
              <a:ext uri="{FF2B5EF4-FFF2-40B4-BE49-F238E27FC236}">
                <a16:creationId xmlns:a16="http://schemas.microsoft.com/office/drawing/2014/main" id="{0E9B5A69-5DAA-0344-FC44-1C80D3F22A60}"/>
              </a:ext>
            </a:extLst>
          </p:cNvPr>
          <p:cNvSpPr txBox="1"/>
          <p:nvPr/>
        </p:nvSpPr>
        <p:spPr>
          <a:xfrm>
            <a:off x="6963999" y="2861864"/>
            <a:ext cx="904614" cy="430887"/>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a:ea typeface="+mn-ea"/>
                <a:cs typeface="+mn-cs"/>
              </a:rPr>
              <a:t>Negotiate Contract</a:t>
            </a:r>
          </a:p>
        </p:txBody>
      </p:sp>
      <p:sp>
        <p:nvSpPr>
          <p:cNvPr id="76" name="Oval 75">
            <a:extLst>
              <a:ext uri="{FF2B5EF4-FFF2-40B4-BE49-F238E27FC236}">
                <a16:creationId xmlns:a16="http://schemas.microsoft.com/office/drawing/2014/main" id="{C6A6066C-FF8F-0E2C-B619-E7D5AEE462B9}"/>
              </a:ext>
            </a:extLst>
          </p:cNvPr>
          <p:cNvSpPr/>
          <p:nvPr/>
        </p:nvSpPr>
        <p:spPr>
          <a:xfrm>
            <a:off x="6909011" y="2694322"/>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dirty="0">
                <a:ln>
                  <a:noFill/>
                </a:ln>
                <a:solidFill>
                  <a:srgbClr val="306727"/>
                </a:solidFill>
                <a:effectLst/>
                <a:uLnTx/>
                <a:uFillTx/>
                <a:latin typeface="Arial" panose="020B0604020202020204" pitchFamily="34" charset="0"/>
                <a:ea typeface="+mn-ea"/>
                <a:cs typeface="Arial" panose="020B0604020202020204" pitchFamily="34" charset="0"/>
              </a:rPr>
              <a:t>5</a:t>
            </a:r>
            <a:endParaRPr kumimoji="0" lang="en-SG" sz="600" b="1" i="0" u="none" strike="noStrike" kern="1200" cap="none" spc="0" normalizeH="0" baseline="0" noProof="0" dirty="0">
              <a:ln>
                <a:noFill/>
              </a:ln>
              <a:solidFill>
                <a:srgbClr val="306727"/>
              </a:solidFill>
              <a:effectLst/>
              <a:uLnTx/>
              <a:uFillTx/>
              <a:latin typeface="Arial" panose="020B0604020202020204" pitchFamily="34" charset="0"/>
              <a:ea typeface="+mn-ea"/>
              <a:cs typeface="Arial" panose="020B0604020202020204" pitchFamily="34" charset="0"/>
            </a:endParaRPr>
          </a:p>
        </p:txBody>
      </p:sp>
      <p:cxnSp>
        <p:nvCxnSpPr>
          <p:cNvPr id="77" name="Straight Connector 76">
            <a:extLst>
              <a:ext uri="{FF2B5EF4-FFF2-40B4-BE49-F238E27FC236}">
                <a16:creationId xmlns:a16="http://schemas.microsoft.com/office/drawing/2014/main" id="{DE360CAF-8102-8DA8-0088-C059EFF93131}"/>
              </a:ext>
            </a:extLst>
          </p:cNvPr>
          <p:cNvCxnSpPr>
            <a:cxnSpLocks/>
          </p:cNvCxnSpPr>
          <p:nvPr/>
        </p:nvCxnSpPr>
        <p:spPr bwMode="gray">
          <a:xfrm>
            <a:off x="3673886" y="2137950"/>
            <a:ext cx="0" cy="1332000"/>
          </a:xfrm>
          <a:prstGeom prst="line">
            <a:avLst/>
          </a:prstGeom>
          <a:ln w="9525" cap="flat">
            <a:solidFill>
              <a:schemeClr val="tx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D602400-9755-56B1-3E8D-3829728AA6A4}"/>
              </a:ext>
            </a:extLst>
          </p:cNvPr>
          <p:cNvCxnSpPr>
            <a:cxnSpLocks/>
          </p:cNvCxnSpPr>
          <p:nvPr/>
        </p:nvCxnSpPr>
        <p:spPr bwMode="gray">
          <a:xfrm>
            <a:off x="8155081" y="2137950"/>
            <a:ext cx="0" cy="1332000"/>
          </a:xfrm>
          <a:prstGeom prst="line">
            <a:avLst/>
          </a:prstGeom>
          <a:ln w="9525" cap="flat">
            <a:solidFill>
              <a:schemeClr val="tx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79" name="Freeform 18">
            <a:extLst>
              <a:ext uri="{FF2B5EF4-FFF2-40B4-BE49-F238E27FC236}">
                <a16:creationId xmlns:a16="http://schemas.microsoft.com/office/drawing/2014/main" id="{2FD6572D-07C7-F69D-F263-6BFD2BD50848}"/>
              </a:ext>
            </a:extLst>
          </p:cNvPr>
          <p:cNvSpPr>
            <a:spLocks/>
          </p:cNvSpPr>
          <p:nvPr/>
        </p:nvSpPr>
        <p:spPr bwMode="auto">
          <a:xfrm>
            <a:off x="8221687" y="2611254"/>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80" name="TextBox 79">
            <a:extLst>
              <a:ext uri="{FF2B5EF4-FFF2-40B4-BE49-F238E27FC236}">
                <a16:creationId xmlns:a16="http://schemas.microsoft.com/office/drawing/2014/main" id="{CFB2172F-6B4E-3432-7E0D-889DB70F2432}"/>
              </a:ext>
            </a:extLst>
          </p:cNvPr>
          <p:cNvSpPr txBox="1"/>
          <p:nvPr/>
        </p:nvSpPr>
        <p:spPr>
          <a:xfrm>
            <a:off x="8421783" y="2861864"/>
            <a:ext cx="904614" cy="430887"/>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Operate Contract</a:t>
            </a:r>
          </a:p>
        </p:txBody>
      </p:sp>
      <p:sp>
        <p:nvSpPr>
          <p:cNvPr id="81" name="Oval 80">
            <a:extLst>
              <a:ext uri="{FF2B5EF4-FFF2-40B4-BE49-F238E27FC236}">
                <a16:creationId xmlns:a16="http://schemas.microsoft.com/office/drawing/2014/main" id="{8CFC658A-0543-CA1C-9913-37B42722F0EF}"/>
              </a:ext>
            </a:extLst>
          </p:cNvPr>
          <p:cNvSpPr/>
          <p:nvPr/>
        </p:nvSpPr>
        <p:spPr>
          <a:xfrm>
            <a:off x="8439370" y="2694322"/>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6</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608012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btfpRowHeaderBox642948">
            <a:extLst>
              <a:ext uri="{FF2B5EF4-FFF2-40B4-BE49-F238E27FC236}">
                <a16:creationId xmlns:a16="http://schemas.microsoft.com/office/drawing/2014/main" id="{FDA096CD-89A7-A332-2084-16C836D47A9C}"/>
              </a:ext>
            </a:extLst>
          </p:cNvPr>
          <p:cNvGrpSpPr/>
          <p:nvPr>
            <p:custDataLst>
              <p:tags r:id="rId2"/>
            </p:custDataLst>
          </p:nvPr>
        </p:nvGrpSpPr>
        <p:grpSpPr>
          <a:xfrm>
            <a:off x="894328" y="1295400"/>
            <a:ext cx="1961312" cy="4966222"/>
            <a:chOff x="315146" y="1295400"/>
            <a:chExt cx="2540000" cy="972979"/>
          </a:xfrm>
        </p:grpSpPr>
        <p:sp>
          <p:nvSpPr>
            <p:cNvPr id="18" name="btfpRowHeaderBoxText642948">
              <a:extLst>
                <a:ext uri="{FF2B5EF4-FFF2-40B4-BE49-F238E27FC236}">
                  <a16:creationId xmlns:a16="http://schemas.microsoft.com/office/drawing/2014/main" id="{72A5DB18-4BB1-F622-C75D-298795070075}"/>
                </a:ext>
              </a:extLst>
            </p:cNvPr>
            <p:cNvSpPr txBox="1"/>
            <p:nvPr/>
          </p:nvSpPr>
          <p:spPr bwMode="gray">
            <a:xfrm>
              <a:off x="315146" y="1295400"/>
              <a:ext cx="2540000" cy="972979"/>
            </a:xfrm>
            <a:prstGeom prst="rect">
              <a:avLst/>
            </a:prstGeom>
            <a:noFill/>
          </p:spPr>
          <p:txBody>
            <a:bodyPr vert="horz" wrap="square" lIns="36036" tIns="36036" rIns="180181" bIns="36036" rtlCol="0" anchor="t">
              <a:noAutofit/>
            </a:bodyPr>
            <a:lstStyle/>
            <a:p>
              <a:pPr marL="0" indent="0">
                <a:buNone/>
              </a:pPr>
              <a:r>
                <a:rPr lang="en-US" sz="2000" b="1" dirty="0">
                  <a:solidFill>
                    <a:srgbClr val="54B143"/>
                  </a:solidFill>
                  <a:ea typeface="Tahoma" panose="020B0604030504040204" pitchFamily="34" charset="0"/>
                  <a:cs typeface="Tahoma" panose="020B0604030504040204" pitchFamily="34" charset="0"/>
                </a:rPr>
                <a:t>Types of Procurement</a:t>
              </a:r>
              <a:endParaRPr lang="en-GB" sz="2000" b="1" dirty="0">
                <a:solidFill>
                  <a:srgbClr val="54B143"/>
                </a:solidFill>
                <a:ea typeface="Tahoma" panose="020B0604030504040204" pitchFamily="34" charset="0"/>
                <a:cs typeface="Tahoma" panose="020B0604030504040204" pitchFamily="34" charset="0"/>
              </a:endParaRPr>
            </a:p>
          </p:txBody>
        </p:sp>
        <p:cxnSp>
          <p:nvCxnSpPr>
            <p:cNvPr id="19" name="btfpRowHeaderBoxLine642948">
              <a:extLst>
                <a:ext uri="{FF2B5EF4-FFF2-40B4-BE49-F238E27FC236}">
                  <a16:creationId xmlns:a16="http://schemas.microsoft.com/office/drawing/2014/main" id="{31047E0E-9C55-57BA-BB2E-8D81998A0155}"/>
                </a:ext>
              </a:extLst>
            </p:cNvPr>
            <p:cNvCxnSpPr/>
            <p:nvPr/>
          </p:nvCxnSpPr>
          <p:spPr bwMode="gray">
            <a:xfrm>
              <a:off x="2855146" y="1295400"/>
              <a:ext cx="0" cy="972979"/>
            </a:xfrm>
            <a:prstGeom prst="line">
              <a:avLst/>
            </a:prstGeom>
            <a:ln w="152400" cap="flat">
              <a:solidFill>
                <a:srgbClr val="54B143"/>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20" name="btfpIcon227186">
            <a:extLst>
              <a:ext uri="{FF2B5EF4-FFF2-40B4-BE49-F238E27FC236}">
                <a16:creationId xmlns:a16="http://schemas.microsoft.com/office/drawing/2014/main" id="{E5E9C84C-F545-C5F7-BB26-B10447875AC2}"/>
              </a:ext>
            </a:extLst>
          </p:cNvPr>
          <p:cNvGrpSpPr/>
          <p:nvPr>
            <p:custDataLst>
              <p:tags r:id="rId3"/>
            </p:custDataLst>
          </p:nvPr>
        </p:nvGrpSpPr>
        <p:grpSpPr>
          <a:xfrm>
            <a:off x="911685" y="4857749"/>
            <a:ext cx="1358032" cy="1358032"/>
            <a:chOff x="3216232" y="4857749"/>
            <a:chExt cx="1441451" cy="1441451"/>
          </a:xfrm>
        </p:grpSpPr>
        <p:sp>
          <p:nvSpPr>
            <p:cNvPr id="23" name="btfpIconCircle227186">
              <a:extLst>
                <a:ext uri="{FF2B5EF4-FFF2-40B4-BE49-F238E27FC236}">
                  <a16:creationId xmlns:a16="http://schemas.microsoft.com/office/drawing/2014/main" id="{23D3B5E8-4549-BAA1-7774-685F8A5B8AFD}"/>
                </a:ext>
              </a:extLst>
            </p:cNvPr>
            <p:cNvSpPr>
              <a:spLocks/>
            </p:cNvSpPr>
            <p:nvPr/>
          </p:nvSpPr>
          <p:spPr bwMode="gray">
            <a:xfrm>
              <a:off x="3216232" y="4857749"/>
              <a:ext cx="1441451" cy="1441451"/>
            </a:xfrm>
            <a:prstGeom prst="ellipse">
              <a:avLst/>
            </a:prstGeom>
            <a:solidFill>
              <a:srgbClr val="54B143"/>
            </a:solidFill>
            <a:ln w="952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pic>
          <p:nvPicPr>
            <p:cNvPr id="24" name="btfpIconLines227186">
              <a:extLst>
                <a:ext uri="{FF2B5EF4-FFF2-40B4-BE49-F238E27FC236}">
                  <a16:creationId xmlns:a16="http://schemas.microsoft.com/office/drawing/2014/main" id="{577A382C-BB9C-D5BD-54F3-B9B1987A24FE}"/>
                </a:ext>
              </a:extLst>
            </p:cNvPr>
            <p:cNvPicPr>
              <a:picLocks/>
            </p:cNvPicPr>
            <p:nvPr/>
          </p:nvPicPr>
          <p:blipFill>
            <a:blip r:embed="rId6"/>
            <a:stretch>
              <a:fillRect/>
            </a:stretch>
          </p:blipFill>
          <p:spPr>
            <a:xfrm>
              <a:off x="3216232" y="4857749"/>
              <a:ext cx="1441451" cy="1441451"/>
            </a:xfrm>
            <a:prstGeom prst="rect">
              <a:avLst/>
            </a:prstGeom>
          </p:spPr>
        </p:pic>
      </p:grpSp>
      <p:grpSp>
        <p:nvGrpSpPr>
          <p:cNvPr id="59" name="btfpColumnIndicatorGroup2">
            <a:extLst>
              <a:ext uri="{FF2B5EF4-FFF2-40B4-BE49-F238E27FC236}">
                <a16:creationId xmlns:a16="http://schemas.microsoft.com/office/drawing/2014/main" id="{F631B166-52F3-677C-5B55-16C9A8B032D4}"/>
              </a:ext>
            </a:extLst>
          </p:cNvPr>
          <p:cNvGrpSpPr/>
          <p:nvPr/>
        </p:nvGrpSpPr>
        <p:grpSpPr>
          <a:xfrm>
            <a:off x="0" y="6926580"/>
            <a:ext cx="12192000" cy="137160"/>
            <a:chOff x="0" y="6926580"/>
            <a:chExt cx="12192000" cy="137160"/>
          </a:xfrm>
        </p:grpSpPr>
        <p:sp>
          <p:nvSpPr>
            <p:cNvPr id="57" name="btfpColumnGapBlocker221706">
              <a:extLst>
                <a:ext uri="{FF2B5EF4-FFF2-40B4-BE49-F238E27FC236}">
                  <a16:creationId xmlns:a16="http://schemas.microsoft.com/office/drawing/2014/main" id="{BCBFE38F-519A-2D6E-1F84-592937F8AEA4}"/>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btfpColumnGapBlocker780244">
              <a:extLst>
                <a:ext uri="{FF2B5EF4-FFF2-40B4-BE49-F238E27FC236}">
                  <a16:creationId xmlns:a16="http://schemas.microsoft.com/office/drawing/2014/main" id="{285BD798-CAE7-B66A-5F90-3B38FB529645}"/>
                </a:ext>
              </a:extLst>
            </p:cNvPr>
            <p:cNvSpPr/>
            <p:nvPr/>
          </p:nvSpPr>
          <p:spPr>
            <a:xfrm>
              <a:off x="8522494"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3" name="btfpColumnIndicator943647">
              <a:extLst>
                <a:ext uri="{FF2B5EF4-FFF2-40B4-BE49-F238E27FC236}">
                  <a16:creationId xmlns:a16="http://schemas.microsoft.com/office/drawing/2014/main" id="{D39823A3-CA97-E01D-29BA-40E7B2D4BB30}"/>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btfpColumnIndicator330205">
              <a:extLst>
                <a:ext uri="{FF2B5EF4-FFF2-40B4-BE49-F238E27FC236}">
                  <a16:creationId xmlns:a16="http://schemas.microsoft.com/office/drawing/2014/main" id="{F9DBFD6B-6F97-9643-DDEC-C843E21D807D}"/>
                </a:ext>
              </a:extLst>
            </p:cNvPr>
            <p:cNvCxnSpPr/>
            <p:nvPr/>
          </p:nvCxnSpPr>
          <p:spPr>
            <a:xfrm flipV="1">
              <a:off x="9063038"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9" name="btfpColumnGapBlocker630425">
              <a:extLst>
                <a:ext uri="{FF2B5EF4-FFF2-40B4-BE49-F238E27FC236}">
                  <a16:creationId xmlns:a16="http://schemas.microsoft.com/office/drawing/2014/main" id="{1BE58574-09C9-68D5-CA2F-6FA453759AB4}"/>
                </a:ext>
              </a:extLst>
            </p:cNvPr>
            <p:cNvSpPr/>
            <p:nvPr/>
          </p:nvSpPr>
          <p:spPr>
            <a:xfrm>
              <a:off x="7113588" y="6926580"/>
              <a:ext cx="540543"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7" name="btfpColumnIndicator438955">
              <a:extLst>
                <a:ext uri="{FF2B5EF4-FFF2-40B4-BE49-F238E27FC236}">
                  <a16:creationId xmlns:a16="http://schemas.microsoft.com/office/drawing/2014/main" id="{A590D7A6-51EB-6435-3338-DA2963A24AB9}"/>
                </a:ext>
              </a:extLst>
            </p:cNvPr>
            <p:cNvCxnSpPr/>
            <p:nvPr/>
          </p:nvCxnSpPr>
          <p:spPr>
            <a:xfrm flipV="1">
              <a:off x="8522494"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 name="btfpColumnIndicator636864">
              <a:extLst>
                <a:ext uri="{FF2B5EF4-FFF2-40B4-BE49-F238E27FC236}">
                  <a16:creationId xmlns:a16="http://schemas.microsoft.com/office/drawing/2014/main" id="{41A83C18-38A8-EE32-E0A1-11A58B6D0205}"/>
                </a:ext>
              </a:extLst>
            </p:cNvPr>
            <p:cNvCxnSpPr/>
            <p:nvPr/>
          </p:nvCxnSpPr>
          <p:spPr>
            <a:xfrm flipV="1">
              <a:off x="7654131"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3" name="btfpColumnGapBlocker349211">
              <a:extLst>
                <a:ext uri="{FF2B5EF4-FFF2-40B4-BE49-F238E27FC236}">
                  <a16:creationId xmlns:a16="http://schemas.microsoft.com/office/drawing/2014/main" id="{2CE3283E-9BB5-CEE8-8223-DCF12692E8B2}"/>
                </a:ext>
              </a:extLst>
            </p:cNvPr>
            <p:cNvSpPr/>
            <p:nvPr/>
          </p:nvSpPr>
          <p:spPr>
            <a:xfrm>
              <a:off x="5704681"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1" name="btfpColumnIndicator816679">
              <a:extLst>
                <a:ext uri="{FF2B5EF4-FFF2-40B4-BE49-F238E27FC236}">
                  <a16:creationId xmlns:a16="http://schemas.microsoft.com/office/drawing/2014/main" id="{DADD32F1-3644-2FB2-1E25-9312D6AC37EA}"/>
                </a:ext>
              </a:extLst>
            </p:cNvPr>
            <p:cNvCxnSpPr/>
            <p:nvPr/>
          </p:nvCxnSpPr>
          <p:spPr>
            <a:xfrm flipV="1">
              <a:off x="7113588"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btfpColumnIndicator927198">
              <a:extLst>
                <a:ext uri="{FF2B5EF4-FFF2-40B4-BE49-F238E27FC236}">
                  <a16:creationId xmlns:a16="http://schemas.microsoft.com/office/drawing/2014/main" id="{8864E8FA-3476-FC35-D418-D01DCF66900B}"/>
                </a:ext>
              </a:extLst>
            </p:cNvPr>
            <p:cNvCxnSpPr/>
            <p:nvPr/>
          </p:nvCxnSpPr>
          <p:spPr>
            <a:xfrm flipV="1">
              <a:off x="6245225"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6" name="btfpColumnGapBlocker397821">
              <a:extLst>
                <a:ext uri="{FF2B5EF4-FFF2-40B4-BE49-F238E27FC236}">
                  <a16:creationId xmlns:a16="http://schemas.microsoft.com/office/drawing/2014/main" id="{B90AD08E-0B65-05B0-8431-ADF8F7B9100F}"/>
                </a:ext>
              </a:extLst>
            </p:cNvPr>
            <p:cNvSpPr/>
            <p:nvPr/>
          </p:nvSpPr>
          <p:spPr>
            <a:xfrm>
              <a:off x="4295775"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btfpColumnIndicator227544">
              <a:extLst>
                <a:ext uri="{FF2B5EF4-FFF2-40B4-BE49-F238E27FC236}">
                  <a16:creationId xmlns:a16="http://schemas.microsoft.com/office/drawing/2014/main" id="{5798CD03-58E0-2302-9F32-5E27C654990D}"/>
                </a:ext>
              </a:extLst>
            </p:cNvPr>
            <p:cNvCxnSpPr/>
            <p:nvPr/>
          </p:nvCxnSpPr>
          <p:spPr>
            <a:xfrm flipV="1">
              <a:off x="5704681"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btfpColumnIndicator521789">
              <a:extLst>
                <a:ext uri="{FF2B5EF4-FFF2-40B4-BE49-F238E27FC236}">
                  <a16:creationId xmlns:a16="http://schemas.microsoft.com/office/drawing/2014/main" id="{FD31DDA8-95DE-E27D-69D1-57655C025131}"/>
                </a:ext>
              </a:extLst>
            </p:cNvPr>
            <p:cNvCxnSpPr/>
            <p:nvPr/>
          </p:nvCxnSpPr>
          <p:spPr>
            <a:xfrm flipV="1">
              <a:off x="4836319"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7" name="btfpColumnGapBlocker584208">
              <a:extLst>
                <a:ext uri="{FF2B5EF4-FFF2-40B4-BE49-F238E27FC236}">
                  <a16:creationId xmlns:a16="http://schemas.microsoft.com/office/drawing/2014/main" id="{CF918B7D-0088-8871-D8AD-DAB489E4F329}"/>
                </a:ext>
              </a:extLst>
            </p:cNvPr>
            <p:cNvSpPr/>
            <p:nvPr/>
          </p:nvSpPr>
          <p:spPr>
            <a:xfrm>
              <a:off x="2886869" y="692658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btfpColumnIndicator101836">
              <a:extLst>
                <a:ext uri="{FF2B5EF4-FFF2-40B4-BE49-F238E27FC236}">
                  <a16:creationId xmlns:a16="http://schemas.microsoft.com/office/drawing/2014/main" id="{57B5FC2A-44D5-8D83-188C-051F08A6B8A9}"/>
                </a:ext>
              </a:extLst>
            </p:cNvPr>
            <p:cNvCxnSpPr/>
            <p:nvPr/>
          </p:nvCxnSpPr>
          <p:spPr>
            <a:xfrm flipV="1">
              <a:off x="4295775"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btfpColumnIndicator405443">
              <a:extLst>
                <a:ext uri="{FF2B5EF4-FFF2-40B4-BE49-F238E27FC236}">
                  <a16:creationId xmlns:a16="http://schemas.microsoft.com/office/drawing/2014/main" id="{D6D9D678-C34F-379E-9355-C1B57FBEE94D}"/>
                </a:ext>
              </a:extLst>
            </p:cNvPr>
            <p:cNvCxnSpPr/>
            <p:nvPr/>
          </p:nvCxnSpPr>
          <p:spPr>
            <a:xfrm flipV="1">
              <a:off x="3427413"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btfpColumnGapBlocker769302">
              <a:extLst>
                <a:ext uri="{FF2B5EF4-FFF2-40B4-BE49-F238E27FC236}">
                  <a16:creationId xmlns:a16="http://schemas.microsoft.com/office/drawing/2014/main" id="{3FC2C933-C6F8-155F-8A63-25870DB15FAE}"/>
                </a:ext>
              </a:extLst>
            </p:cNvPr>
            <p:cNvSpPr/>
            <p:nvPr/>
          </p:nvSpPr>
          <p:spPr>
            <a:xfrm>
              <a:off x="1477963" y="6926580"/>
              <a:ext cx="540543"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btfpColumnIndicator803871">
              <a:extLst>
                <a:ext uri="{FF2B5EF4-FFF2-40B4-BE49-F238E27FC236}">
                  <a16:creationId xmlns:a16="http://schemas.microsoft.com/office/drawing/2014/main" id="{B2A11A64-B011-44E0-19FB-45475C5E51A8}"/>
                </a:ext>
              </a:extLst>
            </p:cNvPr>
            <p:cNvCxnSpPr/>
            <p:nvPr/>
          </p:nvCxnSpPr>
          <p:spPr>
            <a:xfrm flipV="1">
              <a:off x="2886869"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btfpColumnIndicator785341">
              <a:extLst>
                <a:ext uri="{FF2B5EF4-FFF2-40B4-BE49-F238E27FC236}">
                  <a16:creationId xmlns:a16="http://schemas.microsoft.com/office/drawing/2014/main" id="{2EC9A3F7-34B9-2F0B-2863-900283B8B499}"/>
                </a:ext>
              </a:extLst>
            </p:cNvPr>
            <p:cNvCxnSpPr/>
            <p:nvPr/>
          </p:nvCxnSpPr>
          <p:spPr>
            <a:xfrm flipV="1">
              <a:off x="2018506"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 name="btfpColumnGapBlocker499259">
              <a:extLst>
                <a:ext uri="{FF2B5EF4-FFF2-40B4-BE49-F238E27FC236}">
                  <a16:creationId xmlns:a16="http://schemas.microsoft.com/office/drawing/2014/main" id="{20220CF3-E74E-774E-8F32-EF9084A8DC97}"/>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btfpColumnIndicator955931">
              <a:extLst>
                <a:ext uri="{FF2B5EF4-FFF2-40B4-BE49-F238E27FC236}">
                  <a16:creationId xmlns:a16="http://schemas.microsoft.com/office/drawing/2014/main" id="{87C51E51-9653-1E3C-72B9-D35E3639535E}"/>
                </a:ext>
              </a:extLst>
            </p:cNvPr>
            <p:cNvCxnSpPr/>
            <p:nvPr/>
          </p:nvCxnSpPr>
          <p:spPr>
            <a:xfrm flipV="1">
              <a:off x="1477963"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 name="btfpColumnIndicator721199">
              <a:extLst>
                <a:ext uri="{FF2B5EF4-FFF2-40B4-BE49-F238E27FC236}">
                  <a16:creationId xmlns:a16="http://schemas.microsoft.com/office/drawing/2014/main" id="{C95ED7DB-A932-4F34-1299-FE99F79ABFF4}"/>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58" name="btfpColumnIndicatorGroup1">
            <a:extLst>
              <a:ext uri="{FF2B5EF4-FFF2-40B4-BE49-F238E27FC236}">
                <a16:creationId xmlns:a16="http://schemas.microsoft.com/office/drawing/2014/main" id="{50CA048B-A85F-3757-9F34-662E0016408E}"/>
              </a:ext>
            </a:extLst>
          </p:cNvPr>
          <p:cNvGrpSpPr/>
          <p:nvPr/>
        </p:nvGrpSpPr>
        <p:grpSpPr>
          <a:xfrm>
            <a:off x="0" y="-205740"/>
            <a:ext cx="12192000" cy="137160"/>
            <a:chOff x="0" y="-205740"/>
            <a:chExt cx="12192000" cy="137160"/>
          </a:xfrm>
        </p:grpSpPr>
        <p:sp>
          <p:nvSpPr>
            <p:cNvPr id="56" name="btfpColumnGapBlocker267293">
              <a:extLst>
                <a:ext uri="{FF2B5EF4-FFF2-40B4-BE49-F238E27FC236}">
                  <a16:creationId xmlns:a16="http://schemas.microsoft.com/office/drawing/2014/main" id="{C951FC8A-8E67-F30D-5DE2-74A04F3E2120}"/>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btfpColumnGapBlocker169672">
              <a:extLst>
                <a:ext uri="{FF2B5EF4-FFF2-40B4-BE49-F238E27FC236}">
                  <a16:creationId xmlns:a16="http://schemas.microsoft.com/office/drawing/2014/main" id="{A35D9153-4D3D-483B-1445-54FEC4CE78EB}"/>
                </a:ext>
              </a:extLst>
            </p:cNvPr>
            <p:cNvSpPr/>
            <p:nvPr/>
          </p:nvSpPr>
          <p:spPr>
            <a:xfrm>
              <a:off x="8522494"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2" name="btfpColumnIndicator412558">
              <a:extLst>
                <a:ext uri="{FF2B5EF4-FFF2-40B4-BE49-F238E27FC236}">
                  <a16:creationId xmlns:a16="http://schemas.microsoft.com/office/drawing/2014/main" id="{B5EED6D7-C5EE-444D-6804-957128A88613}"/>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btfpColumnIndicator244395">
              <a:extLst>
                <a:ext uri="{FF2B5EF4-FFF2-40B4-BE49-F238E27FC236}">
                  <a16:creationId xmlns:a16="http://schemas.microsoft.com/office/drawing/2014/main" id="{4A73DCA9-25DD-F4FA-EAA4-6CB5167571F0}"/>
                </a:ext>
              </a:extLst>
            </p:cNvPr>
            <p:cNvCxnSpPr/>
            <p:nvPr/>
          </p:nvCxnSpPr>
          <p:spPr>
            <a:xfrm flipV="1">
              <a:off x="9063038"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8" name="btfpColumnGapBlocker522631">
              <a:extLst>
                <a:ext uri="{FF2B5EF4-FFF2-40B4-BE49-F238E27FC236}">
                  <a16:creationId xmlns:a16="http://schemas.microsoft.com/office/drawing/2014/main" id="{3B8D7907-42E7-3959-DD43-9702A453CB65}"/>
                </a:ext>
              </a:extLst>
            </p:cNvPr>
            <p:cNvSpPr/>
            <p:nvPr/>
          </p:nvSpPr>
          <p:spPr>
            <a:xfrm>
              <a:off x="7113588" y="-205740"/>
              <a:ext cx="540543"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6" name="btfpColumnIndicator690695">
              <a:extLst>
                <a:ext uri="{FF2B5EF4-FFF2-40B4-BE49-F238E27FC236}">
                  <a16:creationId xmlns:a16="http://schemas.microsoft.com/office/drawing/2014/main" id="{344C24CA-EF08-D9B3-6BD1-65F4F106C4DD}"/>
                </a:ext>
              </a:extLst>
            </p:cNvPr>
            <p:cNvCxnSpPr/>
            <p:nvPr/>
          </p:nvCxnSpPr>
          <p:spPr>
            <a:xfrm flipV="1">
              <a:off x="8522494"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btfpColumnIndicator152337">
              <a:extLst>
                <a:ext uri="{FF2B5EF4-FFF2-40B4-BE49-F238E27FC236}">
                  <a16:creationId xmlns:a16="http://schemas.microsoft.com/office/drawing/2014/main" id="{002F8DFB-F3DD-5FD5-D27E-34D4BE396643}"/>
                </a:ext>
              </a:extLst>
            </p:cNvPr>
            <p:cNvCxnSpPr/>
            <p:nvPr/>
          </p:nvCxnSpPr>
          <p:spPr>
            <a:xfrm flipV="1">
              <a:off x="7654131"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2" name="btfpColumnGapBlocker224157">
              <a:extLst>
                <a:ext uri="{FF2B5EF4-FFF2-40B4-BE49-F238E27FC236}">
                  <a16:creationId xmlns:a16="http://schemas.microsoft.com/office/drawing/2014/main" id="{45147232-B916-B17A-6824-3B0E8E3EA56B}"/>
                </a:ext>
              </a:extLst>
            </p:cNvPr>
            <p:cNvSpPr/>
            <p:nvPr/>
          </p:nvSpPr>
          <p:spPr>
            <a:xfrm>
              <a:off x="5704681"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btfpColumnIndicator782315">
              <a:extLst>
                <a:ext uri="{FF2B5EF4-FFF2-40B4-BE49-F238E27FC236}">
                  <a16:creationId xmlns:a16="http://schemas.microsoft.com/office/drawing/2014/main" id="{923A5E0F-1B95-3983-D4D7-C2FBAD9C812D}"/>
                </a:ext>
              </a:extLst>
            </p:cNvPr>
            <p:cNvCxnSpPr/>
            <p:nvPr/>
          </p:nvCxnSpPr>
          <p:spPr>
            <a:xfrm flipV="1">
              <a:off x="7113588"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btfpColumnIndicator720393">
              <a:extLst>
                <a:ext uri="{FF2B5EF4-FFF2-40B4-BE49-F238E27FC236}">
                  <a16:creationId xmlns:a16="http://schemas.microsoft.com/office/drawing/2014/main" id="{C22EF95E-082F-5300-9DF2-79FBF8C838CB}"/>
                </a:ext>
              </a:extLst>
            </p:cNvPr>
            <p:cNvCxnSpPr/>
            <p:nvPr/>
          </p:nvCxnSpPr>
          <p:spPr>
            <a:xfrm flipV="1">
              <a:off x="6245225"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3" name="btfpColumnGapBlocker691852">
              <a:extLst>
                <a:ext uri="{FF2B5EF4-FFF2-40B4-BE49-F238E27FC236}">
                  <a16:creationId xmlns:a16="http://schemas.microsoft.com/office/drawing/2014/main" id="{27ACCAEB-EC89-3FF8-DB44-46EB2E8CB51D}"/>
                </a:ext>
              </a:extLst>
            </p:cNvPr>
            <p:cNvSpPr/>
            <p:nvPr/>
          </p:nvSpPr>
          <p:spPr>
            <a:xfrm>
              <a:off x="4295775"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btfpColumnIndicator840083">
              <a:extLst>
                <a:ext uri="{FF2B5EF4-FFF2-40B4-BE49-F238E27FC236}">
                  <a16:creationId xmlns:a16="http://schemas.microsoft.com/office/drawing/2014/main" id="{81823F48-6FE3-0D94-6088-A313FB56D0FC}"/>
                </a:ext>
              </a:extLst>
            </p:cNvPr>
            <p:cNvCxnSpPr/>
            <p:nvPr/>
          </p:nvCxnSpPr>
          <p:spPr>
            <a:xfrm flipV="1">
              <a:off x="5704681"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btfpColumnIndicator485131">
              <a:extLst>
                <a:ext uri="{FF2B5EF4-FFF2-40B4-BE49-F238E27FC236}">
                  <a16:creationId xmlns:a16="http://schemas.microsoft.com/office/drawing/2014/main" id="{9A425A25-837C-920F-2F14-B450C6E1D17F}"/>
                </a:ext>
              </a:extLst>
            </p:cNvPr>
            <p:cNvCxnSpPr/>
            <p:nvPr/>
          </p:nvCxnSpPr>
          <p:spPr>
            <a:xfrm flipV="1">
              <a:off x="4836319"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6" name="btfpColumnGapBlocker931488">
              <a:extLst>
                <a:ext uri="{FF2B5EF4-FFF2-40B4-BE49-F238E27FC236}">
                  <a16:creationId xmlns:a16="http://schemas.microsoft.com/office/drawing/2014/main" id="{AF0FD746-2B79-CAAC-7606-EF07EE92B5CF}"/>
                </a:ext>
              </a:extLst>
            </p:cNvPr>
            <p:cNvSpPr/>
            <p:nvPr/>
          </p:nvSpPr>
          <p:spPr>
            <a:xfrm>
              <a:off x="2886869" y="-205740"/>
              <a:ext cx="540544"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745963">
              <a:extLst>
                <a:ext uri="{FF2B5EF4-FFF2-40B4-BE49-F238E27FC236}">
                  <a16:creationId xmlns:a16="http://schemas.microsoft.com/office/drawing/2014/main" id="{D66CC45E-F784-D55F-D573-5E86A8E05AF3}"/>
                </a:ext>
              </a:extLst>
            </p:cNvPr>
            <p:cNvCxnSpPr/>
            <p:nvPr/>
          </p:nvCxnSpPr>
          <p:spPr>
            <a:xfrm flipV="1">
              <a:off x="4295775"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btfpColumnIndicator775639">
              <a:extLst>
                <a:ext uri="{FF2B5EF4-FFF2-40B4-BE49-F238E27FC236}">
                  <a16:creationId xmlns:a16="http://schemas.microsoft.com/office/drawing/2014/main" id="{4D977E44-6FA0-B0E9-F01B-E5383CF5512A}"/>
                </a:ext>
              </a:extLst>
            </p:cNvPr>
            <p:cNvCxnSpPr/>
            <p:nvPr/>
          </p:nvCxnSpPr>
          <p:spPr>
            <a:xfrm flipV="1">
              <a:off x="3427413"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3" name="btfpColumnGapBlocker403585">
              <a:extLst>
                <a:ext uri="{FF2B5EF4-FFF2-40B4-BE49-F238E27FC236}">
                  <a16:creationId xmlns:a16="http://schemas.microsoft.com/office/drawing/2014/main" id="{423137A2-B6E3-46E2-32A5-86BEC6D6FE22}"/>
                </a:ext>
              </a:extLst>
            </p:cNvPr>
            <p:cNvSpPr/>
            <p:nvPr/>
          </p:nvSpPr>
          <p:spPr>
            <a:xfrm>
              <a:off x="1477963" y="-205740"/>
              <a:ext cx="540543"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btfpColumnIndicator101009">
              <a:extLst>
                <a:ext uri="{FF2B5EF4-FFF2-40B4-BE49-F238E27FC236}">
                  <a16:creationId xmlns:a16="http://schemas.microsoft.com/office/drawing/2014/main" id="{709BA454-B821-77EA-EB77-8D34AFA78E52}"/>
                </a:ext>
              </a:extLst>
            </p:cNvPr>
            <p:cNvCxnSpPr/>
            <p:nvPr/>
          </p:nvCxnSpPr>
          <p:spPr>
            <a:xfrm flipV="1">
              <a:off x="2886869"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 name="btfpColumnIndicator288435">
              <a:extLst>
                <a:ext uri="{FF2B5EF4-FFF2-40B4-BE49-F238E27FC236}">
                  <a16:creationId xmlns:a16="http://schemas.microsoft.com/office/drawing/2014/main" id="{1CEA2B6C-8F4B-F461-2BC9-3E871880F539}"/>
                </a:ext>
              </a:extLst>
            </p:cNvPr>
            <p:cNvCxnSpPr/>
            <p:nvPr/>
          </p:nvCxnSpPr>
          <p:spPr>
            <a:xfrm flipV="1">
              <a:off x="2018506"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btfpColumnGapBlocker189688">
              <a:extLst>
                <a:ext uri="{FF2B5EF4-FFF2-40B4-BE49-F238E27FC236}">
                  <a16:creationId xmlns:a16="http://schemas.microsoft.com/office/drawing/2014/main" id="{5B9AEEBB-4448-51A8-C71A-2DB472F14BA7}"/>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 name="btfpColumnIndicator163096">
              <a:extLst>
                <a:ext uri="{FF2B5EF4-FFF2-40B4-BE49-F238E27FC236}">
                  <a16:creationId xmlns:a16="http://schemas.microsoft.com/office/drawing/2014/main" id="{53D23E74-E5E9-B199-D478-1D5CE24A0B56}"/>
                </a:ext>
              </a:extLst>
            </p:cNvPr>
            <p:cNvCxnSpPr/>
            <p:nvPr/>
          </p:nvCxnSpPr>
          <p:spPr>
            <a:xfrm flipV="1">
              <a:off x="1477963"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 name="btfpColumnIndicator322136">
              <a:extLst>
                <a:ext uri="{FF2B5EF4-FFF2-40B4-BE49-F238E27FC236}">
                  <a16:creationId xmlns:a16="http://schemas.microsoft.com/office/drawing/2014/main" id="{8CE66B83-4823-0132-67BD-1185D43E49B7}"/>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788" name="Rectangle 787">
            <a:extLst>
              <a:ext uri="{FF2B5EF4-FFF2-40B4-BE49-F238E27FC236}">
                <a16:creationId xmlns:a16="http://schemas.microsoft.com/office/drawing/2014/main" id="{69101603-984F-2A49-6769-841E2323DDD0}"/>
              </a:ext>
            </a:extLst>
          </p:cNvPr>
          <p:cNvSpPr/>
          <p:nvPr/>
        </p:nvSpPr>
        <p:spPr bwMode="gray">
          <a:xfrm>
            <a:off x="3160348" y="1295399"/>
            <a:ext cx="6536049" cy="1449816"/>
          </a:xfrm>
          <a:prstGeom prst="rect">
            <a:avLst/>
          </a:prstGeom>
          <a:solidFill>
            <a:schemeClr val="bg1"/>
          </a:solidFill>
          <a:ln w="9525">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789" name="Rectangle 788">
            <a:extLst>
              <a:ext uri="{FF2B5EF4-FFF2-40B4-BE49-F238E27FC236}">
                <a16:creationId xmlns:a16="http://schemas.microsoft.com/office/drawing/2014/main" id="{4C8FDF48-98B1-B130-54EA-8AD1689F1D07}"/>
              </a:ext>
            </a:extLst>
          </p:cNvPr>
          <p:cNvSpPr/>
          <p:nvPr/>
        </p:nvSpPr>
        <p:spPr bwMode="gray">
          <a:xfrm>
            <a:off x="3160348" y="3044942"/>
            <a:ext cx="6536049" cy="1449816"/>
          </a:xfrm>
          <a:prstGeom prst="rect">
            <a:avLst/>
          </a:prstGeom>
          <a:solidFill>
            <a:schemeClr val="bg1"/>
          </a:solidFill>
          <a:ln w="9525">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790" name="Rectangle 789">
            <a:extLst>
              <a:ext uri="{FF2B5EF4-FFF2-40B4-BE49-F238E27FC236}">
                <a16:creationId xmlns:a16="http://schemas.microsoft.com/office/drawing/2014/main" id="{5B416625-FC70-C425-8817-EB5BC3BCEDCC}"/>
              </a:ext>
            </a:extLst>
          </p:cNvPr>
          <p:cNvSpPr/>
          <p:nvPr/>
        </p:nvSpPr>
        <p:spPr bwMode="gray">
          <a:xfrm>
            <a:off x="3160348" y="4794484"/>
            <a:ext cx="6536049" cy="1449816"/>
          </a:xfrm>
          <a:prstGeom prst="rect">
            <a:avLst/>
          </a:prstGeom>
          <a:solidFill>
            <a:schemeClr val="bg1"/>
          </a:solidFill>
          <a:ln w="9525">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err="1">
              <a:solidFill>
                <a:schemeClr val="tx1"/>
              </a:solidFill>
            </a:endParaRPr>
          </a:p>
        </p:txBody>
      </p:sp>
      <p:sp>
        <p:nvSpPr>
          <p:cNvPr id="35" name="Title 33">
            <a:extLst>
              <a:ext uri="{FF2B5EF4-FFF2-40B4-BE49-F238E27FC236}">
                <a16:creationId xmlns:a16="http://schemas.microsoft.com/office/drawing/2014/main" id="{DEAA098E-539D-DF30-9752-D541D75E0D26}"/>
              </a:ext>
            </a:extLst>
          </p:cNvPr>
          <p:cNvSpPr txBox="1">
            <a:spLocks/>
          </p:cNvSpPr>
          <p:nvPr/>
        </p:nvSpPr>
        <p:spPr>
          <a:xfrm>
            <a:off x="354013" y="15713"/>
            <a:ext cx="11481786" cy="798989"/>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200" b="1" i="0" u="none" strike="noStrike" kern="1200" cap="none" spc="0" normalizeH="0" baseline="0" noProof="0">
              <a:ln>
                <a:noFill/>
              </a:ln>
              <a:solidFill>
                <a:srgbClr val="256BB4"/>
              </a:solidFill>
              <a:effectLst/>
              <a:uLnTx/>
              <a:uFillTx/>
              <a:latin typeface="Arial (headings) "/>
              <a:ea typeface="Tahoma" panose="020B0604030504040204" pitchFamily="34" charset="0"/>
              <a:cs typeface="Tahoma" panose="020B0604030504040204" pitchFamily="34" charset="0"/>
            </a:endParaRPr>
          </a:p>
        </p:txBody>
      </p:sp>
      <p:sp>
        <p:nvSpPr>
          <p:cNvPr id="5" name="Title 4">
            <a:extLst>
              <a:ext uri="{FF2B5EF4-FFF2-40B4-BE49-F238E27FC236}">
                <a16:creationId xmlns:a16="http://schemas.microsoft.com/office/drawing/2014/main" id="{0F442782-27D5-C39B-16E2-FE5931A2BE3C}"/>
              </a:ext>
            </a:extLst>
          </p:cNvPr>
          <p:cNvSpPr>
            <a:spLocks noGrp="1"/>
          </p:cNvSpPr>
          <p:nvPr>
            <p:ph type="title"/>
          </p:nvPr>
        </p:nvSpPr>
        <p:spPr/>
        <p:txBody>
          <a:bodyPr/>
          <a:lstStyle/>
          <a:p>
            <a:r>
              <a:rPr lang="en-AU" dirty="0"/>
              <a:t>Understanding Procurement</a:t>
            </a:r>
          </a:p>
        </p:txBody>
      </p:sp>
      <p:sp>
        <p:nvSpPr>
          <p:cNvPr id="32" name="TextBox 31">
            <a:extLst>
              <a:ext uri="{FF2B5EF4-FFF2-40B4-BE49-F238E27FC236}">
                <a16:creationId xmlns:a16="http://schemas.microsoft.com/office/drawing/2014/main" id="{57D81B4D-961B-6CB3-F079-1453C8B217D6}"/>
              </a:ext>
            </a:extLst>
          </p:cNvPr>
          <p:cNvSpPr txBox="1"/>
          <p:nvPr/>
        </p:nvSpPr>
        <p:spPr bwMode="gray">
          <a:xfrm>
            <a:off x="3374449" y="1789475"/>
            <a:ext cx="1873689" cy="461665"/>
          </a:xfrm>
          <a:prstGeom prst="rect">
            <a:avLst/>
          </a:prstGeom>
          <a:noFill/>
        </p:spPr>
        <p:txBody>
          <a:bodyPr wrap="square">
            <a:spAutoFit/>
          </a:bodyPr>
          <a:lstStyle/>
          <a:p>
            <a:pPr marL="0" indent="0">
              <a:spcBef>
                <a:spcPts val="0"/>
              </a:spcBef>
              <a:buNone/>
            </a:pPr>
            <a:r>
              <a:rPr lang="en-AU" sz="2400" b="1"/>
              <a:t>GOODS</a:t>
            </a:r>
          </a:p>
        </p:txBody>
      </p:sp>
      <p:sp>
        <p:nvSpPr>
          <p:cNvPr id="34" name="TextBox 33">
            <a:extLst>
              <a:ext uri="{FF2B5EF4-FFF2-40B4-BE49-F238E27FC236}">
                <a16:creationId xmlns:a16="http://schemas.microsoft.com/office/drawing/2014/main" id="{2AE43BE9-3F80-EB3A-C2FB-CD76CB651703}"/>
              </a:ext>
            </a:extLst>
          </p:cNvPr>
          <p:cNvSpPr txBox="1"/>
          <p:nvPr/>
        </p:nvSpPr>
        <p:spPr bwMode="gray">
          <a:xfrm>
            <a:off x="3374449" y="3539018"/>
            <a:ext cx="1873689" cy="461665"/>
          </a:xfrm>
          <a:prstGeom prst="rect">
            <a:avLst/>
          </a:prstGeom>
          <a:noFill/>
        </p:spPr>
        <p:txBody>
          <a:bodyPr wrap="square">
            <a:spAutoFit/>
          </a:bodyPr>
          <a:lstStyle/>
          <a:p>
            <a:pPr marL="0" indent="0">
              <a:spcBef>
                <a:spcPts val="0"/>
              </a:spcBef>
              <a:buNone/>
            </a:pPr>
            <a:r>
              <a:rPr lang="en-AU" sz="2400" b="1" dirty="0"/>
              <a:t>SERVICES</a:t>
            </a:r>
          </a:p>
        </p:txBody>
      </p:sp>
      <p:sp>
        <p:nvSpPr>
          <p:cNvPr id="37" name="TextBox 36">
            <a:extLst>
              <a:ext uri="{FF2B5EF4-FFF2-40B4-BE49-F238E27FC236}">
                <a16:creationId xmlns:a16="http://schemas.microsoft.com/office/drawing/2014/main" id="{A1A1C696-E65A-7676-FF14-AB3DEFE56D59}"/>
              </a:ext>
            </a:extLst>
          </p:cNvPr>
          <p:cNvSpPr txBox="1"/>
          <p:nvPr/>
        </p:nvSpPr>
        <p:spPr bwMode="gray">
          <a:xfrm>
            <a:off x="3374449" y="5288560"/>
            <a:ext cx="1873689" cy="461665"/>
          </a:xfrm>
          <a:prstGeom prst="rect">
            <a:avLst/>
          </a:prstGeom>
          <a:noFill/>
        </p:spPr>
        <p:txBody>
          <a:bodyPr wrap="square">
            <a:spAutoFit/>
          </a:bodyPr>
          <a:lstStyle/>
          <a:p>
            <a:pPr marL="0" indent="0">
              <a:spcBef>
                <a:spcPts val="0"/>
              </a:spcBef>
              <a:buNone/>
            </a:pPr>
            <a:r>
              <a:rPr lang="en-AU" sz="2400" b="1"/>
              <a:t>WORKS</a:t>
            </a:r>
          </a:p>
        </p:txBody>
      </p:sp>
      <p:pic>
        <p:nvPicPr>
          <p:cNvPr id="66" name="Graphic 65">
            <a:extLst>
              <a:ext uri="{FF2B5EF4-FFF2-40B4-BE49-F238E27FC236}">
                <a16:creationId xmlns:a16="http://schemas.microsoft.com/office/drawing/2014/main" id="{01CD53A1-D95A-BAE4-E538-0BE7F730AE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77070" y="5144734"/>
            <a:ext cx="749316" cy="749316"/>
          </a:xfrm>
          <a:prstGeom prst="rect">
            <a:avLst/>
          </a:prstGeom>
        </p:spPr>
      </p:pic>
      <p:pic>
        <p:nvPicPr>
          <p:cNvPr id="68" name="Graphic 67">
            <a:extLst>
              <a:ext uri="{FF2B5EF4-FFF2-40B4-BE49-F238E27FC236}">
                <a16:creationId xmlns:a16="http://schemas.microsoft.com/office/drawing/2014/main" id="{09FEF6CD-43A9-5341-7011-82646AD34F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76698" y="5180964"/>
            <a:ext cx="676856" cy="676856"/>
          </a:xfrm>
          <a:prstGeom prst="rect">
            <a:avLst/>
          </a:prstGeom>
        </p:spPr>
      </p:pic>
      <p:pic>
        <p:nvPicPr>
          <p:cNvPr id="70" name="Graphic 69">
            <a:extLst>
              <a:ext uri="{FF2B5EF4-FFF2-40B4-BE49-F238E27FC236}">
                <a16:creationId xmlns:a16="http://schemas.microsoft.com/office/drawing/2014/main" id="{6A25FFC2-684C-209B-95B8-CFC204AF8A5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89247" y="5144734"/>
            <a:ext cx="749316" cy="749316"/>
          </a:xfrm>
          <a:prstGeom prst="rect">
            <a:avLst/>
          </a:prstGeom>
        </p:spPr>
      </p:pic>
      <p:pic>
        <p:nvPicPr>
          <p:cNvPr id="72" name="Graphic 71">
            <a:extLst>
              <a:ext uri="{FF2B5EF4-FFF2-40B4-BE49-F238E27FC236}">
                <a16:creationId xmlns:a16="http://schemas.microsoft.com/office/drawing/2014/main" id="{853815B9-9E54-0F9A-D4AC-94D6E67ED5D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96624" y="3414746"/>
            <a:ext cx="710208" cy="710208"/>
          </a:xfrm>
          <a:prstGeom prst="rect">
            <a:avLst/>
          </a:prstGeom>
        </p:spPr>
      </p:pic>
      <p:pic>
        <p:nvPicPr>
          <p:cNvPr id="79" name="Graphic 78">
            <a:extLst>
              <a:ext uri="{FF2B5EF4-FFF2-40B4-BE49-F238E27FC236}">
                <a16:creationId xmlns:a16="http://schemas.microsoft.com/office/drawing/2014/main" id="{C30E200B-208F-9701-56B4-3F5E6FF247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76120" y="3430844"/>
            <a:ext cx="678012" cy="678012"/>
          </a:xfrm>
          <a:prstGeom prst="rect">
            <a:avLst/>
          </a:prstGeom>
        </p:spPr>
      </p:pic>
      <p:pic>
        <p:nvPicPr>
          <p:cNvPr id="81" name="Graphic 80">
            <a:extLst>
              <a:ext uri="{FF2B5EF4-FFF2-40B4-BE49-F238E27FC236}">
                <a16:creationId xmlns:a16="http://schemas.microsoft.com/office/drawing/2014/main" id="{D6AFD78D-A1FF-FDA7-7500-A1A660C8592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508802" y="3414747"/>
            <a:ext cx="710207" cy="710207"/>
          </a:xfrm>
          <a:prstGeom prst="rect">
            <a:avLst/>
          </a:prstGeom>
        </p:spPr>
      </p:pic>
      <p:pic>
        <p:nvPicPr>
          <p:cNvPr id="83" name="Graphic 82">
            <a:extLst>
              <a:ext uri="{FF2B5EF4-FFF2-40B4-BE49-F238E27FC236}">
                <a16:creationId xmlns:a16="http://schemas.microsoft.com/office/drawing/2014/main" id="{3A3FE604-54FF-4EE9-5C54-4D92577211B4}"/>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399487" y="1555889"/>
            <a:ext cx="928836" cy="928836"/>
          </a:xfrm>
          <a:prstGeom prst="rect">
            <a:avLst/>
          </a:prstGeom>
        </p:spPr>
      </p:pic>
      <p:pic>
        <p:nvPicPr>
          <p:cNvPr id="85" name="Graphic 84">
            <a:extLst>
              <a:ext uri="{FF2B5EF4-FFF2-40B4-BE49-F238E27FC236}">
                <a16:creationId xmlns:a16="http://schemas.microsoft.com/office/drawing/2014/main" id="{653604C0-8BDA-F4B2-AC74-D31C3A5A149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707923" y="1676502"/>
            <a:ext cx="687611" cy="687611"/>
          </a:xfrm>
          <a:prstGeom prst="rect">
            <a:avLst/>
          </a:prstGeom>
        </p:spPr>
      </p:pic>
      <p:pic>
        <p:nvPicPr>
          <p:cNvPr id="87" name="Graphic 86">
            <a:extLst>
              <a:ext uri="{FF2B5EF4-FFF2-40B4-BE49-F238E27FC236}">
                <a16:creationId xmlns:a16="http://schemas.microsoft.com/office/drawing/2014/main" id="{893DFBC5-8037-88A7-DC6A-64EF9B57354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207907" y="1713088"/>
            <a:ext cx="614438" cy="614438"/>
          </a:xfrm>
          <a:prstGeom prst="rect">
            <a:avLst/>
          </a:prstGeom>
        </p:spPr>
      </p:pic>
    </p:spTree>
    <p:custDataLst>
      <p:tags r:id="rId1"/>
    </p:custDataLst>
    <p:extLst>
      <p:ext uri="{BB962C8B-B14F-4D97-AF65-F5344CB8AC3E}">
        <p14:creationId xmlns:p14="http://schemas.microsoft.com/office/powerpoint/2010/main" val="146558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C043C998-44E4-96E1-766A-DD6DDE905979}"/>
              </a:ext>
            </a:extLst>
          </p:cNvPr>
          <p:cNvGrpSpPr/>
          <p:nvPr/>
        </p:nvGrpSpPr>
        <p:grpSpPr>
          <a:xfrm>
            <a:off x="0" y="6926580"/>
            <a:ext cx="12192000" cy="137160"/>
            <a:chOff x="0" y="6926580"/>
            <a:chExt cx="12192000" cy="137160"/>
          </a:xfrm>
        </p:grpSpPr>
        <p:sp>
          <p:nvSpPr>
            <p:cNvPr id="22" name="btfpColumnGapBlocker209061">
              <a:extLst>
                <a:ext uri="{FF2B5EF4-FFF2-40B4-BE49-F238E27FC236}">
                  <a16:creationId xmlns:a16="http://schemas.microsoft.com/office/drawing/2014/main" id="{984301D1-A7AF-4730-2428-8740B80AE451}"/>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btfpColumnGapBlocker704164">
              <a:extLst>
                <a:ext uri="{FF2B5EF4-FFF2-40B4-BE49-F238E27FC236}">
                  <a16:creationId xmlns:a16="http://schemas.microsoft.com/office/drawing/2014/main" id="{A5828E04-1933-15D0-D68B-E25DDFE1C8A3}"/>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852880">
              <a:extLst>
                <a:ext uri="{FF2B5EF4-FFF2-40B4-BE49-F238E27FC236}">
                  <a16:creationId xmlns:a16="http://schemas.microsoft.com/office/drawing/2014/main" id="{5F1DD4FD-B0D5-3E04-B1D6-28EDFA7372A3}"/>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btfpColumnIndicator179075">
              <a:extLst>
                <a:ext uri="{FF2B5EF4-FFF2-40B4-BE49-F238E27FC236}">
                  <a16:creationId xmlns:a16="http://schemas.microsoft.com/office/drawing/2014/main" id="{DCE48AB1-7588-3ED8-39B3-5A85BBD33131}"/>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3" name="btfpColumnIndicatorGroup1">
            <a:extLst>
              <a:ext uri="{FF2B5EF4-FFF2-40B4-BE49-F238E27FC236}">
                <a16:creationId xmlns:a16="http://schemas.microsoft.com/office/drawing/2014/main" id="{AFD60655-8370-8AB1-7F10-9E493332910C}"/>
              </a:ext>
            </a:extLst>
          </p:cNvPr>
          <p:cNvGrpSpPr/>
          <p:nvPr/>
        </p:nvGrpSpPr>
        <p:grpSpPr>
          <a:xfrm>
            <a:off x="0" y="-205740"/>
            <a:ext cx="12192000" cy="137160"/>
            <a:chOff x="0" y="-205740"/>
            <a:chExt cx="12192000" cy="137160"/>
          </a:xfrm>
        </p:grpSpPr>
        <p:sp>
          <p:nvSpPr>
            <p:cNvPr id="21" name="btfpColumnGapBlocker138397">
              <a:extLst>
                <a:ext uri="{FF2B5EF4-FFF2-40B4-BE49-F238E27FC236}">
                  <a16:creationId xmlns:a16="http://schemas.microsoft.com/office/drawing/2014/main" id="{7A4B5779-E993-2ABB-B971-352618076618}"/>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btfpColumnGapBlocker809840">
              <a:extLst>
                <a:ext uri="{FF2B5EF4-FFF2-40B4-BE49-F238E27FC236}">
                  <a16:creationId xmlns:a16="http://schemas.microsoft.com/office/drawing/2014/main" id="{9A2C4628-F6DC-83FE-8313-B0FFDB5D6684}"/>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btfpColumnIndicator741055">
              <a:extLst>
                <a:ext uri="{FF2B5EF4-FFF2-40B4-BE49-F238E27FC236}">
                  <a16:creationId xmlns:a16="http://schemas.microsoft.com/office/drawing/2014/main" id="{32BFCFC9-9207-1C34-43F1-92FFDB4EFBA7}"/>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350595">
              <a:extLst>
                <a:ext uri="{FF2B5EF4-FFF2-40B4-BE49-F238E27FC236}">
                  <a16:creationId xmlns:a16="http://schemas.microsoft.com/office/drawing/2014/main" id="{27297319-5568-58D6-E215-0C90749B4761}"/>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6" name="Content Placeholder 15">
            <a:extLst>
              <a:ext uri="{FF2B5EF4-FFF2-40B4-BE49-F238E27FC236}">
                <a16:creationId xmlns:a16="http://schemas.microsoft.com/office/drawing/2014/main" id="{255A08B9-926C-B732-32D5-9760CAEFD5B7}"/>
              </a:ext>
            </a:extLst>
          </p:cNvPr>
          <p:cNvSpPr>
            <a:spLocks noGrp="1"/>
          </p:cNvSpPr>
          <p:nvPr>
            <p:ph idx="1"/>
          </p:nvPr>
        </p:nvSpPr>
        <p:spPr>
          <a:xfrm>
            <a:off x="838200" y="3235866"/>
            <a:ext cx="4753744" cy="2941097"/>
          </a:xfrm>
        </p:spPr>
        <p:txBody>
          <a:bodyPr>
            <a:normAutofit/>
          </a:bodyPr>
          <a:lstStyle/>
          <a:p>
            <a:pPr marL="0" indent="0">
              <a:buNone/>
            </a:pPr>
            <a:r>
              <a:rPr lang="en-US" sz="3200" b="1" dirty="0"/>
              <a:t>Procurement principles</a:t>
            </a:r>
          </a:p>
        </p:txBody>
      </p:sp>
      <p:sp>
        <p:nvSpPr>
          <p:cNvPr id="2" name="Title 1">
            <a:extLst>
              <a:ext uri="{FF2B5EF4-FFF2-40B4-BE49-F238E27FC236}">
                <a16:creationId xmlns:a16="http://schemas.microsoft.com/office/drawing/2014/main" id="{2754923B-0F39-4D6D-30C3-4C29870EABC8}"/>
              </a:ext>
            </a:extLst>
          </p:cNvPr>
          <p:cNvSpPr>
            <a:spLocks noGrp="1"/>
          </p:cNvSpPr>
          <p:nvPr>
            <p:ph type="title"/>
          </p:nvPr>
        </p:nvSpPr>
        <p:spPr>
          <a:xfrm>
            <a:off x="838200" y="1464014"/>
            <a:ext cx="10515600" cy="1826284"/>
          </a:xfrm>
        </p:spPr>
        <p:txBody>
          <a:bodyPr>
            <a:normAutofit/>
          </a:bodyPr>
          <a:lstStyle/>
          <a:p>
            <a:r>
              <a:rPr lang="en-AU" sz="8000" dirty="0">
                <a:solidFill>
                  <a:srgbClr val="54B143"/>
                </a:solidFill>
              </a:rPr>
              <a:t>03.</a:t>
            </a:r>
          </a:p>
        </p:txBody>
      </p:sp>
      <p:cxnSp>
        <p:nvCxnSpPr>
          <p:cNvPr id="19" name="Straight Connector 18">
            <a:extLst>
              <a:ext uri="{FF2B5EF4-FFF2-40B4-BE49-F238E27FC236}">
                <a16:creationId xmlns:a16="http://schemas.microsoft.com/office/drawing/2014/main" id="{17E8B54F-52F2-F3E1-04BF-1754D52D0558}"/>
              </a:ext>
            </a:extLst>
          </p:cNvPr>
          <p:cNvCxnSpPr>
            <a:cxnSpLocks/>
          </p:cNvCxnSpPr>
          <p:nvPr/>
        </p:nvCxnSpPr>
        <p:spPr>
          <a:xfrm>
            <a:off x="0" y="2996952"/>
            <a:ext cx="9480376" cy="0"/>
          </a:xfrm>
          <a:prstGeom prst="line">
            <a:avLst/>
          </a:prstGeom>
          <a:ln w="12700">
            <a:solidFill>
              <a:srgbClr val="54B143"/>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837853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btfpColumnIndicatorGroup2">
            <a:extLst>
              <a:ext uri="{FF2B5EF4-FFF2-40B4-BE49-F238E27FC236}">
                <a16:creationId xmlns:a16="http://schemas.microsoft.com/office/drawing/2014/main" id="{0D55CFA1-0DD1-22B7-EA69-974FB34918F7}"/>
              </a:ext>
            </a:extLst>
          </p:cNvPr>
          <p:cNvGrpSpPr/>
          <p:nvPr/>
        </p:nvGrpSpPr>
        <p:grpSpPr>
          <a:xfrm>
            <a:off x="0" y="6926580"/>
            <a:ext cx="12192000" cy="137160"/>
            <a:chOff x="0" y="6926580"/>
            <a:chExt cx="12192000" cy="137160"/>
          </a:xfrm>
        </p:grpSpPr>
        <p:sp>
          <p:nvSpPr>
            <p:cNvPr id="9" name="btfpColumnGapBlocker121954">
              <a:extLst>
                <a:ext uri="{FF2B5EF4-FFF2-40B4-BE49-F238E27FC236}">
                  <a16:creationId xmlns:a16="http://schemas.microsoft.com/office/drawing/2014/main" id="{0D9F1FC6-D387-7C9B-1951-498C01CC07DD}"/>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btfpColumnGapBlocker983022">
              <a:extLst>
                <a:ext uri="{FF2B5EF4-FFF2-40B4-BE49-F238E27FC236}">
                  <a16:creationId xmlns:a16="http://schemas.microsoft.com/office/drawing/2014/main" id="{29697AA5-16D5-BA16-BD99-95077626FE37}"/>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btfpColumnIndicator767461">
              <a:extLst>
                <a:ext uri="{FF2B5EF4-FFF2-40B4-BE49-F238E27FC236}">
                  <a16:creationId xmlns:a16="http://schemas.microsoft.com/office/drawing/2014/main" id="{ED5D33E2-F22C-ABC7-DCC1-F532D41DA8B3}"/>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 name="btfpColumnIndicator941744">
              <a:extLst>
                <a:ext uri="{FF2B5EF4-FFF2-40B4-BE49-F238E27FC236}">
                  <a16:creationId xmlns:a16="http://schemas.microsoft.com/office/drawing/2014/main" id="{1BC8E950-B6F4-CBC2-F31E-FB0FCE05F9D0}"/>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0" name="btfpColumnIndicatorGroup1">
            <a:extLst>
              <a:ext uri="{FF2B5EF4-FFF2-40B4-BE49-F238E27FC236}">
                <a16:creationId xmlns:a16="http://schemas.microsoft.com/office/drawing/2014/main" id="{141F4263-7814-D783-108E-2B1270D10A7B}"/>
              </a:ext>
            </a:extLst>
          </p:cNvPr>
          <p:cNvGrpSpPr/>
          <p:nvPr/>
        </p:nvGrpSpPr>
        <p:grpSpPr>
          <a:xfrm>
            <a:off x="0" y="-205740"/>
            <a:ext cx="12192000" cy="137160"/>
            <a:chOff x="0" y="-205740"/>
            <a:chExt cx="12192000" cy="137160"/>
          </a:xfrm>
        </p:grpSpPr>
        <p:sp>
          <p:nvSpPr>
            <p:cNvPr id="8" name="btfpColumnGapBlocker913427">
              <a:extLst>
                <a:ext uri="{FF2B5EF4-FFF2-40B4-BE49-F238E27FC236}">
                  <a16:creationId xmlns:a16="http://schemas.microsoft.com/office/drawing/2014/main" id="{81685BC6-95F5-FE92-6017-C39EB69ABEAC}"/>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btfpColumnGapBlocker718608">
              <a:extLst>
                <a:ext uri="{FF2B5EF4-FFF2-40B4-BE49-F238E27FC236}">
                  <a16:creationId xmlns:a16="http://schemas.microsoft.com/office/drawing/2014/main" id="{E41AF6D4-A268-5B04-B4D7-339CDA2B7A9F}"/>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 name="btfpColumnIndicator186055">
              <a:extLst>
                <a:ext uri="{FF2B5EF4-FFF2-40B4-BE49-F238E27FC236}">
                  <a16:creationId xmlns:a16="http://schemas.microsoft.com/office/drawing/2014/main" id="{C5797C93-1816-1D4A-314C-1C8FFEFDDE74}"/>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 name="btfpColumnIndicator465837">
              <a:extLst>
                <a:ext uri="{FF2B5EF4-FFF2-40B4-BE49-F238E27FC236}">
                  <a16:creationId xmlns:a16="http://schemas.microsoft.com/office/drawing/2014/main" id="{74CD04BA-EA3A-4CAE-C42A-BDF4C0077A0B}"/>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5" name="Rectangle 2">
            <a:extLst>
              <a:ext uri="{FF2B5EF4-FFF2-40B4-BE49-F238E27FC236}">
                <a16:creationId xmlns:a16="http://schemas.microsoft.com/office/drawing/2014/main" id="{1AA1C719-0399-A3BD-A509-EFFFDF23E181}"/>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12" name="Title 11">
            <a:extLst>
              <a:ext uri="{FF2B5EF4-FFF2-40B4-BE49-F238E27FC236}">
                <a16:creationId xmlns:a16="http://schemas.microsoft.com/office/drawing/2014/main" id="{22ED9516-D49A-724B-9D37-0EB0BA5E5E36}"/>
              </a:ext>
            </a:extLst>
          </p:cNvPr>
          <p:cNvSpPr>
            <a:spLocks noGrp="1"/>
          </p:cNvSpPr>
          <p:nvPr>
            <p:ph type="title"/>
          </p:nvPr>
        </p:nvSpPr>
        <p:spPr/>
        <p:txBody>
          <a:bodyPr>
            <a:normAutofit/>
          </a:bodyPr>
          <a:lstStyle/>
          <a:p>
            <a:r>
              <a:rPr lang="en-AU" dirty="0"/>
              <a:t>Procurement principles</a:t>
            </a:r>
          </a:p>
        </p:txBody>
      </p:sp>
      <p:sp>
        <p:nvSpPr>
          <p:cNvPr id="71" name="TextBox 70">
            <a:extLst>
              <a:ext uri="{FF2B5EF4-FFF2-40B4-BE49-F238E27FC236}">
                <a16:creationId xmlns:a16="http://schemas.microsoft.com/office/drawing/2014/main" id="{AFCFB83D-76AE-EF2B-ADF3-4836E8F8941C}"/>
              </a:ext>
            </a:extLst>
          </p:cNvPr>
          <p:cNvSpPr txBox="1"/>
          <p:nvPr/>
        </p:nvSpPr>
        <p:spPr>
          <a:xfrm>
            <a:off x="1235668" y="1727619"/>
            <a:ext cx="2242195" cy="369332"/>
          </a:xfrm>
          <a:prstGeom prst="rect">
            <a:avLst/>
          </a:prstGeom>
          <a:noFill/>
        </p:spPr>
        <p:txBody>
          <a:bodyPr wrap="square">
            <a:spAutoFit/>
          </a:bodyPr>
          <a:lstStyle/>
          <a:p>
            <a:pPr algn="r"/>
            <a:r>
              <a:rPr lang="en-US" dirty="0"/>
              <a:t>Value for money</a:t>
            </a:r>
          </a:p>
        </p:txBody>
      </p:sp>
      <p:sp>
        <p:nvSpPr>
          <p:cNvPr id="72" name="TextBox 71">
            <a:extLst>
              <a:ext uri="{FF2B5EF4-FFF2-40B4-BE49-F238E27FC236}">
                <a16:creationId xmlns:a16="http://schemas.microsoft.com/office/drawing/2014/main" id="{978D92A5-0A03-EAF8-CA77-50A635F1B06E}"/>
              </a:ext>
            </a:extLst>
          </p:cNvPr>
          <p:cNvSpPr txBox="1"/>
          <p:nvPr/>
        </p:nvSpPr>
        <p:spPr>
          <a:xfrm>
            <a:off x="5853696" y="1589120"/>
            <a:ext cx="3240360" cy="646331"/>
          </a:xfrm>
          <a:prstGeom prst="rect">
            <a:avLst/>
          </a:prstGeom>
          <a:noFill/>
        </p:spPr>
        <p:txBody>
          <a:bodyPr wrap="square">
            <a:spAutoFit/>
          </a:bodyPr>
          <a:lstStyle/>
          <a:p>
            <a:r>
              <a:rPr lang="en-US" dirty="0"/>
              <a:t>Sustainability </a:t>
            </a:r>
            <a:r>
              <a:rPr lang="en-US" b="0" dirty="0"/>
              <a:t>(social, economic and environmental)</a:t>
            </a:r>
          </a:p>
        </p:txBody>
      </p:sp>
      <p:sp>
        <p:nvSpPr>
          <p:cNvPr id="73" name="TextBox 72">
            <a:extLst>
              <a:ext uri="{FF2B5EF4-FFF2-40B4-BE49-F238E27FC236}">
                <a16:creationId xmlns:a16="http://schemas.microsoft.com/office/drawing/2014/main" id="{5EBBC876-7045-E671-5986-85DEF326F237}"/>
              </a:ext>
            </a:extLst>
          </p:cNvPr>
          <p:cNvSpPr txBox="1"/>
          <p:nvPr/>
        </p:nvSpPr>
        <p:spPr>
          <a:xfrm>
            <a:off x="6885251" y="3573016"/>
            <a:ext cx="1902296" cy="646331"/>
          </a:xfrm>
          <a:prstGeom prst="rect">
            <a:avLst/>
          </a:prstGeom>
          <a:noFill/>
        </p:spPr>
        <p:txBody>
          <a:bodyPr wrap="square">
            <a:spAutoFit/>
          </a:bodyPr>
          <a:lstStyle/>
          <a:p>
            <a:r>
              <a:rPr lang="en-US" dirty="0"/>
              <a:t>Open and fair competition</a:t>
            </a:r>
          </a:p>
        </p:txBody>
      </p:sp>
      <p:sp>
        <p:nvSpPr>
          <p:cNvPr id="74" name="TextBox 73">
            <a:extLst>
              <a:ext uri="{FF2B5EF4-FFF2-40B4-BE49-F238E27FC236}">
                <a16:creationId xmlns:a16="http://schemas.microsoft.com/office/drawing/2014/main" id="{812D894C-E819-FF01-9BD9-24385370FD23}"/>
              </a:ext>
            </a:extLst>
          </p:cNvPr>
          <p:cNvSpPr txBox="1"/>
          <p:nvPr/>
        </p:nvSpPr>
        <p:spPr>
          <a:xfrm>
            <a:off x="5853696" y="5476613"/>
            <a:ext cx="3240360" cy="369332"/>
          </a:xfrm>
          <a:prstGeom prst="rect">
            <a:avLst/>
          </a:prstGeom>
          <a:noFill/>
        </p:spPr>
        <p:txBody>
          <a:bodyPr wrap="square">
            <a:spAutoFit/>
          </a:bodyPr>
          <a:lstStyle/>
          <a:p>
            <a:r>
              <a:rPr lang="en-US" dirty="0"/>
              <a:t>Accountability</a:t>
            </a:r>
          </a:p>
        </p:txBody>
      </p:sp>
      <p:sp>
        <p:nvSpPr>
          <p:cNvPr id="85" name="TextBox 84">
            <a:extLst>
              <a:ext uri="{FF2B5EF4-FFF2-40B4-BE49-F238E27FC236}">
                <a16:creationId xmlns:a16="http://schemas.microsoft.com/office/drawing/2014/main" id="{E8D29DA4-A5C4-A6BC-4E8F-720AF100E85D}"/>
              </a:ext>
            </a:extLst>
          </p:cNvPr>
          <p:cNvSpPr txBox="1"/>
          <p:nvPr/>
        </p:nvSpPr>
        <p:spPr>
          <a:xfrm>
            <a:off x="309295" y="3573016"/>
            <a:ext cx="2242195" cy="646331"/>
          </a:xfrm>
          <a:prstGeom prst="rect">
            <a:avLst/>
          </a:prstGeom>
          <a:noFill/>
        </p:spPr>
        <p:txBody>
          <a:bodyPr wrap="square">
            <a:spAutoFit/>
          </a:bodyPr>
          <a:lstStyle/>
          <a:p>
            <a:pPr algn="r"/>
            <a:r>
              <a:rPr lang="en-US" dirty="0"/>
              <a:t>Probity and transparency</a:t>
            </a:r>
          </a:p>
        </p:txBody>
      </p:sp>
      <p:sp>
        <p:nvSpPr>
          <p:cNvPr id="86" name="TextBox 85">
            <a:extLst>
              <a:ext uri="{FF2B5EF4-FFF2-40B4-BE49-F238E27FC236}">
                <a16:creationId xmlns:a16="http://schemas.microsoft.com/office/drawing/2014/main" id="{BE268A93-BE9C-FE72-F800-24F2719F4FF1}"/>
              </a:ext>
            </a:extLst>
          </p:cNvPr>
          <p:cNvSpPr txBox="1"/>
          <p:nvPr/>
        </p:nvSpPr>
        <p:spPr>
          <a:xfrm>
            <a:off x="1235669" y="5476613"/>
            <a:ext cx="2242195" cy="369332"/>
          </a:xfrm>
          <a:prstGeom prst="rect">
            <a:avLst/>
          </a:prstGeom>
          <a:noFill/>
        </p:spPr>
        <p:txBody>
          <a:bodyPr wrap="square">
            <a:spAutoFit/>
          </a:bodyPr>
          <a:lstStyle/>
          <a:p>
            <a:pPr algn="r"/>
            <a:r>
              <a:rPr lang="en-US" dirty="0"/>
              <a:t>Risk management</a:t>
            </a:r>
          </a:p>
        </p:txBody>
      </p:sp>
      <p:grpSp>
        <p:nvGrpSpPr>
          <p:cNvPr id="93" name="Group 92">
            <a:extLst>
              <a:ext uri="{FF2B5EF4-FFF2-40B4-BE49-F238E27FC236}">
                <a16:creationId xmlns:a16="http://schemas.microsoft.com/office/drawing/2014/main" id="{F02F86E7-3FFA-46B6-A358-D790F5ECE913}"/>
              </a:ext>
            </a:extLst>
          </p:cNvPr>
          <p:cNvGrpSpPr/>
          <p:nvPr/>
        </p:nvGrpSpPr>
        <p:grpSpPr>
          <a:xfrm>
            <a:off x="2931289" y="2102967"/>
            <a:ext cx="3607913" cy="3607076"/>
            <a:chOff x="2931289" y="2102967"/>
            <a:chExt cx="3607913" cy="3607076"/>
          </a:xfrm>
        </p:grpSpPr>
        <p:grpSp>
          <p:nvGrpSpPr>
            <p:cNvPr id="84" name="Group 83">
              <a:extLst>
                <a:ext uri="{FF2B5EF4-FFF2-40B4-BE49-F238E27FC236}">
                  <a16:creationId xmlns:a16="http://schemas.microsoft.com/office/drawing/2014/main" id="{D0C99485-0B8A-2D98-2661-1479A6B85A10}"/>
                </a:ext>
              </a:extLst>
            </p:cNvPr>
            <p:cNvGrpSpPr/>
            <p:nvPr/>
          </p:nvGrpSpPr>
          <p:grpSpPr>
            <a:xfrm>
              <a:off x="2931289" y="2102967"/>
              <a:ext cx="3607913" cy="3607076"/>
              <a:chOff x="3465025" y="1890696"/>
              <a:chExt cx="3607913" cy="3607076"/>
            </a:xfrm>
          </p:grpSpPr>
          <p:sp>
            <p:nvSpPr>
              <p:cNvPr id="78" name="Freeform: Shape 77">
                <a:extLst>
                  <a:ext uri="{FF2B5EF4-FFF2-40B4-BE49-F238E27FC236}">
                    <a16:creationId xmlns:a16="http://schemas.microsoft.com/office/drawing/2014/main" id="{6404E72C-6342-F171-998F-B63E4907A462}"/>
                  </a:ext>
                </a:extLst>
              </p:cNvPr>
              <p:cNvSpPr/>
              <p:nvPr/>
            </p:nvSpPr>
            <p:spPr>
              <a:xfrm>
                <a:off x="3737597" y="1890696"/>
                <a:ext cx="1491089" cy="1279645"/>
              </a:xfrm>
              <a:custGeom>
                <a:avLst/>
                <a:gdLst>
                  <a:gd name="connsiteX0" fmla="*/ 969226 w 1491089"/>
                  <a:gd name="connsiteY0" fmla="*/ 1043607 h 1279645"/>
                  <a:gd name="connsiteX1" fmla="*/ 940572 w 1491089"/>
                  <a:gd name="connsiteY1" fmla="*/ 780228 h 1279645"/>
                  <a:gd name="connsiteX2" fmla="*/ 1154284 w 1491089"/>
                  <a:gd name="connsiteY2" fmla="*/ 936751 h 1279645"/>
                  <a:gd name="connsiteX3" fmla="*/ 1491089 w 1491089"/>
                  <a:gd name="connsiteY3" fmla="*/ 859146 h 1279645"/>
                  <a:gd name="connsiteX4" fmla="*/ 1491089 w 1491089"/>
                  <a:gd name="connsiteY4" fmla="*/ 0 h 1279645"/>
                  <a:gd name="connsiteX5" fmla="*/ 0 w 1491089"/>
                  <a:gd name="connsiteY5" fmla="*/ 849714 h 1279645"/>
                  <a:gd name="connsiteX6" fmla="*/ 744649 w 1491089"/>
                  <a:gd name="connsiteY6" fmla="*/ 1279646 h 1279645"/>
                  <a:gd name="connsiteX7" fmla="*/ 969345 w 1491089"/>
                  <a:gd name="connsiteY7" fmla="*/ 1043727 h 127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089" h="1279645">
                    <a:moveTo>
                      <a:pt x="969226" y="1043607"/>
                    </a:moveTo>
                    <a:lnTo>
                      <a:pt x="940572" y="780228"/>
                    </a:lnTo>
                    <a:lnTo>
                      <a:pt x="1154284" y="936751"/>
                    </a:lnTo>
                    <a:cubicBezTo>
                      <a:pt x="1258155" y="891502"/>
                      <a:pt x="1371697" y="864161"/>
                      <a:pt x="1491089" y="859146"/>
                    </a:cubicBezTo>
                    <a:lnTo>
                      <a:pt x="1491089" y="0"/>
                    </a:lnTo>
                    <a:cubicBezTo>
                      <a:pt x="861892" y="13730"/>
                      <a:pt x="311972" y="349819"/>
                      <a:pt x="0" y="849714"/>
                    </a:cubicBezTo>
                    <a:lnTo>
                      <a:pt x="744649" y="1279646"/>
                    </a:lnTo>
                    <a:cubicBezTo>
                      <a:pt x="805420" y="1188669"/>
                      <a:pt x="881473" y="1108796"/>
                      <a:pt x="969345" y="1043727"/>
                    </a:cubicBezTo>
                    <a:close/>
                  </a:path>
                </a:pathLst>
              </a:custGeom>
              <a:solidFill>
                <a:srgbClr val="EF2428"/>
              </a:solidFill>
              <a:ln w="0" cap="flat">
                <a:noFill/>
                <a:prstDash val="solid"/>
                <a:miter/>
              </a:ln>
            </p:spPr>
            <p:txBody>
              <a:bodyPr rtlCol="0" anchor="ctr"/>
              <a:lstStyle/>
              <a:p>
                <a:endParaRPr lang="en-AU"/>
              </a:p>
            </p:txBody>
          </p:sp>
          <p:sp>
            <p:nvSpPr>
              <p:cNvPr id="79" name="Freeform: Shape 78">
                <a:extLst>
                  <a:ext uri="{FF2B5EF4-FFF2-40B4-BE49-F238E27FC236}">
                    <a16:creationId xmlns:a16="http://schemas.microsoft.com/office/drawing/2014/main" id="{1E1C6784-CE35-85AD-7398-1ABE3B67C40D}"/>
                  </a:ext>
                </a:extLst>
              </p:cNvPr>
              <p:cNvSpPr/>
              <p:nvPr/>
            </p:nvSpPr>
            <p:spPr>
              <a:xfrm>
                <a:off x="3737478" y="4218127"/>
                <a:ext cx="1491208" cy="1279645"/>
              </a:xfrm>
              <a:custGeom>
                <a:avLst/>
                <a:gdLst>
                  <a:gd name="connsiteX0" fmla="*/ 940691 w 1491208"/>
                  <a:gd name="connsiteY0" fmla="*/ 499298 h 1279645"/>
                  <a:gd name="connsiteX1" fmla="*/ 969345 w 1491208"/>
                  <a:gd name="connsiteY1" fmla="*/ 235919 h 1279645"/>
                  <a:gd name="connsiteX2" fmla="*/ 744649 w 1491208"/>
                  <a:gd name="connsiteY2" fmla="*/ 0 h 1279645"/>
                  <a:gd name="connsiteX3" fmla="*/ 0 w 1491208"/>
                  <a:gd name="connsiteY3" fmla="*/ 429931 h 1279645"/>
                  <a:gd name="connsiteX4" fmla="*/ 1491209 w 1491208"/>
                  <a:gd name="connsiteY4" fmla="*/ 1279646 h 1279645"/>
                  <a:gd name="connsiteX5" fmla="*/ 1491209 w 1491208"/>
                  <a:gd name="connsiteY5" fmla="*/ 420499 h 1279645"/>
                  <a:gd name="connsiteX6" fmla="*/ 1154403 w 1491208"/>
                  <a:gd name="connsiteY6" fmla="*/ 342894 h 1279645"/>
                  <a:gd name="connsiteX7" fmla="*/ 940691 w 1491208"/>
                  <a:gd name="connsiteY7" fmla="*/ 499418 h 127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208" h="1279645">
                    <a:moveTo>
                      <a:pt x="940691" y="499298"/>
                    </a:moveTo>
                    <a:lnTo>
                      <a:pt x="969345" y="235919"/>
                    </a:lnTo>
                    <a:cubicBezTo>
                      <a:pt x="881592" y="170850"/>
                      <a:pt x="805420" y="90977"/>
                      <a:pt x="744649" y="0"/>
                    </a:cubicBezTo>
                    <a:lnTo>
                      <a:pt x="0" y="429931"/>
                    </a:lnTo>
                    <a:cubicBezTo>
                      <a:pt x="311972" y="929707"/>
                      <a:pt x="861892" y="1265796"/>
                      <a:pt x="1491209" y="1279646"/>
                    </a:cubicBezTo>
                    <a:lnTo>
                      <a:pt x="1491209" y="420499"/>
                    </a:lnTo>
                    <a:cubicBezTo>
                      <a:pt x="1371817" y="415485"/>
                      <a:pt x="1258275" y="388144"/>
                      <a:pt x="1154403" y="342894"/>
                    </a:cubicBezTo>
                    <a:lnTo>
                      <a:pt x="940691" y="499418"/>
                    </a:lnTo>
                    <a:close/>
                  </a:path>
                </a:pathLst>
              </a:custGeom>
              <a:solidFill>
                <a:srgbClr val="FFCB19"/>
              </a:solidFill>
              <a:ln w="0" cap="flat">
                <a:noFill/>
                <a:prstDash val="solid"/>
                <a:miter/>
              </a:ln>
            </p:spPr>
            <p:txBody>
              <a:bodyPr rtlCol="0" anchor="ctr"/>
              <a:lstStyle/>
              <a:p>
                <a:endParaRPr lang="en-AU"/>
              </a:p>
            </p:txBody>
          </p:sp>
          <p:sp>
            <p:nvSpPr>
              <p:cNvPr id="80" name="Freeform: Shape 79">
                <a:extLst>
                  <a:ext uri="{FF2B5EF4-FFF2-40B4-BE49-F238E27FC236}">
                    <a16:creationId xmlns:a16="http://schemas.microsoft.com/office/drawing/2014/main" id="{74AFD5A6-0F58-3991-863C-C1EED0AF3AFF}"/>
                  </a:ext>
                </a:extLst>
              </p:cNvPr>
              <p:cNvSpPr/>
              <p:nvPr/>
            </p:nvSpPr>
            <p:spPr>
              <a:xfrm>
                <a:off x="3465025" y="2809657"/>
                <a:ext cx="975434" cy="1769273"/>
              </a:xfrm>
              <a:custGeom>
                <a:avLst/>
                <a:gdLst>
                  <a:gd name="connsiteX0" fmla="*/ 864638 w 975434"/>
                  <a:gd name="connsiteY0" fmla="*/ 991314 h 1769273"/>
                  <a:gd name="connsiteX1" fmla="*/ 975434 w 975434"/>
                  <a:gd name="connsiteY1" fmla="*/ 1339700 h 1769273"/>
                  <a:gd name="connsiteX2" fmla="*/ 231502 w 975434"/>
                  <a:gd name="connsiteY2" fmla="*/ 1769273 h 1769273"/>
                  <a:gd name="connsiteX3" fmla="*/ 19103 w 975434"/>
                  <a:gd name="connsiteY3" fmla="*/ 1147837 h 1769273"/>
                  <a:gd name="connsiteX4" fmla="*/ 0 w 975434"/>
                  <a:gd name="connsiteY4" fmla="*/ 884577 h 1769273"/>
                  <a:gd name="connsiteX5" fmla="*/ 42623 w 975434"/>
                  <a:gd name="connsiteY5" fmla="*/ 493329 h 1769273"/>
                  <a:gd name="connsiteX6" fmla="*/ 231502 w 975434"/>
                  <a:gd name="connsiteY6" fmla="*/ 0 h 1769273"/>
                  <a:gd name="connsiteX7" fmla="*/ 975434 w 975434"/>
                  <a:gd name="connsiteY7" fmla="*/ 429573 h 1769273"/>
                  <a:gd name="connsiteX8" fmla="*/ 864638 w 975434"/>
                  <a:gd name="connsiteY8" fmla="*/ 777960 h 1769273"/>
                  <a:gd name="connsiteX9" fmla="*/ 846730 w 975434"/>
                  <a:gd name="connsiteY9" fmla="*/ 785840 h 1769273"/>
                  <a:gd name="connsiteX10" fmla="*/ 622392 w 975434"/>
                  <a:gd name="connsiteY10" fmla="*/ 884696 h 1769273"/>
                  <a:gd name="connsiteX11" fmla="*/ 813180 w 975434"/>
                  <a:gd name="connsiteY11" fmla="*/ 968868 h 1769273"/>
                  <a:gd name="connsiteX12" fmla="*/ 864638 w 975434"/>
                  <a:gd name="connsiteY12" fmla="*/ 991672 h 176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5434" h="1769273">
                    <a:moveTo>
                      <a:pt x="864638" y="991314"/>
                    </a:moveTo>
                    <a:cubicBezTo>
                      <a:pt x="878846" y="1116556"/>
                      <a:pt x="917290" y="1234157"/>
                      <a:pt x="975434" y="1339700"/>
                    </a:cubicBezTo>
                    <a:lnTo>
                      <a:pt x="231502" y="1769273"/>
                    </a:lnTo>
                    <a:cubicBezTo>
                      <a:pt x="125123" y="1580634"/>
                      <a:pt x="51816" y="1370861"/>
                      <a:pt x="19103" y="1147837"/>
                    </a:cubicBezTo>
                    <a:cubicBezTo>
                      <a:pt x="6447" y="1061994"/>
                      <a:pt x="0" y="974002"/>
                      <a:pt x="0" y="884577"/>
                    </a:cubicBezTo>
                    <a:cubicBezTo>
                      <a:pt x="0" y="750261"/>
                      <a:pt x="14685" y="619168"/>
                      <a:pt x="42623" y="493329"/>
                    </a:cubicBezTo>
                    <a:cubicBezTo>
                      <a:pt x="81425" y="317941"/>
                      <a:pt x="145778" y="152106"/>
                      <a:pt x="231502" y="0"/>
                    </a:cubicBezTo>
                    <a:lnTo>
                      <a:pt x="975434" y="429573"/>
                    </a:lnTo>
                    <a:cubicBezTo>
                      <a:pt x="917410" y="534997"/>
                      <a:pt x="878846" y="652717"/>
                      <a:pt x="864638" y="777960"/>
                    </a:cubicBezTo>
                    <a:lnTo>
                      <a:pt x="846730" y="785840"/>
                    </a:lnTo>
                    <a:lnTo>
                      <a:pt x="622392" y="884696"/>
                    </a:lnTo>
                    <a:lnTo>
                      <a:pt x="813180" y="968868"/>
                    </a:lnTo>
                    <a:lnTo>
                      <a:pt x="864638" y="991672"/>
                    </a:lnTo>
                    <a:close/>
                  </a:path>
                </a:pathLst>
              </a:custGeom>
              <a:solidFill>
                <a:srgbClr val="F37C28"/>
              </a:solidFill>
              <a:ln w="0" cap="flat">
                <a:noFill/>
                <a:prstDash val="solid"/>
                <a:miter/>
              </a:ln>
            </p:spPr>
            <p:txBody>
              <a:bodyPr rtlCol="0" anchor="ctr"/>
              <a:lstStyle/>
              <a:p>
                <a:endParaRPr lang="en-AU"/>
              </a:p>
            </p:txBody>
          </p:sp>
          <p:sp>
            <p:nvSpPr>
              <p:cNvPr id="81" name="Freeform: Shape 80">
                <a:extLst>
                  <a:ext uri="{FF2B5EF4-FFF2-40B4-BE49-F238E27FC236}">
                    <a16:creationId xmlns:a16="http://schemas.microsoft.com/office/drawing/2014/main" id="{87C2AD93-64F6-80FA-89B7-03D62E724210}"/>
                  </a:ext>
                </a:extLst>
              </p:cNvPr>
              <p:cNvSpPr/>
              <p:nvPr/>
            </p:nvSpPr>
            <p:spPr>
              <a:xfrm>
                <a:off x="5309157" y="4184101"/>
                <a:ext cx="1512102" cy="1313553"/>
              </a:xfrm>
              <a:custGeom>
                <a:avLst/>
                <a:gdLst>
                  <a:gd name="connsiteX0" fmla="*/ 768289 w 1512102"/>
                  <a:gd name="connsiteY0" fmla="*/ 0 h 1313553"/>
                  <a:gd name="connsiteX1" fmla="*/ 521983 w 1512102"/>
                  <a:gd name="connsiteY1" fmla="*/ 269468 h 1313553"/>
                  <a:gd name="connsiteX2" fmla="*/ 550637 w 1512102"/>
                  <a:gd name="connsiteY2" fmla="*/ 533325 h 1313553"/>
                  <a:gd name="connsiteX3" fmla="*/ 336805 w 1512102"/>
                  <a:gd name="connsiteY3" fmla="*/ 376802 h 1313553"/>
                  <a:gd name="connsiteX4" fmla="*/ 0 w 1512102"/>
                  <a:gd name="connsiteY4" fmla="*/ 454407 h 1313553"/>
                  <a:gd name="connsiteX5" fmla="*/ 0 w 1512102"/>
                  <a:gd name="connsiteY5" fmla="*/ 1313553 h 1313553"/>
                  <a:gd name="connsiteX6" fmla="*/ 1512102 w 1512102"/>
                  <a:gd name="connsiteY6" fmla="*/ 429573 h 1313553"/>
                  <a:gd name="connsiteX7" fmla="*/ 768170 w 1512102"/>
                  <a:gd name="connsiteY7" fmla="*/ 0 h 13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102" h="1313553">
                    <a:moveTo>
                      <a:pt x="768289" y="0"/>
                    </a:moveTo>
                    <a:cubicBezTo>
                      <a:pt x="704414" y="105065"/>
                      <a:pt x="620362" y="196400"/>
                      <a:pt x="521983" y="269468"/>
                    </a:cubicBezTo>
                    <a:lnTo>
                      <a:pt x="550637" y="533325"/>
                    </a:lnTo>
                    <a:lnTo>
                      <a:pt x="336805" y="376802"/>
                    </a:lnTo>
                    <a:cubicBezTo>
                      <a:pt x="232934" y="422052"/>
                      <a:pt x="119392" y="449392"/>
                      <a:pt x="0" y="454407"/>
                    </a:cubicBezTo>
                    <a:lnTo>
                      <a:pt x="0" y="1313553"/>
                    </a:lnTo>
                    <a:cubicBezTo>
                      <a:pt x="643643" y="1299465"/>
                      <a:pt x="1204190" y="948213"/>
                      <a:pt x="1512102" y="429573"/>
                    </a:cubicBezTo>
                    <a:lnTo>
                      <a:pt x="768170" y="0"/>
                    </a:lnTo>
                    <a:close/>
                  </a:path>
                </a:pathLst>
              </a:custGeom>
              <a:solidFill>
                <a:srgbClr val="BAC833"/>
              </a:solidFill>
              <a:ln w="0" cap="flat">
                <a:noFill/>
                <a:prstDash val="solid"/>
                <a:miter/>
              </a:ln>
            </p:spPr>
            <p:txBody>
              <a:bodyPr rtlCol="0" anchor="ctr"/>
              <a:lstStyle/>
              <a:p>
                <a:endParaRPr lang="en-AU"/>
              </a:p>
            </p:txBody>
          </p:sp>
          <p:sp>
            <p:nvSpPr>
              <p:cNvPr id="82" name="Freeform: Shape 81">
                <a:extLst>
                  <a:ext uri="{FF2B5EF4-FFF2-40B4-BE49-F238E27FC236}">
                    <a16:creationId xmlns:a16="http://schemas.microsoft.com/office/drawing/2014/main" id="{FEEDEC27-48EC-22C7-4393-254CF501DB41}"/>
                  </a:ext>
                </a:extLst>
              </p:cNvPr>
              <p:cNvSpPr/>
              <p:nvPr/>
            </p:nvSpPr>
            <p:spPr>
              <a:xfrm>
                <a:off x="6116129" y="2844520"/>
                <a:ext cx="956809" cy="1698951"/>
              </a:xfrm>
              <a:custGeom>
                <a:avLst/>
                <a:gdLst>
                  <a:gd name="connsiteX0" fmla="*/ 744769 w 956809"/>
                  <a:gd name="connsiteY0" fmla="*/ 239 h 1698951"/>
                  <a:gd name="connsiteX1" fmla="*/ 0 w 956809"/>
                  <a:gd name="connsiteY1" fmla="*/ 430170 h 1698951"/>
                  <a:gd name="connsiteX2" fmla="*/ 92051 w 956809"/>
                  <a:gd name="connsiteY2" fmla="*/ 742739 h 1698951"/>
                  <a:gd name="connsiteX3" fmla="*/ 334418 w 956809"/>
                  <a:gd name="connsiteY3" fmla="*/ 849595 h 1698951"/>
                  <a:gd name="connsiteX4" fmla="*/ 92051 w 956809"/>
                  <a:gd name="connsiteY4" fmla="*/ 956451 h 1698951"/>
                  <a:gd name="connsiteX5" fmla="*/ 0 w 956809"/>
                  <a:gd name="connsiteY5" fmla="*/ 1269020 h 1698951"/>
                  <a:gd name="connsiteX6" fmla="*/ 744769 w 956809"/>
                  <a:gd name="connsiteY6" fmla="*/ 1698951 h 1698951"/>
                  <a:gd name="connsiteX7" fmla="*/ 956809 w 956809"/>
                  <a:gd name="connsiteY7" fmla="*/ 849476 h 1698951"/>
                  <a:gd name="connsiteX8" fmla="*/ 744769 w 956809"/>
                  <a:gd name="connsiteY8" fmla="*/ 0 h 169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809" h="1698951">
                    <a:moveTo>
                      <a:pt x="744769" y="239"/>
                    </a:moveTo>
                    <a:lnTo>
                      <a:pt x="0" y="430170"/>
                    </a:lnTo>
                    <a:cubicBezTo>
                      <a:pt x="47637" y="526281"/>
                      <a:pt x="79515" y="631585"/>
                      <a:pt x="92051" y="742739"/>
                    </a:cubicBezTo>
                    <a:lnTo>
                      <a:pt x="334418" y="849595"/>
                    </a:lnTo>
                    <a:lnTo>
                      <a:pt x="92051" y="956451"/>
                    </a:lnTo>
                    <a:cubicBezTo>
                      <a:pt x="79515" y="1067605"/>
                      <a:pt x="47637" y="1172909"/>
                      <a:pt x="0" y="1269020"/>
                    </a:cubicBezTo>
                    <a:lnTo>
                      <a:pt x="744769" y="1698951"/>
                    </a:lnTo>
                    <a:cubicBezTo>
                      <a:pt x="880159" y="1445840"/>
                      <a:pt x="956809" y="1156672"/>
                      <a:pt x="956809" y="849476"/>
                    </a:cubicBezTo>
                    <a:cubicBezTo>
                      <a:pt x="956809" y="542279"/>
                      <a:pt x="880040" y="253231"/>
                      <a:pt x="744769" y="0"/>
                    </a:cubicBezTo>
                    <a:close/>
                  </a:path>
                </a:pathLst>
              </a:custGeom>
              <a:solidFill>
                <a:srgbClr val="81AC41"/>
              </a:solidFill>
              <a:ln w="0" cap="flat">
                <a:noFill/>
                <a:prstDash val="solid"/>
                <a:miter/>
              </a:ln>
            </p:spPr>
            <p:txBody>
              <a:bodyPr rtlCol="0" anchor="ctr"/>
              <a:lstStyle/>
              <a:p>
                <a:endParaRPr lang="en-AU"/>
              </a:p>
            </p:txBody>
          </p:sp>
          <p:sp>
            <p:nvSpPr>
              <p:cNvPr id="83" name="Freeform: Shape 82">
                <a:extLst>
                  <a:ext uri="{FF2B5EF4-FFF2-40B4-BE49-F238E27FC236}">
                    <a16:creationId xmlns:a16="http://schemas.microsoft.com/office/drawing/2014/main" id="{D27D5F09-24BA-0ECA-68C9-7C4D0698E20C}"/>
                  </a:ext>
                </a:extLst>
              </p:cNvPr>
              <p:cNvSpPr/>
              <p:nvPr/>
            </p:nvSpPr>
            <p:spPr>
              <a:xfrm>
                <a:off x="5309276" y="1890696"/>
                <a:ext cx="1512102" cy="1313553"/>
              </a:xfrm>
              <a:custGeom>
                <a:avLst/>
                <a:gdLst>
                  <a:gd name="connsiteX0" fmla="*/ 550518 w 1512102"/>
                  <a:gd name="connsiteY0" fmla="*/ 780228 h 1313553"/>
                  <a:gd name="connsiteX1" fmla="*/ 521863 w 1512102"/>
                  <a:gd name="connsiteY1" fmla="*/ 1044085 h 1313553"/>
                  <a:gd name="connsiteX2" fmla="*/ 768170 w 1512102"/>
                  <a:gd name="connsiteY2" fmla="*/ 1313553 h 1313553"/>
                  <a:gd name="connsiteX3" fmla="*/ 1512102 w 1512102"/>
                  <a:gd name="connsiteY3" fmla="*/ 883980 h 1313553"/>
                  <a:gd name="connsiteX4" fmla="*/ 0 w 1512102"/>
                  <a:gd name="connsiteY4" fmla="*/ 0 h 1313553"/>
                  <a:gd name="connsiteX5" fmla="*/ 0 w 1512102"/>
                  <a:gd name="connsiteY5" fmla="*/ 859146 h 1313553"/>
                  <a:gd name="connsiteX6" fmla="*/ 336805 w 1512102"/>
                  <a:gd name="connsiteY6" fmla="*/ 936751 h 1313553"/>
                  <a:gd name="connsiteX7" fmla="*/ 550637 w 1512102"/>
                  <a:gd name="connsiteY7" fmla="*/ 780228 h 13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102" h="1313553">
                    <a:moveTo>
                      <a:pt x="550518" y="780228"/>
                    </a:moveTo>
                    <a:lnTo>
                      <a:pt x="521863" y="1044085"/>
                    </a:lnTo>
                    <a:cubicBezTo>
                      <a:pt x="620243" y="1117034"/>
                      <a:pt x="704295" y="1208369"/>
                      <a:pt x="768170" y="1313553"/>
                    </a:cubicBezTo>
                    <a:lnTo>
                      <a:pt x="1512102" y="883980"/>
                    </a:lnTo>
                    <a:cubicBezTo>
                      <a:pt x="1204190" y="365340"/>
                      <a:pt x="643644" y="14088"/>
                      <a:pt x="0" y="0"/>
                    </a:cubicBezTo>
                    <a:lnTo>
                      <a:pt x="0" y="859146"/>
                    </a:lnTo>
                    <a:cubicBezTo>
                      <a:pt x="119392" y="864161"/>
                      <a:pt x="232815" y="891502"/>
                      <a:pt x="336805" y="936751"/>
                    </a:cubicBezTo>
                    <a:lnTo>
                      <a:pt x="550637" y="780228"/>
                    </a:lnTo>
                    <a:close/>
                  </a:path>
                </a:pathLst>
              </a:custGeom>
              <a:solidFill>
                <a:srgbClr val="54B143"/>
              </a:solidFill>
              <a:ln w="0" cap="flat">
                <a:noFill/>
                <a:prstDash val="solid"/>
                <a:miter/>
              </a:ln>
            </p:spPr>
            <p:txBody>
              <a:bodyPr rtlCol="0" anchor="ctr"/>
              <a:lstStyle/>
              <a:p>
                <a:endParaRPr lang="en-AU"/>
              </a:p>
            </p:txBody>
          </p:sp>
        </p:grpSp>
        <p:sp>
          <p:nvSpPr>
            <p:cNvPr id="87" name="btfpNumberBubble265546">
              <a:extLst>
                <a:ext uri="{FF2B5EF4-FFF2-40B4-BE49-F238E27FC236}">
                  <a16:creationId xmlns:a16="http://schemas.microsoft.com/office/drawing/2014/main" id="{5BD9297F-6C6A-BCDC-6276-C516E70094C4}"/>
                </a:ext>
              </a:extLst>
            </p:cNvPr>
            <p:cNvSpPr/>
            <p:nvPr/>
          </p:nvSpPr>
          <p:spPr>
            <a:xfrm>
              <a:off x="3864882" y="2476447"/>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1600" dirty="0">
                  <a:solidFill>
                    <a:srgbClr val="EF2428"/>
                  </a:solidFill>
                </a:rPr>
                <a:t>1</a:t>
              </a:r>
            </a:p>
          </p:txBody>
        </p:sp>
        <p:sp>
          <p:nvSpPr>
            <p:cNvPr id="88" name="btfpNumberBubble265546">
              <a:extLst>
                <a:ext uri="{FF2B5EF4-FFF2-40B4-BE49-F238E27FC236}">
                  <a16:creationId xmlns:a16="http://schemas.microsoft.com/office/drawing/2014/main" id="{1CD5CF07-5F6D-81BD-42AF-8A5501847FAE}"/>
                </a:ext>
              </a:extLst>
            </p:cNvPr>
            <p:cNvSpPr/>
            <p:nvPr/>
          </p:nvSpPr>
          <p:spPr>
            <a:xfrm>
              <a:off x="5309094" y="2476447"/>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1600" dirty="0">
                  <a:solidFill>
                    <a:srgbClr val="54B143"/>
                  </a:solidFill>
                </a:rPr>
                <a:t>2</a:t>
              </a:r>
            </a:p>
          </p:txBody>
        </p:sp>
        <p:sp>
          <p:nvSpPr>
            <p:cNvPr id="89" name="btfpNumberBubble265546">
              <a:extLst>
                <a:ext uri="{FF2B5EF4-FFF2-40B4-BE49-F238E27FC236}">
                  <a16:creationId xmlns:a16="http://schemas.microsoft.com/office/drawing/2014/main" id="{42209A74-A743-0FF6-4DAD-5D82396F8623}"/>
                </a:ext>
              </a:extLst>
            </p:cNvPr>
            <p:cNvSpPr/>
            <p:nvPr/>
          </p:nvSpPr>
          <p:spPr>
            <a:xfrm>
              <a:off x="6060970" y="3707273"/>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1600" dirty="0">
                  <a:solidFill>
                    <a:srgbClr val="81AC41"/>
                  </a:solidFill>
                </a:rPr>
                <a:t>3</a:t>
              </a:r>
            </a:p>
          </p:txBody>
        </p:sp>
        <p:sp>
          <p:nvSpPr>
            <p:cNvPr id="90" name="btfpNumberBubble265546">
              <a:extLst>
                <a:ext uri="{FF2B5EF4-FFF2-40B4-BE49-F238E27FC236}">
                  <a16:creationId xmlns:a16="http://schemas.microsoft.com/office/drawing/2014/main" id="{1F5DA24C-CE60-662D-0C0D-AD5F77F61D1E}"/>
                </a:ext>
              </a:extLst>
            </p:cNvPr>
            <p:cNvSpPr/>
            <p:nvPr/>
          </p:nvSpPr>
          <p:spPr>
            <a:xfrm>
              <a:off x="5304398" y="5053148"/>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1600" dirty="0">
                  <a:solidFill>
                    <a:srgbClr val="BAC833"/>
                  </a:solidFill>
                </a:rPr>
                <a:t>4</a:t>
              </a:r>
            </a:p>
          </p:txBody>
        </p:sp>
        <p:sp>
          <p:nvSpPr>
            <p:cNvPr id="91" name="btfpNumberBubble265546">
              <a:extLst>
                <a:ext uri="{FF2B5EF4-FFF2-40B4-BE49-F238E27FC236}">
                  <a16:creationId xmlns:a16="http://schemas.microsoft.com/office/drawing/2014/main" id="{78E8F22B-6D0B-47C6-4E03-0B2831BBE457}"/>
                </a:ext>
              </a:extLst>
            </p:cNvPr>
            <p:cNvSpPr/>
            <p:nvPr/>
          </p:nvSpPr>
          <p:spPr>
            <a:xfrm>
              <a:off x="3864882" y="5053148"/>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1600" dirty="0">
                  <a:solidFill>
                    <a:srgbClr val="FFCB19"/>
                  </a:solidFill>
                </a:rPr>
                <a:t>5</a:t>
              </a:r>
            </a:p>
          </p:txBody>
        </p:sp>
        <p:sp>
          <p:nvSpPr>
            <p:cNvPr id="92" name="btfpNumberBubble265546">
              <a:extLst>
                <a:ext uri="{FF2B5EF4-FFF2-40B4-BE49-F238E27FC236}">
                  <a16:creationId xmlns:a16="http://schemas.microsoft.com/office/drawing/2014/main" id="{CBA6EA2C-FDA3-B8B1-CFA9-19D1A5152D53}"/>
                </a:ext>
              </a:extLst>
            </p:cNvPr>
            <p:cNvSpPr/>
            <p:nvPr/>
          </p:nvSpPr>
          <p:spPr>
            <a:xfrm>
              <a:off x="3137381" y="3707273"/>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1600" dirty="0">
                  <a:solidFill>
                    <a:srgbClr val="F37C28"/>
                  </a:solidFill>
                </a:rPr>
                <a:t>6</a:t>
              </a:r>
            </a:p>
          </p:txBody>
        </p:sp>
      </p:grpSp>
    </p:spTree>
    <p:custDataLst>
      <p:tags r:id="rId1"/>
    </p:custDataLst>
    <p:extLst>
      <p:ext uri="{BB962C8B-B14F-4D97-AF65-F5344CB8AC3E}">
        <p14:creationId xmlns:p14="http://schemas.microsoft.com/office/powerpoint/2010/main" val="3032505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2FD9B85E-E9B8-B7BE-D9B0-838F5A33D535}"/>
              </a:ext>
            </a:extLst>
          </p:cNvPr>
          <p:cNvSpPr/>
          <p:nvPr/>
        </p:nvSpPr>
        <p:spPr>
          <a:xfrm>
            <a:off x="10200455" y="365124"/>
            <a:ext cx="1811706" cy="181170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31" name="Rectangle 30">
            <a:extLst>
              <a:ext uri="{FF2B5EF4-FFF2-40B4-BE49-F238E27FC236}">
                <a16:creationId xmlns:a16="http://schemas.microsoft.com/office/drawing/2014/main" id="{D6C29246-07FF-09BE-9966-178AF750F6DC}"/>
              </a:ext>
            </a:extLst>
          </p:cNvPr>
          <p:cNvSpPr/>
          <p:nvPr/>
        </p:nvSpPr>
        <p:spPr>
          <a:xfrm>
            <a:off x="7736086" y="5661248"/>
            <a:ext cx="2392360" cy="936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btfpColumnIndicatorGroup2">
            <a:extLst>
              <a:ext uri="{FF2B5EF4-FFF2-40B4-BE49-F238E27FC236}">
                <a16:creationId xmlns:a16="http://schemas.microsoft.com/office/drawing/2014/main" id="{C8FF3B24-8591-FEA8-32A2-9EA74938BF10}"/>
              </a:ext>
            </a:extLst>
          </p:cNvPr>
          <p:cNvGrpSpPr/>
          <p:nvPr/>
        </p:nvGrpSpPr>
        <p:grpSpPr>
          <a:xfrm>
            <a:off x="0" y="6926580"/>
            <a:ext cx="12192000" cy="137160"/>
            <a:chOff x="0" y="6926580"/>
            <a:chExt cx="12192000" cy="137160"/>
          </a:xfrm>
        </p:grpSpPr>
        <p:sp>
          <p:nvSpPr>
            <p:cNvPr id="9" name="btfpColumnGapBlocker181783">
              <a:extLst>
                <a:ext uri="{FF2B5EF4-FFF2-40B4-BE49-F238E27FC236}">
                  <a16:creationId xmlns:a16="http://schemas.microsoft.com/office/drawing/2014/main" id="{8E06FBF3-9F93-BC49-5C62-523B1CD0ADB3}"/>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btfpColumnGapBlocker317082">
              <a:extLst>
                <a:ext uri="{FF2B5EF4-FFF2-40B4-BE49-F238E27FC236}">
                  <a16:creationId xmlns:a16="http://schemas.microsoft.com/office/drawing/2014/main" id="{D1B5AAFA-DDAB-0C4A-F32B-72BE71BB6426}"/>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btfpColumnIndicator461235">
              <a:extLst>
                <a:ext uri="{FF2B5EF4-FFF2-40B4-BE49-F238E27FC236}">
                  <a16:creationId xmlns:a16="http://schemas.microsoft.com/office/drawing/2014/main" id="{B455D850-BB88-E318-BF40-E5A03DEDCEAD}"/>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 name="btfpColumnIndicator329618">
              <a:extLst>
                <a:ext uri="{FF2B5EF4-FFF2-40B4-BE49-F238E27FC236}">
                  <a16:creationId xmlns:a16="http://schemas.microsoft.com/office/drawing/2014/main" id="{7BEB7359-C62F-9123-BA55-EFFD9B12B34F}"/>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0" name="btfpColumnIndicatorGroup1">
            <a:extLst>
              <a:ext uri="{FF2B5EF4-FFF2-40B4-BE49-F238E27FC236}">
                <a16:creationId xmlns:a16="http://schemas.microsoft.com/office/drawing/2014/main" id="{74793319-4BE8-72D0-B853-176B437997F7}"/>
              </a:ext>
            </a:extLst>
          </p:cNvPr>
          <p:cNvGrpSpPr/>
          <p:nvPr/>
        </p:nvGrpSpPr>
        <p:grpSpPr>
          <a:xfrm>
            <a:off x="0" y="-205740"/>
            <a:ext cx="12192000" cy="137160"/>
            <a:chOff x="0" y="-205740"/>
            <a:chExt cx="12192000" cy="137160"/>
          </a:xfrm>
        </p:grpSpPr>
        <p:sp>
          <p:nvSpPr>
            <p:cNvPr id="8" name="btfpColumnGapBlocker740411">
              <a:extLst>
                <a:ext uri="{FF2B5EF4-FFF2-40B4-BE49-F238E27FC236}">
                  <a16:creationId xmlns:a16="http://schemas.microsoft.com/office/drawing/2014/main" id="{3D695C33-B908-B88D-F1A8-E694093EFC66}"/>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btfpColumnGapBlocker470732">
              <a:extLst>
                <a:ext uri="{FF2B5EF4-FFF2-40B4-BE49-F238E27FC236}">
                  <a16:creationId xmlns:a16="http://schemas.microsoft.com/office/drawing/2014/main" id="{DE282C59-0ED3-9237-2828-4028D8D548B6}"/>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 name="btfpColumnIndicator675278">
              <a:extLst>
                <a:ext uri="{FF2B5EF4-FFF2-40B4-BE49-F238E27FC236}">
                  <a16:creationId xmlns:a16="http://schemas.microsoft.com/office/drawing/2014/main" id="{AB13E18E-2900-379A-F7AE-565BDFEF0FAB}"/>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 name="btfpColumnIndicator334999">
              <a:extLst>
                <a:ext uri="{FF2B5EF4-FFF2-40B4-BE49-F238E27FC236}">
                  <a16:creationId xmlns:a16="http://schemas.microsoft.com/office/drawing/2014/main" id="{24E440CB-AE64-0E6C-6C22-5811FD9B5FDE}"/>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5" name="Rectangle 2">
            <a:extLst>
              <a:ext uri="{FF2B5EF4-FFF2-40B4-BE49-F238E27FC236}">
                <a16:creationId xmlns:a16="http://schemas.microsoft.com/office/drawing/2014/main" id="{1AA1C719-0399-A3BD-A509-EFFFDF23E181}"/>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46BA668D-2051-03EC-20D7-70178DED2797}"/>
              </a:ext>
            </a:extLst>
          </p:cNvPr>
          <p:cNvSpPr/>
          <p:nvPr/>
        </p:nvSpPr>
        <p:spPr>
          <a:xfrm>
            <a:off x="838200" y="1186339"/>
            <a:ext cx="8642173" cy="644272"/>
          </a:xfrm>
          <a:prstGeom prst="roundRect">
            <a:avLst>
              <a:gd name="adj" fmla="val 10313"/>
            </a:avLst>
          </a:prstGeom>
          <a:solidFill>
            <a:srgbClr val="54B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000" dirty="0"/>
              <a:t>What is meant by value for money?</a:t>
            </a:r>
          </a:p>
        </p:txBody>
      </p:sp>
      <p:sp>
        <p:nvSpPr>
          <p:cNvPr id="27" name="Rectangle: Rounded Corners 26">
            <a:extLst>
              <a:ext uri="{FF2B5EF4-FFF2-40B4-BE49-F238E27FC236}">
                <a16:creationId xmlns:a16="http://schemas.microsoft.com/office/drawing/2014/main" id="{33663868-324A-9B33-230D-5ADDB075CCEC}"/>
              </a:ext>
            </a:extLst>
          </p:cNvPr>
          <p:cNvSpPr/>
          <p:nvPr/>
        </p:nvSpPr>
        <p:spPr>
          <a:xfrm>
            <a:off x="838200" y="1964214"/>
            <a:ext cx="8642173" cy="1185563"/>
          </a:xfrm>
          <a:prstGeom prst="roundRect">
            <a:avLst>
              <a:gd name="adj" fmla="val 11286"/>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sz="1600" i="1" dirty="0">
                <a:solidFill>
                  <a:schemeClr val="tx1"/>
                </a:solidFill>
              </a:rPr>
              <a:t>“The optimum combination of quality, quantity, risk, timeliness and cost on a whole-of-contract and whole-of-asset-life basis.”  </a:t>
            </a:r>
          </a:p>
        </p:txBody>
      </p:sp>
      <p:sp>
        <p:nvSpPr>
          <p:cNvPr id="26" name="TextBox 25">
            <a:extLst>
              <a:ext uri="{FF2B5EF4-FFF2-40B4-BE49-F238E27FC236}">
                <a16:creationId xmlns:a16="http://schemas.microsoft.com/office/drawing/2014/main" id="{24BEA7C1-A6F7-9776-52D4-836E911515A7}"/>
              </a:ext>
            </a:extLst>
          </p:cNvPr>
          <p:cNvSpPr txBox="1"/>
          <p:nvPr/>
        </p:nvSpPr>
        <p:spPr>
          <a:xfrm>
            <a:off x="6062461" y="2801175"/>
            <a:ext cx="3417912" cy="276999"/>
          </a:xfrm>
          <a:prstGeom prst="rect">
            <a:avLst/>
          </a:prstGeom>
          <a:noFill/>
        </p:spPr>
        <p:txBody>
          <a:bodyPr wrap="square">
            <a:spAutoFit/>
          </a:bodyPr>
          <a:lstStyle/>
          <a:p>
            <a:pPr algn="ctr"/>
            <a:r>
              <a:rPr lang="en-US" sz="1200" dirty="0"/>
              <a:t>Victorian Auditor General’s Office </a:t>
            </a:r>
            <a:endParaRPr lang="en-AU" sz="1200" dirty="0"/>
          </a:p>
        </p:txBody>
      </p:sp>
      <p:sp>
        <p:nvSpPr>
          <p:cNvPr id="30" name="Rectangle: Rounded Corners 29">
            <a:extLst>
              <a:ext uri="{FF2B5EF4-FFF2-40B4-BE49-F238E27FC236}">
                <a16:creationId xmlns:a16="http://schemas.microsoft.com/office/drawing/2014/main" id="{796577EB-F4D8-747A-B373-C8B99B889726}"/>
              </a:ext>
            </a:extLst>
          </p:cNvPr>
          <p:cNvSpPr/>
          <p:nvPr/>
        </p:nvSpPr>
        <p:spPr>
          <a:xfrm>
            <a:off x="838200" y="3283380"/>
            <a:ext cx="8642173" cy="3169956"/>
          </a:xfrm>
          <a:prstGeom prst="roundRect">
            <a:avLst>
              <a:gd name="adj" fmla="val 5919"/>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sz="1600" i="1" dirty="0">
                <a:solidFill>
                  <a:schemeClr val="tx1"/>
                </a:solidFill>
              </a:rPr>
              <a:t>“Taking into account both monetary costs and non-cost factors (that promote/support the strategic direction of a council) including, but not limited to:  </a:t>
            </a:r>
          </a:p>
          <a:p>
            <a:pPr marL="285750" indent="-285750">
              <a:buFont typeface="Arial" panose="020B0604020202020204" pitchFamily="34" charset="0"/>
              <a:buChar char="•"/>
            </a:pPr>
            <a:r>
              <a:rPr lang="en-US" sz="1600" i="1" dirty="0">
                <a:solidFill>
                  <a:schemeClr val="tx1"/>
                </a:solidFill>
              </a:rPr>
              <a:t>advancing the council’s priorities</a:t>
            </a:r>
          </a:p>
          <a:p>
            <a:pPr marL="285750" indent="-285750">
              <a:buFont typeface="Arial" panose="020B0604020202020204" pitchFamily="34" charset="0"/>
              <a:buChar char="•"/>
            </a:pPr>
            <a:r>
              <a:rPr lang="en-US" sz="1600" i="1" dirty="0">
                <a:solidFill>
                  <a:schemeClr val="tx1"/>
                </a:solidFill>
              </a:rPr>
              <a:t>fitness for purpose</a:t>
            </a:r>
          </a:p>
          <a:p>
            <a:pPr marL="285750" indent="-285750">
              <a:buFont typeface="Arial" panose="020B0604020202020204" pitchFamily="34" charset="0"/>
              <a:buChar char="•"/>
            </a:pPr>
            <a:r>
              <a:rPr lang="en-US" sz="1600" i="1" dirty="0">
                <a:solidFill>
                  <a:schemeClr val="tx1"/>
                </a:solidFill>
              </a:rPr>
              <a:t>quality</a:t>
            </a:r>
          </a:p>
          <a:p>
            <a:pPr marL="285750" indent="-285750">
              <a:buFont typeface="Arial" panose="020B0604020202020204" pitchFamily="34" charset="0"/>
              <a:buChar char="•"/>
            </a:pPr>
            <a:r>
              <a:rPr lang="en-US" sz="1600" i="1" dirty="0">
                <a:solidFill>
                  <a:schemeClr val="tx1"/>
                </a:solidFill>
              </a:rPr>
              <a:t>service and support</a:t>
            </a:r>
          </a:p>
          <a:p>
            <a:pPr marL="285750" indent="-285750">
              <a:buFont typeface="Arial" panose="020B0604020202020204" pitchFamily="34" charset="0"/>
              <a:buChar char="•"/>
            </a:pPr>
            <a:r>
              <a:rPr lang="en-US" sz="1600" i="1" dirty="0">
                <a:solidFill>
                  <a:schemeClr val="tx1"/>
                </a:solidFill>
              </a:rPr>
              <a:t>whole-of-life costs</a:t>
            </a:r>
          </a:p>
          <a:p>
            <a:pPr marL="285750" indent="-285750">
              <a:buFont typeface="Arial" panose="020B0604020202020204" pitchFamily="34" charset="0"/>
              <a:buChar char="•"/>
            </a:pPr>
            <a:r>
              <a:rPr lang="en-US" sz="1600" i="1" dirty="0">
                <a:solidFill>
                  <a:schemeClr val="tx1"/>
                </a:solidFill>
              </a:rPr>
              <a:t>support for the strategic direction of a council, (environmental, local and social, Aboriginal and Torres Strait Islander businesses, circular economy)”</a:t>
            </a:r>
          </a:p>
        </p:txBody>
      </p:sp>
      <p:sp>
        <p:nvSpPr>
          <p:cNvPr id="32" name="TextBox 31">
            <a:extLst>
              <a:ext uri="{FF2B5EF4-FFF2-40B4-BE49-F238E27FC236}">
                <a16:creationId xmlns:a16="http://schemas.microsoft.com/office/drawing/2014/main" id="{B0228DFD-86C4-370B-8D30-DFCEB156201F}"/>
              </a:ext>
            </a:extLst>
          </p:cNvPr>
          <p:cNvSpPr txBox="1"/>
          <p:nvPr/>
        </p:nvSpPr>
        <p:spPr>
          <a:xfrm>
            <a:off x="6027130" y="6125254"/>
            <a:ext cx="3417912" cy="276999"/>
          </a:xfrm>
          <a:prstGeom prst="rect">
            <a:avLst/>
          </a:prstGeom>
          <a:noFill/>
        </p:spPr>
        <p:txBody>
          <a:bodyPr wrap="square">
            <a:spAutoFit/>
          </a:bodyPr>
          <a:lstStyle/>
          <a:p>
            <a:pPr algn="ctr"/>
            <a:r>
              <a:rPr lang="en-US" sz="1200" dirty="0"/>
              <a:t>Victorian Government Procurement Board</a:t>
            </a:r>
            <a:endParaRPr lang="en-AU" sz="1200" dirty="0"/>
          </a:p>
        </p:txBody>
      </p:sp>
      <p:sp>
        <p:nvSpPr>
          <p:cNvPr id="12" name="Title 11">
            <a:extLst>
              <a:ext uri="{FF2B5EF4-FFF2-40B4-BE49-F238E27FC236}">
                <a16:creationId xmlns:a16="http://schemas.microsoft.com/office/drawing/2014/main" id="{6E14F40A-D4DD-7AFC-2783-C1E1D6F8BD50}"/>
              </a:ext>
            </a:extLst>
          </p:cNvPr>
          <p:cNvSpPr>
            <a:spLocks noGrp="1"/>
          </p:cNvSpPr>
          <p:nvPr>
            <p:ph type="title"/>
          </p:nvPr>
        </p:nvSpPr>
        <p:spPr/>
        <p:txBody>
          <a:bodyPr>
            <a:normAutofit/>
          </a:bodyPr>
          <a:lstStyle/>
          <a:p>
            <a:r>
              <a:rPr lang="en-US" dirty="0"/>
              <a:t>Procurement principles | Value for money</a:t>
            </a:r>
            <a:endParaRPr lang="en-AU" dirty="0"/>
          </a:p>
        </p:txBody>
      </p:sp>
      <p:grpSp>
        <p:nvGrpSpPr>
          <p:cNvPr id="36" name="Group 35">
            <a:extLst>
              <a:ext uri="{FF2B5EF4-FFF2-40B4-BE49-F238E27FC236}">
                <a16:creationId xmlns:a16="http://schemas.microsoft.com/office/drawing/2014/main" id="{8A42E998-0C2E-0B4C-E844-618690816ECF}"/>
              </a:ext>
            </a:extLst>
          </p:cNvPr>
          <p:cNvGrpSpPr/>
          <p:nvPr/>
        </p:nvGrpSpPr>
        <p:grpSpPr>
          <a:xfrm>
            <a:off x="10309788" y="474642"/>
            <a:ext cx="1593041" cy="1592671"/>
            <a:chOff x="2931289" y="2102967"/>
            <a:chExt cx="3607913" cy="3607076"/>
          </a:xfrm>
        </p:grpSpPr>
        <p:grpSp>
          <p:nvGrpSpPr>
            <p:cNvPr id="37" name="Group 36">
              <a:extLst>
                <a:ext uri="{FF2B5EF4-FFF2-40B4-BE49-F238E27FC236}">
                  <a16:creationId xmlns:a16="http://schemas.microsoft.com/office/drawing/2014/main" id="{6B03E7D9-6644-5417-DB10-9722DDB5C047}"/>
                </a:ext>
              </a:extLst>
            </p:cNvPr>
            <p:cNvGrpSpPr/>
            <p:nvPr/>
          </p:nvGrpSpPr>
          <p:grpSpPr>
            <a:xfrm>
              <a:off x="2931289" y="2102967"/>
              <a:ext cx="3607913" cy="3607076"/>
              <a:chOff x="3465025" y="1890696"/>
              <a:chExt cx="3607913" cy="3607076"/>
            </a:xfrm>
          </p:grpSpPr>
          <p:sp>
            <p:nvSpPr>
              <p:cNvPr id="44" name="Freeform: Shape 43">
                <a:extLst>
                  <a:ext uri="{FF2B5EF4-FFF2-40B4-BE49-F238E27FC236}">
                    <a16:creationId xmlns:a16="http://schemas.microsoft.com/office/drawing/2014/main" id="{5D781380-23B1-FAE2-8D82-A39E8BEB90EC}"/>
                  </a:ext>
                </a:extLst>
              </p:cNvPr>
              <p:cNvSpPr/>
              <p:nvPr/>
            </p:nvSpPr>
            <p:spPr>
              <a:xfrm>
                <a:off x="3737597" y="1890696"/>
                <a:ext cx="1491089" cy="1279645"/>
              </a:xfrm>
              <a:custGeom>
                <a:avLst/>
                <a:gdLst>
                  <a:gd name="connsiteX0" fmla="*/ 969226 w 1491089"/>
                  <a:gd name="connsiteY0" fmla="*/ 1043607 h 1279645"/>
                  <a:gd name="connsiteX1" fmla="*/ 940572 w 1491089"/>
                  <a:gd name="connsiteY1" fmla="*/ 780228 h 1279645"/>
                  <a:gd name="connsiteX2" fmla="*/ 1154284 w 1491089"/>
                  <a:gd name="connsiteY2" fmla="*/ 936751 h 1279645"/>
                  <a:gd name="connsiteX3" fmla="*/ 1491089 w 1491089"/>
                  <a:gd name="connsiteY3" fmla="*/ 859146 h 1279645"/>
                  <a:gd name="connsiteX4" fmla="*/ 1491089 w 1491089"/>
                  <a:gd name="connsiteY4" fmla="*/ 0 h 1279645"/>
                  <a:gd name="connsiteX5" fmla="*/ 0 w 1491089"/>
                  <a:gd name="connsiteY5" fmla="*/ 849714 h 1279645"/>
                  <a:gd name="connsiteX6" fmla="*/ 744649 w 1491089"/>
                  <a:gd name="connsiteY6" fmla="*/ 1279646 h 1279645"/>
                  <a:gd name="connsiteX7" fmla="*/ 969345 w 1491089"/>
                  <a:gd name="connsiteY7" fmla="*/ 1043727 h 127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089" h="1279645">
                    <a:moveTo>
                      <a:pt x="969226" y="1043607"/>
                    </a:moveTo>
                    <a:lnTo>
                      <a:pt x="940572" y="780228"/>
                    </a:lnTo>
                    <a:lnTo>
                      <a:pt x="1154284" y="936751"/>
                    </a:lnTo>
                    <a:cubicBezTo>
                      <a:pt x="1258155" y="891502"/>
                      <a:pt x="1371697" y="864161"/>
                      <a:pt x="1491089" y="859146"/>
                    </a:cubicBezTo>
                    <a:lnTo>
                      <a:pt x="1491089" y="0"/>
                    </a:lnTo>
                    <a:cubicBezTo>
                      <a:pt x="861892" y="13730"/>
                      <a:pt x="311972" y="349819"/>
                      <a:pt x="0" y="849714"/>
                    </a:cubicBezTo>
                    <a:lnTo>
                      <a:pt x="744649" y="1279646"/>
                    </a:lnTo>
                    <a:cubicBezTo>
                      <a:pt x="805420" y="1188669"/>
                      <a:pt x="881473" y="1108796"/>
                      <a:pt x="969345" y="1043727"/>
                    </a:cubicBezTo>
                    <a:close/>
                  </a:path>
                </a:pathLst>
              </a:custGeom>
              <a:solidFill>
                <a:srgbClr val="EF2428"/>
              </a:solidFill>
              <a:ln w="0" cap="flat">
                <a:noFill/>
                <a:prstDash val="solid"/>
                <a:miter/>
              </a:ln>
            </p:spPr>
            <p:txBody>
              <a:bodyPr rtlCol="0" anchor="ctr"/>
              <a:lstStyle/>
              <a:p>
                <a:endParaRPr lang="en-AU" sz="1000"/>
              </a:p>
            </p:txBody>
          </p:sp>
          <p:sp>
            <p:nvSpPr>
              <p:cNvPr id="45" name="Freeform: Shape 44">
                <a:extLst>
                  <a:ext uri="{FF2B5EF4-FFF2-40B4-BE49-F238E27FC236}">
                    <a16:creationId xmlns:a16="http://schemas.microsoft.com/office/drawing/2014/main" id="{B2A5FC72-691C-0C68-0071-78FE62E6460E}"/>
                  </a:ext>
                </a:extLst>
              </p:cNvPr>
              <p:cNvSpPr/>
              <p:nvPr/>
            </p:nvSpPr>
            <p:spPr>
              <a:xfrm>
                <a:off x="3737478" y="4218127"/>
                <a:ext cx="1491208" cy="1279645"/>
              </a:xfrm>
              <a:custGeom>
                <a:avLst/>
                <a:gdLst>
                  <a:gd name="connsiteX0" fmla="*/ 940691 w 1491208"/>
                  <a:gd name="connsiteY0" fmla="*/ 499298 h 1279645"/>
                  <a:gd name="connsiteX1" fmla="*/ 969345 w 1491208"/>
                  <a:gd name="connsiteY1" fmla="*/ 235919 h 1279645"/>
                  <a:gd name="connsiteX2" fmla="*/ 744649 w 1491208"/>
                  <a:gd name="connsiteY2" fmla="*/ 0 h 1279645"/>
                  <a:gd name="connsiteX3" fmla="*/ 0 w 1491208"/>
                  <a:gd name="connsiteY3" fmla="*/ 429931 h 1279645"/>
                  <a:gd name="connsiteX4" fmla="*/ 1491209 w 1491208"/>
                  <a:gd name="connsiteY4" fmla="*/ 1279646 h 1279645"/>
                  <a:gd name="connsiteX5" fmla="*/ 1491209 w 1491208"/>
                  <a:gd name="connsiteY5" fmla="*/ 420499 h 1279645"/>
                  <a:gd name="connsiteX6" fmla="*/ 1154403 w 1491208"/>
                  <a:gd name="connsiteY6" fmla="*/ 342894 h 1279645"/>
                  <a:gd name="connsiteX7" fmla="*/ 940691 w 1491208"/>
                  <a:gd name="connsiteY7" fmla="*/ 499418 h 127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208" h="1279645">
                    <a:moveTo>
                      <a:pt x="940691" y="499298"/>
                    </a:moveTo>
                    <a:lnTo>
                      <a:pt x="969345" y="235919"/>
                    </a:lnTo>
                    <a:cubicBezTo>
                      <a:pt x="881592" y="170850"/>
                      <a:pt x="805420" y="90977"/>
                      <a:pt x="744649" y="0"/>
                    </a:cubicBezTo>
                    <a:lnTo>
                      <a:pt x="0" y="429931"/>
                    </a:lnTo>
                    <a:cubicBezTo>
                      <a:pt x="311972" y="929707"/>
                      <a:pt x="861892" y="1265796"/>
                      <a:pt x="1491209" y="1279646"/>
                    </a:cubicBezTo>
                    <a:lnTo>
                      <a:pt x="1491209" y="420499"/>
                    </a:lnTo>
                    <a:cubicBezTo>
                      <a:pt x="1371817" y="415485"/>
                      <a:pt x="1258275" y="388144"/>
                      <a:pt x="1154403" y="342894"/>
                    </a:cubicBezTo>
                    <a:lnTo>
                      <a:pt x="940691" y="499418"/>
                    </a:lnTo>
                    <a:close/>
                  </a:path>
                </a:pathLst>
              </a:custGeom>
              <a:solidFill>
                <a:schemeClr val="bg2">
                  <a:lumMod val="90000"/>
                </a:schemeClr>
              </a:solidFill>
              <a:ln w="0" cap="flat">
                <a:noFill/>
                <a:prstDash val="solid"/>
                <a:miter/>
              </a:ln>
            </p:spPr>
            <p:txBody>
              <a:bodyPr rtlCol="0" anchor="ctr"/>
              <a:lstStyle/>
              <a:p>
                <a:endParaRPr lang="en-AU" sz="1000"/>
              </a:p>
            </p:txBody>
          </p:sp>
          <p:sp>
            <p:nvSpPr>
              <p:cNvPr id="46" name="Freeform: Shape 45">
                <a:extLst>
                  <a:ext uri="{FF2B5EF4-FFF2-40B4-BE49-F238E27FC236}">
                    <a16:creationId xmlns:a16="http://schemas.microsoft.com/office/drawing/2014/main" id="{63313B7A-C06D-FC01-CD32-E61210CB7220}"/>
                  </a:ext>
                </a:extLst>
              </p:cNvPr>
              <p:cNvSpPr/>
              <p:nvPr/>
            </p:nvSpPr>
            <p:spPr>
              <a:xfrm>
                <a:off x="3465025" y="2809657"/>
                <a:ext cx="975434" cy="1769273"/>
              </a:xfrm>
              <a:custGeom>
                <a:avLst/>
                <a:gdLst>
                  <a:gd name="connsiteX0" fmla="*/ 864638 w 975434"/>
                  <a:gd name="connsiteY0" fmla="*/ 991314 h 1769273"/>
                  <a:gd name="connsiteX1" fmla="*/ 975434 w 975434"/>
                  <a:gd name="connsiteY1" fmla="*/ 1339700 h 1769273"/>
                  <a:gd name="connsiteX2" fmla="*/ 231502 w 975434"/>
                  <a:gd name="connsiteY2" fmla="*/ 1769273 h 1769273"/>
                  <a:gd name="connsiteX3" fmla="*/ 19103 w 975434"/>
                  <a:gd name="connsiteY3" fmla="*/ 1147837 h 1769273"/>
                  <a:gd name="connsiteX4" fmla="*/ 0 w 975434"/>
                  <a:gd name="connsiteY4" fmla="*/ 884577 h 1769273"/>
                  <a:gd name="connsiteX5" fmla="*/ 42623 w 975434"/>
                  <a:gd name="connsiteY5" fmla="*/ 493329 h 1769273"/>
                  <a:gd name="connsiteX6" fmla="*/ 231502 w 975434"/>
                  <a:gd name="connsiteY6" fmla="*/ 0 h 1769273"/>
                  <a:gd name="connsiteX7" fmla="*/ 975434 w 975434"/>
                  <a:gd name="connsiteY7" fmla="*/ 429573 h 1769273"/>
                  <a:gd name="connsiteX8" fmla="*/ 864638 w 975434"/>
                  <a:gd name="connsiteY8" fmla="*/ 777960 h 1769273"/>
                  <a:gd name="connsiteX9" fmla="*/ 846730 w 975434"/>
                  <a:gd name="connsiteY9" fmla="*/ 785840 h 1769273"/>
                  <a:gd name="connsiteX10" fmla="*/ 622392 w 975434"/>
                  <a:gd name="connsiteY10" fmla="*/ 884696 h 1769273"/>
                  <a:gd name="connsiteX11" fmla="*/ 813180 w 975434"/>
                  <a:gd name="connsiteY11" fmla="*/ 968868 h 1769273"/>
                  <a:gd name="connsiteX12" fmla="*/ 864638 w 975434"/>
                  <a:gd name="connsiteY12" fmla="*/ 991672 h 176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5434" h="1769273">
                    <a:moveTo>
                      <a:pt x="864638" y="991314"/>
                    </a:moveTo>
                    <a:cubicBezTo>
                      <a:pt x="878846" y="1116556"/>
                      <a:pt x="917290" y="1234157"/>
                      <a:pt x="975434" y="1339700"/>
                    </a:cubicBezTo>
                    <a:lnTo>
                      <a:pt x="231502" y="1769273"/>
                    </a:lnTo>
                    <a:cubicBezTo>
                      <a:pt x="125123" y="1580634"/>
                      <a:pt x="51816" y="1370861"/>
                      <a:pt x="19103" y="1147837"/>
                    </a:cubicBezTo>
                    <a:cubicBezTo>
                      <a:pt x="6447" y="1061994"/>
                      <a:pt x="0" y="974002"/>
                      <a:pt x="0" y="884577"/>
                    </a:cubicBezTo>
                    <a:cubicBezTo>
                      <a:pt x="0" y="750261"/>
                      <a:pt x="14685" y="619168"/>
                      <a:pt x="42623" y="493329"/>
                    </a:cubicBezTo>
                    <a:cubicBezTo>
                      <a:pt x="81425" y="317941"/>
                      <a:pt x="145778" y="152106"/>
                      <a:pt x="231502" y="0"/>
                    </a:cubicBezTo>
                    <a:lnTo>
                      <a:pt x="975434" y="429573"/>
                    </a:lnTo>
                    <a:cubicBezTo>
                      <a:pt x="917410" y="534997"/>
                      <a:pt x="878846" y="652717"/>
                      <a:pt x="864638" y="777960"/>
                    </a:cubicBezTo>
                    <a:lnTo>
                      <a:pt x="846730" y="785840"/>
                    </a:lnTo>
                    <a:lnTo>
                      <a:pt x="622392" y="884696"/>
                    </a:lnTo>
                    <a:lnTo>
                      <a:pt x="813180" y="968868"/>
                    </a:lnTo>
                    <a:lnTo>
                      <a:pt x="864638" y="991672"/>
                    </a:lnTo>
                    <a:close/>
                  </a:path>
                </a:pathLst>
              </a:custGeom>
              <a:solidFill>
                <a:schemeClr val="bg2">
                  <a:lumMod val="90000"/>
                </a:schemeClr>
              </a:solidFill>
              <a:ln w="0" cap="flat">
                <a:noFill/>
                <a:prstDash val="solid"/>
                <a:miter/>
              </a:ln>
            </p:spPr>
            <p:txBody>
              <a:bodyPr rtlCol="0" anchor="ctr"/>
              <a:lstStyle/>
              <a:p>
                <a:endParaRPr lang="en-AU" sz="1000"/>
              </a:p>
            </p:txBody>
          </p:sp>
          <p:sp>
            <p:nvSpPr>
              <p:cNvPr id="47" name="Freeform: Shape 46">
                <a:extLst>
                  <a:ext uri="{FF2B5EF4-FFF2-40B4-BE49-F238E27FC236}">
                    <a16:creationId xmlns:a16="http://schemas.microsoft.com/office/drawing/2014/main" id="{54B5B1EE-0D94-F427-03DB-1A5DA7856564}"/>
                  </a:ext>
                </a:extLst>
              </p:cNvPr>
              <p:cNvSpPr/>
              <p:nvPr/>
            </p:nvSpPr>
            <p:spPr>
              <a:xfrm>
                <a:off x="5309157" y="4184101"/>
                <a:ext cx="1512102" cy="1313553"/>
              </a:xfrm>
              <a:custGeom>
                <a:avLst/>
                <a:gdLst>
                  <a:gd name="connsiteX0" fmla="*/ 768289 w 1512102"/>
                  <a:gd name="connsiteY0" fmla="*/ 0 h 1313553"/>
                  <a:gd name="connsiteX1" fmla="*/ 521983 w 1512102"/>
                  <a:gd name="connsiteY1" fmla="*/ 269468 h 1313553"/>
                  <a:gd name="connsiteX2" fmla="*/ 550637 w 1512102"/>
                  <a:gd name="connsiteY2" fmla="*/ 533325 h 1313553"/>
                  <a:gd name="connsiteX3" fmla="*/ 336805 w 1512102"/>
                  <a:gd name="connsiteY3" fmla="*/ 376802 h 1313553"/>
                  <a:gd name="connsiteX4" fmla="*/ 0 w 1512102"/>
                  <a:gd name="connsiteY4" fmla="*/ 454407 h 1313553"/>
                  <a:gd name="connsiteX5" fmla="*/ 0 w 1512102"/>
                  <a:gd name="connsiteY5" fmla="*/ 1313553 h 1313553"/>
                  <a:gd name="connsiteX6" fmla="*/ 1512102 w 1512102"/>
                  <a:gd name="connsiteY6" fmla="*/ 429573 h 1313553"/>
                  <a:gd name="connsiteX7" fmla="*/ 768170 w 1512102"/>
                  <a:gd name="connsiteY7" fmla="*/ 0 h 13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102" h="1313553">
                    <a:moveTo>
                      <a:pt x="768289" y="0"/>
                    </a:moveTo>
                    <a:cubicBezTo>
                      <a:pt x="704414" y="105065"/>
                      <a:pt x="620362" y="196400"/>
                      <a:pt x="521983" y="269468"/>
                    </a:cubicBezTo>
                    <a:lnTo>
                      <a:pt x="550637" y="533325"/>
                    </a:lnTo>
                    <a:lnTo>
                      <a:pt x="336805" y="376802"/>
                    </a:lnTo>
                    <a:cubicBezTo>
                      <a:pt x="232934" y="422052"/>
                      <a:pt x="119392" y="449392"/>
                      <a:pt x="0" y="454407"/>
                    </a:cubicBezTo>
                    <a:lnTo>
                      <a:pt x="0" y="1313553"/>
                    </a:lnTo>
                    <a:cubicBezTo>
                      <a:pt x="643643" y="1299465"/>
                      <a:pt x="1204190" y="948213"/>
                      <a:pt x="1512102" y="429573"/>
                    </a:cubicBezTo>
                    <a:lnTo>
                      <a:pt x="768170" y="0"/>
                    </a:lnTo>
                    <a:close/>
                  </a:path>
                </a:pathLst>
              </a:custGeom>
              <a:solidFill>
                <a:schemeClr val="bg2">
                  <a:lumMod val="90000"/>
                </a:schemeClr>
              </a:solidFill>
              <a:ln w="0" cap="flat">
                <a:noFill/>
                <a:prstDash val="solid"/>
                <a:miter/>
              </a:ln>
            </p:spPr>
            <p:txBody>
              <a:bodyPr rtlCol="0" anchor="ctr"/>
              <a:lstStyle/>
              <a:p>
                <a:endParaRPr lang="en-AU" sz="1000"/>
              </a:p>
            </p:txBody>
          </p:sp>
          <p:sp>
            <p:nvSpPr>
              <p:cNvPr id="48" name="Freeform: Shape 47">
                <a:extLst>
                  <a:ext uri="{FF2B5EF4-FFF2-40B4-BE49-F238E27FC236}">
                    <a16:creationId xmlns:a16="http://schemas.microsoft.com/office/drawing/2014/main" id="{D6721280-EBA1-61DC-1F8E-6D1AD0218A51}"/>
                  </a:ext>
                </a:extLst>
              </p:cNvPr>
              <p:cNvSpPr/>
              <p:nvPr/>
            </p:nvSpPr>
            <p:spPr>
              <a:xfrm>
                <a:off x="6116129" y="2844520"/>
                <a:ext cx="956809" cy="1698951"/>
              </a:xfrm>
              <a:custGeom>
                <a:avLst/>
                <a:gdLst>
                  <a:gd name="connsiteX0" fmla="*/ 744769 w 956809"/>
                  <a:gd name="connsiteY0" fmla="*/ 239 h 1698951"/>
                  <a:gd name="connsiteX1" fmla="*/ 0 w 956809"/>
                  <a:gd name="connsiteY1" fmla="*/ 430170 h 1698951"/>
                  <a:gd name="connsiteX2" fmla="*/ 92051 w 956809"/>
                  <a:gd name="connsiteY2" fmla="*/ 742739 h 1698951"/>
                  <a:gd name="connsiteX3" fmla="*/ 334418 w 956809"/>
                  <a:gd name="connsiteY3" fmla="*/ 849595 h 1698951"/>
                  <a:gd name="connsiteX4" fmla="*/ 92051 w 956809"/>
                  <a:gd name="connsiteY4" fmla="*/ 956451 h 1698951"/>
                  <a:gd name="connsiteX5" fmla="*/ 0 w 956809"/>
                  <a:gd name="connsiteY5" fmla="*/ 1269020 h 1698951"/>
                  <a:gd name="connsiteX6" fmla="*/ 744769 w 956809"/>
                  <a:gd name="connsiteY6" fmla="*/ 1698951 h 1698951"/>
                  <a:gd name="connsiteX7" fmla="*/ 956809 w 956809"/>
                  <a:gd name="connsiteY7" fmla="*/ 849476 h 1698951"/>
                  <a:gd name="connsiteX8" fmla="*/ 744769 w 956809"/>
                  <a:gd name="connsiteY8" fmla="*/ 0 h 169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809" h="1698951">
                    <a:moveTo>
                      <a:pt x="744769" y="239"/>
                    </a:moveTo>
                    <a:lnTo>
                      <a:pt x="0" y="430170"/>
                    </a:lnTo>
                    <a:cubicBezTo>
                      <a:pt x="47637" y="526281"/>
                      <a:pt x="79515" y="631585"/>
                      <a:pt x="92051" y="742739"/>
                    </a:cubicBezTo>
                    <a:lnTo>
                      <a:pt x="334418" y="849595"/>
                    </a:lnTo>
                    <a:lnTo>
                      <a:pt x="92051" y="956451"/>
                    </a:lnTo>
                    <a:cubicBezTo>
                      <a:pt x="79515" y="1067605"/>
                      <a:pt x="47637" y="1172909"/>
                      <a:pt x="0" y="1269020"/>
                    </a:cubicBezTo>
                    <a:lnTo>
                      <a:pt x="744769" y="1698951"/>
                    </a:lnTo>
                    <a:cubicBezTo>
                      <a:pt x="880159" y="1445840"/>
                      <a:pt x="956809" y="1156672"/>
                      <a:pt x="956809" y="849476"/>
                    </a:cubicBezTo>
                    <a:cubicBezTo>
                      <a:pt x="956809" y="542279"/>
                      <a:pt x="880040" y="253231"/>
                      <a:pt x="744769" y="0"/>
                    </a:cubicBezTo>
                    <a:close/>
                  </a:path>
                </a:pathLst>
              </a:custGeom>
              <a:solidFill>
                <a:schemeClr val="bg2">
                  <a:lumMod val="90000"/>
                </a:schemeClr>
              </a:solidFill>
              <a:ln w="0" cap="flat">
                <a:noFill/>
                <a:prstDash val="solid"/>
                <a:miter/>
              </a:ln>
            </p:spPr>
            <p:txBody>
              <a:bodyPr rtlCol="0" anchor="ctr"/>
              <a:lstStyle/>
              <a:p>
                <a:endParaRPr lang="en-AU" sz="1000"/>
              </a:p>
            </p:txBody>
          </p:sp>
          <p:sp>
            <p:nvSpPr>
              <p:cNvPr id="49" name="Freeform: Shape 48">
                <a:extLst>
                  <a:ext uri="{FF2B5EF4-FFF2-40B4-BE49-F238E27FC236}">
                    <a16:creationId xmlns:a16="http://schemas.microsoft.com/office/drawing/2014/main" id="{0C0F4447-BF16-FCF7-61B1-9531DE83F826}"/>
                  </a:ext>
                </a:extLst>
              </p:cNvPr>
              <p:cNvSpPr/>
              <p:nvPr/>
            </p:nvSpPr>
            <p:spPr>
              <a:xfrm>
                <a:off x="5309276" y="1890696"/>
                <a:ext cx="1512102" cy="1313553"/>
              </a:xfrm>
              <a:custGeom>
                <a:avLst/>
                <a:gdLst>
                  <a:gd name="connsiteX0" fmla="*/ 550518 w 1512102"/>
                  <a:gd name="connsiteY0" fmla="*/ 780228 h 1313553"/>
                  <a:gd name="connsiteX1" fmla="*/ 521863 w 1512102"/>
                  <a:gd name="connsiteY1" fmla="*/ 1044085 h 1313553"/>
                  <a:gd name="connsiteX2" fmla="*/ 768170 w 1512102"/>
                  <a:gd name="connsiteY2" fmla="*/ 1313553 h 1313553"/>
                  <a:gd name="connsiteX3" fmla="*/ 1512102 w 1512102"/>
                  <a:gd name="connsiteY3" fmla="*/ 883980 h 1313553"/>
                  <a:gd name="connsiteX4" fmla="*/ 0 w 1512102"/>
                  <a:gd name="connsiteY4" fmla="*/ 0 h 1313553"/>
                  <a:gd name="connsiteX5" fmla="*/ 0 w 1512102"/>
                  <a:gd name="connsiteY5" fmla="*/ 859146 h 1313553"/>
                  <a:gd name="connsiteX6" fmla="*/ 336805 w 1512102"/>
                  <a:gd name="connsiteY6" fmla="*/ 936751 h 1313553"/>
                  <a:gd name="connsiteX7" fmla="*/ 550637 w 1512102"/>
                  <a:gd name="connsiteY7" fmla="*/ 780228 h 13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102" h="1313553">
                    <a:moveTo>
                      <a:pt x="550518" y="780228"/>
                    </a:moveTo>
                    <a:lnTo>
                      <a:pt x="521863" y="1044085"/>
                    </a:lnTo>
                    <a:cubicBezTo>
                      <a:pt x="620243" y="1117034"/>
                      <a:pt x="704295" y="1208369"/>
                      <a:pt x="768170" y="1313553"/>
                    </a:cubicBezTo>
                    <a:lnTo>
                      <a:pt x="1512102" y="883980"/>
                    </a:lnTo>
                    <a:cubicBezTo>
                      <a:pt x="1204190" y="365340"/>
                      <a:pt x="643644" y="14088"/>
                      <a:pt x="0" y="0"/>
                    </a:cubicBezTo>
                    <a:lnTo>
                      <a:pt x="0" y="859146"/>
                    </a:lnTo>
                    <a:cubicBezTo>
                      <a:pt x="119392" y="864161"/>
                      <a:pt x="232815" y="891502"/>
                      <a:pt x="336805" y="936751"/>
                    </a:cubicBezTo>
                    <a:lnTo>
                      <a:pt x="550637" y="780228"/>
                    </a:lnTo>
                    <a:close/>
                  </a:path>
                </a:pathLst>
              </a:custGeom>
              <a:solidFill>
                <a:schemeClr val="bg2">
                  <a:lumMod val="90000"/>
                </a:schemeClr>
              </a:solidFill>
              <a:ln w="0" cap="flat">
                <a:noFill/>
                <a:prstDash val="solid"/>
                <a:miter/>
              </a:ln>
            </p:spPr>
            <p:txBody>
              <a:bodyPr rtlCol="0" anchor="ctr"/>
              <a:lstStyle/>
              <a:p>
                <a:endParaRPr lang="en-AU" sz="1000"/>
              </a:p>
            </p:txBody>
          </p:sp>
        </p:grpSp>
        <p:sp>
          <p:nvSpPr>
            <p:cNvPr id="38" name="btfpNumberBubble265546">
              <a:extLst>
                <a:ext uri="{FF2B5EF4-FFF2-40B4-BE49-F238E27FC236}">
                  <a16:creationId xmlns:a16="http://schemas.microsoft.com/office/drawing/2014/main" id="{9ECD42CA-55A6-087C-8F01-57BA07C3C1B3}"/>
                </a:ext>
              </a:extLst>
            </p:cNvPr>
            <p:cNvSpPr/>
            <p:nvPr/>
          </p:nvSpPr>
          <p:spPr>
            <a:xfrm>
              <a:off x="3864882" y="2476447"/>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rgbClr val="EF2428"/>
                  </a:solidFill>
                </a:rPr>
                <a:t>1</a:t>
              </a:r>
            </a:p>
          </p:txBody>
        </p:sp>
        <p:sp>
          <p:nvSpPr>
            <p:cNvPr id="39" name="btfpNumberBubble265546">
              <a:extLst>
                <a:ext uri="{FF2B5EF4-FFF2-40B4-BE49-F238E27FC236}">
                  <a16:creationId xmlns:a16="http://schemas.microsoft.com/office/drawing/2014/main" id="{ACF90EB8-E6A0-C112-F378-0A4FD312B70F}"/>
                </a:ext>
              </a:extLst>
            </p:cNvPr>
            <p:cNvSpPr/>
            <p:nvPr/>
          </p:nvSpPr>
          <p:spPr>
            <a:xfrm>
              <a:off x="5309094" y="2476447"/>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2</a:t>
              </a:r>
            </a:p>
          </p:txBody>
        </p:sp>
        <p:sp>
          <p:nvSpPr>
            <p:cNvPr id="40" name="btfpNumberBubble265546">
              <a:extLst>
                <a:ext uri="{FF2B5EF4-FFF2-40B4-BE49-F238E27FC236}">
                  <a16:creationId xmlns:a16="http://schemas.microsoft.com/office/drawing/2014/main" id="{6587352A-B7F0-7D8C-E352-0C4BD2435A7A}"/>
                </a:ext>
              </a:extLst>
            </p:cNvPr>
            <p:cNvSpPr/>
            <p:nvPr/>
          </p:nvSpPr>
          <p:spPr>
            <a:xfrm>
              <a:off x="6060970" y="3707273"/>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3</a:t>
              </a:r>
            </a:p>
          </p:txBody>
        </p:sp>
        <p:sp>
          <p:nvSpPr>
            <p:cNvPr id="41" name="btfpNumberBubble265546">
              <a:extLst>
                <a:ext uri="{FF2B5EF4-FFF2-40B4-BE49-F238E27FC236}">
                  <a16:creationId xmlns:a16="http://schemas.microsoft.com/office/drawing/2014/main" id="{7DC293F2-588C-FE42-A320-2F24ED85FD06}"/>
                </a:ext>
              </a:extLst>
            </p:cNvPr>
            <p:cNvSpPr/>
            <p:nvPr/>
          </p:nvSpPr>
          <p:spPr>
            <a:xfrm>
              <a:off x="5304398" y="5053148"/>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4</a:t>
              </a:r>
            </a:p>
          </p:txBody>
        </p:sp>
        <p:sp>
          <p:nvSpPr>
            <p:cNvPr id="42" name="btfpNumberBubble265546">
              <a:extLst>
                <a:ext uri="{FF2B5EF4-FFF2-40B4-BE49-F238E27FC236}">
                  <a16:creationId xmlns:a16="http://schemas.microsoft.com/office/drawing/2014/main" id="{E36BA486-027F-7FD5-5C3A-18101C2F3A87}"/>
                </a:ext>
              </a:extLst>
            </p:cNvPr>
            <p:cNvSpPr/>
            <p:nvPr/>
          </p:nvSpPr>
          <p:spPr>
            <a:xfrm>
              <a:off x="3864882" y="5053148"/>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5</a:t>
              </a:r>
            </a:p>
          </p:txBody>
        </p:sp>
        <p:sp>
          <p:nvSpPr>
            <p:cNvPr id="43" name="btfpNumberBubble265546">
              <a:extLst>
                <a:ext uri="{FF2B5EF4-FFF2-40B4-BE49-F238E27FC236}">
                  <a16:creationId xmlns:a16="http://schemas.microsoft.com/office/drawing/2014/main" id="{61EE0F8B-32A6-4612-F2CF-4544DB3B00C1}"/>
                </a:ext>
              </a:extLst>
            </p:cNvPr>
            <p:cNvSpPr/>
            <p:nvPr/>
          </p:nvSpPr>
          <p:spPr>
            <a:xfrm>
              <a:off x="3137381" y="3707273"/>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6</a:t>
              </a:r>
            </a:p>
          </p:txBody>
        </p:sp>
      </p:grpSp>
    </p:spTree>
    <p:custDataLst>
      <p:tags r:id="rId1"/>
    </p:custDataLst>
    <p:extLst>
      <p:ext uri="{BB962C8B-B14F-4D97-AF65-F5344CB8AC3E}">
        <p14:creationId xmlns:p14="http://schemas.microsoft.com/office/powerpoint/2010/main" val="19328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6" grpId="0"/>
      <p:bldP spid="30"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btfpColumnIndicatorGroup2">
            <a:extLst>
              <a:ext uri="{FF2B5EF4-FFF2-40B4-BE49-F238E27FC236}">
                <a16:creationId xmlns:a16="http://schemas.microsoft.com/office/drawing/2014/main" id="{E840E36A-937E-E5DE-D2A0-B7A93CD9B51F}"/>
              </a:ext>
            </a:extLst>
          </p:cNvPr>
          <p:cNvGrpSpPr/>
          <p:nvPr/>
        </p:nvGrpSpPr>
        <p:grpSpPr>
          <a:xfrm>
            <a:off x="0" y="6926580"/>
            <a:ext cx="12192000" cy="137160"/>
            <a:chOff x="0" y="6926580"/>
            <a:chExt cx="12192000" cy="137160"/>
          </a:xfrm>
        </p:grpSpPr>
        <p:sp>
          <p:nvSpPr>
            <p:cNvPr id="31" name="btfpColumnGapBlocker846671">
              <a:extLst>
                <a:ext uri="{FF2B5EF4-FFF2-40B4-BE49-F238E27FC236}">
                  <a16:creationId xmlns:a16="http://schemas.microsoft.com/office/drawing/2014/main" id="{E2FCFBC7-7EC9-3D35-CDB2-1C2F309F5CE3}"/>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btfpColumnGapBlocker203578">
              <a:extLst>
                <a:ext uri="{FF2B5EF4-FFF2-40B4-BE49-F238E27FC236}">
                  <a16:creationId xmlns:a16="http://schemas.microsoft.com/office/drawing/2014/main" id="{C2AD99B7-F118-991A-DE58-1705EBE7C8F9}"/>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7" name="btfpColumnIndicator908436">
              <a:extLst>
                <a:ext uri="{FF2B5EF4-FFF2-40B4-BE49-F238E27FC236}">
                  <a16:creationId xmlns:a16="http://schemas.microsoft.com/office/drawing/2014/main" id="{B724BB79-3F5B-A28C-C3D2-9590ACB51D77}"/>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btfpColumnIndicator108736">
              <a:extLst>
                <a:ext uri="{FF2B5EF4-FFF2-40B4-BE49-F238E27FC236}">
                  <a16:creationId xmlns:a16="http://schemas.microsoft.com/office/drawing/2014/main" id="{203A6D71-6EC2-D896-4135-0E840952B837}"/>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2" name="btfpColumnIndicatorGroup1">
            <a:extLst>
              <a:ext uri="{FF2B5EF4-FFF2-40B4-BE49-F238E27FC236}">
                <a16:creationId xmlns:a16="http://schemas.microsoft.com/office/drawing/2014/main" id="{0FFBDBE8-A375-54B9-48EE-CB880F7B7217}"/>
              </a:ext>
            </a:extLst>
          </p:cNvPr>
          <p:cNvGrpSpPr/>
          <p:nvPr/>
        </p:nvGrpSpPr>
        <p:grpSpPr>
          <a:xfrm>
            <a:off x="0" y="-205740"/>
            <a:ext cx="12192000" cy="137160"/>
            <a:chOff x="0" y="-205740"/>
            <a:chExt cx="12192000" cy="137160"/>
          </a:xfrm>
        </p:grpSpPr>
        <p:sp>
          <p:nvSpPr>
            <p:cNvPr id="30" name="btfpColumnGapBlocker355526">
              <a:extLst>
                <a:ext uri="{FF2B5EF4-FFF2-40B4-BE49-F238E27FC236}">
                  <a16:creationId xmlns:a16="http://schemas.microsoft.com/office/drawing/2014/main" id="{8E1A134B-3F10-3F92-1404-768D13BC8BF6}"/>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btfpColumnGapBlocker819083">
              <a:extLst>
                <a:ext uri="{FF2B5EF4-FFF2-40B4-BE49-F238E27FC236}">
                  <a16:creationId xmlns:a16="http://schemas.microsoft.com/office/drawing/2014/main" id="{916DE501-57B7-D431-25E5-D14FF4ED392B}"/>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6" name="btfpColumnIndicator712649">
              <a:extLst>
                <a:ext uri="{FF2B5EF4-FFF2-40B4-BE49-F238E27FC236}">
                  <a16:creationId xmlns:a16="http://schemas.microsoft.com/office/drawing/2014/main" id="{D0CFC37F-28C4-3D92-34D4-B8E079846E5C}"/>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btfpColumnIndicator661389">
              <a:extLst>
                <a:ext uri="{FF2B5EF4-FFF2-40B4-BE49-F238E27FC236}">
                  <a16:creationId xmlns:a16="http://schemas.microsoft.com/office/drawing/2014/main" id="{75DC1342-162A-C5D7-2575-C53F2B997128}"/>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5" name="Text Placeholder 15">
            <a:extLst>
              <a:ext uri="{FF2B5EF4-FFF2-40B4-BE49-F238E27FC236}">
                <a16:creationId xmlns:a16="http://schemas.microsoft.com/office/drawing/2014/main" id="{F85B2677-D6A2-460B-5E4A-71F7826623FC}"/>
              </a:ext>
            </a:extLst>
          </p:cNvPr>
          <p:cNvSpPr txBox="1">
            <a:spLocks/>
          </p:cNvSpPr>
          <p:nvPr/>
        </p:nvSpPr>
        <p:spPr>
          <a:xfrm>
            <a:off x="1363366" y="5235116"/>
            <a:ext cx="1698927" cy="2030549"/>
          </a:xfrm>
          <a:prstGeom prst="rect">
            <a:avLst/>
          </a:prstGeom>
        </p:spPr>
        <p:txBody>
          <a:bodyPr tIns="108000" anchor="t" anchorCtr="0"/>
          <a:lstStyle>
            <a:lvl1pPr marL="314325" marR="0" indent="-309563" algn="l" defTabSz="1154444" rtl="0" eaLnBrk="1" fontAlgn="base" latinLnBrk="0" hangingPunct="1">
              <a:lnSpc>
                <a:spcPct val="100000"/>
              </a:lnSpc>
              <a:spcBef>
                <a:spcPts val="1200"/>
              </a:spcBef>
              <a:spcAft>
                <a:spcPct val="0"/>
              </a:spcAft>
              <a:buClr>
                <a:schemeClr val="tx1"/>
              </a:buClr>
              <a:buSzPct val="100000"/>
              <a:buFont typeface="Arial" panose="020B0604020202020204" pitchFamily="34" charset="0"/>
              <a:buChar char="•"/>
              <a:tabLst/>
              <a:defRPr kumimoji="0" lang="en-US" altLang="zh-CN" sz="1600" b="0" i="0" u="none" strike="noStrike" kern="1200" cap="none" spc="0" normalizeH="0" baseline="0" noProof="1">
                <a:ln>
                  <a:noFill/>
                </a:ln>
                <a:solidFill>
                  <a:schemeClr val="tx1"/>
                </a:solidFill>
                <a:effectLst/>
                <a:uLnTx/>
                <a:uFillTx/>
                <a:latin typeface="+mn-lt"/>
                <a:ea typeface="+mn-ea"/>
                <a:cs typeface="+mn-cs"/>
              </a:defRPr>
            </a:lvl1pPr>
            <a:lvl2pPr marL="641350" marR="0" indent="-317500" algn="l" defTabSz="1154444" rtl="0" eaLnBrk="1" fontAlgn="base" latinLnBrk="0" hangingPunct="1">
              <a:lnSpc>
                <a:spcPct val="100000"/>
              </a:lnSpc>
              <a:spcBef>
                <a:spcPts val="600"/>
              </a:spcBef>
              <a:spcAft>
                <a:spcPct val="0"/>
              </a:spcAft>
              <a:buClr>
                <a:schemeClr val="tx1"/>
              </a:buClr>
              <a:buSzPct val="100000"/>
              <a:buFont typeface="Arial" panose="020B0604020202020204" pitchFamily="34" charset="0"/>
              <a:buChar char="–"/>
              <a:tabLst/>
              <a:defRPr lang="en-CA" altLang="zh-CN" sz="1400" kern="1200" baseline="0" noProof="1">
                <a:solidFill>
                  <a:schemeClr val="tx1"/>
                </a:solidFill>
                <a:latin typeface="+mn-lt"/>
                <a:ea typeface="+mn-ea"/>
                <a:cs typeface="+mn-cs"/>
              </a:defRPr>
            </a:lvl2pPr>
            <a:lvl3pPr marL="990600" marR="0" indent="-336550" algn="l" defTabSz="1154444" rtl="0" eaLnBrk="1" fontAlgn="base" latinLnBrk="0" hangingPunct="1">
              <a:lnSpc>
                <a:spcPct val="100000"/>
              </a:lnSpc>
              <a:spcBef>
                <a:spcPts val="600"/>
              </a:spcBef>
              <a:spcAft>
                <a:spcPct val="0"/>
              </a:spcAft>
              <a:buClr>
                <a:schemeClr val="tx1"/>
              </a:buClr>
              <a:buSzPct val="100000"/>
              <a:buFont typeface="Arial" panose="020B0604020202020204" pitchFamily="34" charset="0"/>
              <a:buChar char="˃"/>
              <a:tabLst/>
              <a:defRPr lang="zh-CN" altLang="en-US" sz="1400" kern="1200" noProof="1">
                <a:solidFill>
                  <a:schemeClr val="tx1"/>
                </a:solidFill>
                <a:latin typeface="+mn-lt"/>
                <a:ea typeface="+mn-ea"/>
                <a:cs typeface="+mn-cs"/>
              </a:defRPr>
            </a:lvl3pPr>
            <a:lvl4pPr marL="1710820" marR="0" indent="-247478" algn="l" defTabSz="1154749"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883" kern="1200">
                <a:solidFill>
                  <a:schemeClr val="tx1"/>
                </a:solidFill>
                <a:latin typeface="+mn-lt"/>
                <a:ea typeface="+mn-ea"/>
                <a:cs typeface="+mn-cs"/>
              </a:defRPr>
            </a:lvl4pPr>
            <a:lvl5pPr marL="2598187" indent="-288688" algn="l" defTabSz="1154749" rtl="0" eaLnBrk="1" latinLnBrk="0" hangingPunct="1">
              <a:spcBef>
                <a:spcPct val="20000"/>
              </a:spcBef>
              <a:buFont typeface="Arial" pitchFamily="34" charset="0"/>
              <a:buChar char="»"/>
              <a:defRPr sz="2824" kern="1200">
                <a:solidFill>
                  <a:schemeClr val="tx1"/>
                </a:solidFill>
                <a:latin typeface="Verdana" pitchFamily="34" charset="0"/>
                <a:ea typeface="+mn-ea"/>
                <a:cs typeface="+mn-cs"/>
              </a:defRPr>
            </a:lvl5pPr>
            <a:lvl6pPr marL="3175562"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6pPr>
            <a:lvl7pPr marL="3752936"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7pPr>
            <a:lvl8pPr marL="4330312"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8pPr>
            <a:lvl9pPr marL="4907686"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9pPr>
          </a:lstStyle>
          <a:p>
            <a:pPr marL="4762" indent="0" algn="ctr" defTabSz="577222">
              <a:spcBef>
                <a:spcPts val="600"/>
              </a:spcBef>
              <a:buClr>
                <a:prstClr val="black"/>
              </a:buClr>
              <a:buNone/>
              <a:defRPr/>
            </a:pPr>
            <a:endParaRPr lang="en-US" altLang="zh-CN" sz="1200">
              <a:solidFill>
                <a:srgbClr val="F3EA5D"/>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16" name="Text Placeholder 15">
            <a:extLst>
              <a:ext uri="{FF2B5EF4-FFF2-40B4-BE49-F238E27FC236}">
                <a16:creationId xmlns:a16="http://schemas.microsoft.com/office/drawing/2014/main" id="{BFC18D16-CA8E-2A10-A022-C7BB3A532B51}"/>
              </a:ext>
            </a:extLst>
          </p:cNvPr>
          <p:cNvSpPr txBox="1">
            <a:spLocks/>
          </p:cNvSpPr>
          <p:nvPr/>
        </p:nvSpPr>
        <p:spPr>
          <a:xfrm>
            <a:off x="5773751" y="4137431"/>
            <a:ext cx="3759458" cy="852537"/>
          </a:xfrm>
          <a:prstGeom prst="rect">
            <a:avLst/>
          </a:prstGeom>
          <a:noFill/>
        </p:spPr>
        <p:txBody>
          <a:bodyPr tIns="108000" anchor="t" anchorCtr="0"/>
          <a:lstStyle>
            <a:lvl1pPr marL="314325" marR="0" indent="-309563" algn="l" defTabSz="1154444" rtl="0" eaLnBrk="1" fontAlgn="base" latinLnBrk="0" hangingPunct="1">
              <a:lnSpc>
                <a:spcPct val="100000"/>
              </a:lnSpc>
              <a:spcBef>
                <a:spcPts val="1200"/>
              </a:spcBef>
              <a:spcAft>
                <a:spcPct val="0"/>
              </a:spcAft>
              <a:buClr>
                <a:schemeClr val="tx1"/>
              </a:buClr>
              <a:buSzPct val="100000"/>
              <a:buFont typeface="Arial" panose="020B0604020202020204" pitchFamily="34" charset="0"/>
              <a:buChar char="•"/>
              <a:tabLst/>
              <a:defRPr kumimoji="0" lang="en-US" altLang="zh-CN" sz="1600" b="0" i="0" u="none" strike="noStrike" kern="1200" cap="none" spc="0" normalizeH="0" baseline="0" noProof="1">
                <a:ln>
                  <a:noFill/>
                </a:ln>
                <a:solidFill>
                  <a:schemeClr val="tx1"/>
                </a:solidFill>
                <a:effectLst/>
                <a:uLnTx/>
                <a:uFillTx/>
                <a:latin typeface="+mn-lt"/>
                <a:ea typeface="+mn-ea"/>
                <a:cs typeface="+mn-cs"/>
              </a:defRPr>
            </a:lvl1pPr>
            <a:lvl2pPr marL="641350" marR="0" indent="-317500" algn="l" defTabSz="1154444" rtl="0" eaLnBrk="1" fontAlgn="base" latinLnBrk="0" hangingPunct="1">
              <a:lnSpc>
                <a:spcPct val="100000"/>
              </a:lnSpc>
              <a:spcBef>
                <a:spcPts val="600"/>
              </a:spcBef>
              <a:spcAft>
                <a:spcPct val="0"/>
              </a:spcAft>
              <a:buClr>
                <a:schemeClr val="tx1"/>
              </a:buClr>
              <a:buSzPct val="100000"/>
              <a:buFont typeface="Arial" panose="020B0604020202020204" pitchFamily="34" charset="0"/>
              <a:buChar char="–"/>
              <a:tabLst/>
              <a:defRPr lang="en-CA" altLang="zh-CN" sz="1400" kern="1200" baseline="0" noProof="1">
                <a:solidFill>
                  <a:schemeClr val="tx1"/>
                </a:solidFill>
                <a:latin typeface="+mn-lt"/>
                <a:ea typeface="+mn-ea"/>
                <a:cs typeface="+mn-cs"/>
              </a:defRPr>
            </a:lvl2pPr>
            <a:lvl3pPr marL="990600" marR="0" indent="-336550" algn="l" defTabSz="1154444" rtl="0" eaLnBrk="1" fontAlgn="base" latinLnBrk="0" hangingPunct="1">
              <a:lnSpc>
                <a:spcPct val="100000"/>
              </a:lnSpc>
              <a:spcBef>
                <a:spcPts val="600"/>
              </a:spcBef>
              <a:spcAft>
                <a:spcPct val="0"/>
              </a:spcAft>
              <a:buClr>
                <a:schemeClr val="tx1"/>
              </a:buClr>
              <a:buSzPct val="100000"/>
              <a:buFont typeface="Arial" panose="020B0604020202020204" pitchFamily="34" charset="0"/>
              <a:buChar char="˃"/>
              <a:tabLst/>
              <a:defRPr lang="zh-CN" altLang="en-US" sz="1400" kern="1200" noProof="1">
                <a:solidFill>
                  <a:schemeClr val="tx1"/>
                </a:solidFill>
                <a:latin typeface="+mn-lt"/>
                <a:ea typeface="+mn-ea"/>
                <a:cs typeface="+mn-cs"/>
              </a:defRPr>
            </a:lvl3pPr>
            <a:lvl4pPr marL="1710820" marR="0" indent="-247478" algn="l" defTabSz="1154749" rtl="0" eaLnBrk="1" fontAlgn="auto" latinLnBrk="0" hangingPunct="1">
              <a:lnSpc>
                <a:spcPct val="100000"/>
              </a:lnSpc>
              <a:spcBef>
                <a:spcPct val="20000"/>
              </a:spcBef>
              <a:spcAft>
                <a:spcPts val="0"/>
              </a:spcAft>
              <a:buClr>
                <a:schemeClr val="tx1"/>
              </a:buClr>
              <a:buSzTx/>
              <a:buFont typeface="Verdana" pitchFamily="34" charset="0"/>
              <a:buChar char="-"/>
              <a:tabLst/>
              <a:defRPr lang="en-CA" altLang="zh-CN" sz="1883" kern="1200">
                <a:solidFill>
                  <a:schemeClr val="tx1"/>
                </a:solidFill>
                <a:latin typeface="+mn-lt"/>
                <a:ea typeface="+mn-ea"/>
                <a:cs typeface="+mn-cs"/>
              </a:defRPr>
            </a:lvl4pPr>
            <a:lvl5pPr marL="2598187" indent="-288688" algn="l" defTabSz="1154749" rtl="0" eaLnBrk="1" latinLnBrk="0" hangingPunct="1">
              <a:spcBef>
                <a:spcPct val="20000"/>
              </a:spcBef>
              <a:buFont typeface="Arial" pitchFamily="34" charset="0"/>
              <a:buChar char="»"/>
              <a:defRPr sz="2824" kern="1200">
                <a:solidFill>
                  <a:schemeClr val="tx1"/>
                </a:solidFill>
                <a:latin typeface="Verdana" pitchFamily="34" charset="0"/>
                <a:ea typeface="+mn-ea"/>
                <a:cs typeface="+mn-cs"/>
              </a:defRPr>
            </a:lvl5pPr>
            <a:lvl6pPr marL="3175562"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6pPr>
            <a:lvl7pPr marL="3752936"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7pPr>
            <a:lvl8pPr marL="4330312"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8pPr>
            <a:lvl9pPr marL="4907686" indent="-288688" algn="l" defTabSz="1154749" rtl="0" eaLnBrk="1" latinLnBrk="0" hangingPunct="1">
              <a:spcBef>
                <a:spcPct val="20000"/>
              </a:spcBef>
              <a:buFont typeface="Arial" pitchFamily="34" charset="0"/>
              <a:buChar char="•"/>
              <a:defRPr sz="2471" kern="1200">
                <a:solidFill>
                  <a:schemeClr val="tx1"/>
                </a:solidFill>
                <a:latin typeface="+mn-lt"/>
                <a:ea typeface="+mn-ea"/>
                <a:cs typeface="+mn-cs"/>
              </a:defRPr>
            </a:lvl9pPr>
          </a:lstStyle>
          <a:p>
            <a:pPr marL="4762" indent="0" defTabSz="577222">
              <a:spcBef>
                <a:spcPts val="0"/>
              </a:spcBef>
              <a:buClr>
                <a:srgbClr val="66C5FF"/>
              </a:buClr>
              <a:buNone/>
              <a:defRPr/>
            </a:pPr>
            <a:r>
              <a:rPr lang="en-US" altLang="zh-CN" sz="1400" b="1" kern="0" dirty="0">
                <a:solidFill>
                  <a:srgbClr val="00AAA6"/>
                </a:solidFill>
                <a:ea typeface="Roboto" panose="02000000000000000000" pitchFamily="2" charset="0"/>
                <a:cs typeface="Roboto" panose="02000000000000000000" pitchFamily="2" charset="0"/>
                <a:sym typeface="Arial"/>
              </a:rPr>
              <a:t>Economic</a:t>
            </a:r>
          </a:p>
          <a:p>
            <a:pPr marL="4762" indent="0" defTabSz="577222">
              <a:spcBef>
                <a:spcPts val="0"/>
              </a:spcBef>
              <a:buClr>
                <a:srgbClr val="66C5FF"/>
              </a:buClr>
              <a:buNone/>
              <a:defRPr/>
            </a:pPr>
            <a:r>
              <a:rPr lang="en-US" altLang="zh-CN" sz="1400" kern="0" dirty="0">
                <a:ea typeface="Roboto" panose="02000000000000000000" pitchFamily="2" charset="0"/>
                <a:cs typeface="Roboto" panose="02000000000000000000" pitchFamily="2" charset="0"/>
                <a:sym typeface="Arial"/>
              </a:rPr>
              <a:t>Long-term economic sustainability including inclusive job creation and supplier diversity.</a:t>
            </a:r>
          </a:p>
        </p:txBody>
      </p:sp>
      <p:sp>
        <p:nvSpPr>
          <p:cNvPr id="17" name="TextBox 16">
            <a:extLst>
              <a:ext uri="{FF2B5EF4-FFF2-40B4-BE49-F238E27FC236}">
                <a16:creationId xmlns:a16="http://schemas.microsoft.com/office/drawing/2014/main" id="{E08A81C9-CB1B-00F3-2C62-27DA9A0863CB}"/>
              </a:ext>
            </a:extLst>
          </p:cNvPr>
          <p:cNvSpPr txBox="1"/>
          <p:nvPr/>
        </p:nvSpPr>
        <p:spPr bwMode="gray">
          <a:xfrm>
            <a:off x="5789061" y="2654338"/>
            <a:ext cx="3759458" cy="1169551"/>
          </a:xfrm>
          <a:prstGeom prst="rect">
            <a:avLst/>
          </a:prstGeom>
          <a:noFill/>
        </p:spPr>
        <p:txBody>
          <a:bodyPr wrap="square">
            <a:spAutoFit/>
          </a:bodyPr>
          <a:lstStyle/>
          <a:p>
            <a:pPr marL="4762" indent="0" defTabSz="1154444" fontAlgn="base">
              <a:spcBef>
                <a:spcPts val="0"/>
              </a:spcBef>
              <a:spcAft>
                <a:spcPct val="0"/>
              </a:spcAft>
              <a:buClr>
                <a:srgbClr val="66C5FF"/>
              </a:buClr>
              <a:buSzPct val="100000"/>
              <a:buNone/>
              <a:defRPr/>
            </a:pPr>
            <a:r>
              <a:rPr lang="en-US" altLang="zh-CN" sz="1400" b="1" kern="0" noProof="1">
                <a:solidFill>
                  <a:srgbClr val="256BB4"/>
                </a:solidFill>
                <a:ea typeface="Roboto" panose="02000000000000000000" pitchFamily="2" charset="0"/>
                <a:cs typeface="Roboto" panose="02000000000000000000" pitchFamily="2" charset="0"/>
                <a:sym typeface="Arial"/>
              </a:rPr>
              <a:t>Environmental</a:t>
            </a:r>
          </a:p>
          <a:p>
            <a:pPr marL="4762" indent="0" defTabSz="1154444" fontAlgn="base">
              <a:spcBef>
                <a:spcPts val="0"/>
              </a:spcBef>
              <a:spcAft>
                <a:spcPct val="0"/>
              </a:spcAft>
              <a:buClr>
                <a:srgbClr val="66C5FF"/>
              </a:buClr>
              <a:buSzPct val="100000"/>
              <a:buNone/>
              <a:defRPr/>
            </a:pPr>
            <a:r>
              <a:rPr lang="en-US" altLang="zh-CN" sz="1400" b="0" kern="0" noProof="1">
                <a:ea typeface="Roboto" panose="02000000000000000000" pitchFamily="2" charset="0"/>
                <a:cs typeface="Roboto" panose="02000000000000000000" pitchFamily="2" charset="0"/>
                <a:sym typeface="Arial"/>
              </a:rPr>
              <a:t>Prevention of pollution, sustainable resource use, climate change mitigation and adption, protection of the environment, biodiversity and restoration of natural habitats.</a:t>
            </a:r>
          </a:p>
        </p:txBody>
      </p:sp>
      <p:sp>
        <p:nvSpPr>
          <p:cNvPr id="18" name="TextBox 17">
            <a:extLst>
              <a:ext uri="{FF2B5EF4-FFF2-40B4-BE49-F238E27FC236}">
                <a16:creationId xmlns:a16="http://schemas.microsoft.com/office/drawing/2014/main" id="{6BFEB560-9DA7-02C5-60EB-8D1ED1973C15}"/>
              </a:ext>
            </a:extLst>
          </p:cNvPr>
          <p:cNvSpPr txBox="1"/>
          <p:nvPr/>
        </p:nvSpPr>
        <p:spPr bwMode="gray">
          <a:xfrm>
            <a:off x="5792928" y="5303510"/>
            <a:ext cx="3759456" cy="954107"/>
          </a:xfrm>
          <a:prstGeom prst="rect">
            <a:avLst/>
          </a:prstGeom>
          <a:noFill/>
        </p:spPr>
        <p:txBody>
          <a:bodyPr wrap="square">
            <a:spAutoFit/>
          </a:bodyPr>
          <a:lstStyle/>
          <a:p>
            <a:pPr marL="4762" indent="0" defTabSz="1154444" fontAlgn="base">
              <a:spcBef>
                <a:spcPts val="0"/>
              </a:spcBef>
              <a:spcAft>
                <a:spcPct val="0"/>
              </a:spcAft>
              <a:buClr>
                <a:srgbClr val="66C5FF"/>
              </a:buClr>
              <a:buSzPct val="100000"/>
              <a:buNone/>
              <a:defRPr/>
            </a:pPr>
            <a:r>
              <a:rPr lang="en-US" altLang="zh-CN" sz="1400" b="1" kern="0" dirty="0">
                <a:solidFill>
                  <a:srgbClr val="002458"/>
                </a:solidFill>
                <a:ea typeface="Roboto" panose="02000000000000000000" pitchFamily="2" charset="0"/>
                <a:cs typeface="Roboto" panose="02000000000000000000" pitchFamily="2" charset="0"/>
                <a:sym typeface="Arial"/>
              </a:rPr>
              <a:t>Social</a:t>
            </a:r>
          </a:p>
          <a:p>
            <a:pPr marL="4762" indent="0" defTabSz="1154444" fontAlgn="base">
              <a:spcBef>
                <a:spcPts val="0"/>
              </a:spcBef>
              <a:spcAft>
                <a:spcPct val="0"/>
              </a:spcAft>
              <a:buClr>
                <a:srgbClr val="66C5FF"/>
              </a:buClr>
              <a:buSzPct val="100000"/>
              <a:buNone/>
              <a:defRPr/>
            </a:pPr>
            <a:r>
              <a:rPr lang="en-US" altLang="zh-CN" sz="1400" b="0" kern="0" noProof="1">
                <a:ea typeface="Roboto" panose="02000000000000000000" pitchFamily="2" charset="0"/>
                <a:cs typeface="Roboto" panose="02000000000000000000" pitchFamily="2" charset="0"/>
                <a:sym typeface="Arial"/>
              </a:rPr>
              <a:t>Socially and ethically responsible supply chains and business practices e.g., living wage, eradication of modern slavery etc.</a:t>
            </a:r>
          </a:p>
        </p:txBody>
      </p:sp>
      <p:pic>
        <p:nvPicPr>
          <p:cNvPr id="19" name="Picture 18">
            <a:extLst>
              <a:ext uri="{FF2B5EF4-FFF2-40B4-BE49-F238E27FC236}">
                <a16:creationId xmlns:a16="http://schemas.microsoft.com/office/drawing/2014/main" id="{2CED59AF-E5B5-4AA1-E76A-B608DE0C15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32" y="2292887"/>
            <a:ext cx="4119497" cy="3964730"/>
          </a:xfrm>
          <a:prstGeom prst="rect">
            <a:avLst/>
          </a:prstGeom>
        </p:spPr>
      </p:pic>
      <p:sp>
        <p:nvSpPr>
          <p:cNvPr id="2" name="Title 1">
            <a:extLst>
              <a:ext uri="{FF2B5EF4-FFF2-40B4-BE49-F238E27FC236}">
                <a16:creationId xmlns:a16="http://schemas.microsoft.com/office/drawing/2014/main" id="{B51F1CB3-3351-EC39-5126-E8353A2D3984}"/>
              </a:ext>
            </a:extLst>
          </p:cNvPr>
          <p:cNvSpPr>
            <a:spLocks noGrp="1"/>
          </p:cNvSpPr>
          <p:nvPr>
            <p:ph type="title"/>
          </p:nvPr>
        </p:nvSpPr>
        <p:spPr/>
        <p:txBody>
          <a:bodyPr>
            <a:normAutofit/>
          </a:bodyPr>
          <a:lstStyle/>
          <a:p>
            <a:r>
              <a:rPr lang="en-AU" dirty="0"/>
              <a:t>Procurement principles | Sustainability</a:t>
            </a:r>
          </a:p>
        </p:txBody>
      </p:sp>
      <p:sp>
        <p:nvSpPr>
          <p:cNvPr id="3" name="Content Placeholder 2">
            <a:extLst>
              <a:ext uri="{FF2B5EF4-FFF2-40B4-BE49-F238E27FC236}">
                <a16:creationId xmlns:a16="http://schemas.microsoft.com/office/drawing/2014/main" id="{051B6DEA-7139-5D50-08A0-20A1C60AACB9}"/>
              </a:ext>
            </a:extLst>
          </p:cNvPr>
          <p:cNvSpPr>
            <a:spLocks noGrp="1"/>
          </p:cNvSpPr>
          <p:nvPr>
            <p:ph idx="1"/>
          </p:nvPr>
        </p:nvSpPr>
        <p:spPr>
          <a:xfrm>
            <a:off x="838200" y="1268761"/>
            <a:ext cx="8895333" cy="1169552"/>
          </a:xfrm>
        </p:spPr>
        <p:txBody>
          <a:bodyPr>
            <a:normAutofit/>
          </a:bodyPr>
          <a:lstStyle/>
          <a:p>
            <a:pPr marL="0" indent="0" defTabSz="457200">
              <a:spcBef>
                <a:spcPts val="0"/>
              </a:spcBef>
              <a:buClr>
                <a:srgbClr val="000000"/>
              </a:buClr>
              <a:buNone/>
            </a:pPr>
            <a:r>
              <a:rPr lang="en-US" sz="1600" b="1" kern="0" dirty="0">
                <a:solidFill>
                  <a:srgbClr val="000000"/>
                </a:solidFill>
                <a:ea typeface="Roboto" panose="02000000000000000000" pitchFamily="2" charset="0"/>
                <a:cs typeface="Roboto" panose="02000000000000000000" pitchFamily="2" charset="0"/>
                <a:sym typeface="Arial"/>
              </a:rPr>
              <a:t>Sustainable</a:t>
            </a:r>
            <a:r>
              <a:rPr lang="en-US" sz="1600" b="1" kern="0" dirty="0">
                <a:solidFill>
                  <a:srgbClr val="FFFFFF"/>
                </a:solidFill>
                <a:ea typeface="Roboto" panose="02000000000000000000" pitchFamily="2" charset="0"/>
                <a:cs typeface="Roboto" panose="02000000000000000000" pitchFamily="2" charset="0"/>
                <a:sym typeface="Arial"/>
              </a:rPr>
              <a:t> </a:t>
            </a:r>
            <a:r>
              <a:rPr lang="en-US" sz="1600" b="1" kern="0" dirty="0">
                <a:solidFill>
                  <a:srgbClr val="000000"/>
                </a:solidFill>
                <a:ea typeface="Roboto" panose="02000000000000000000" pitchFamily="2" charset="0"/>
                <a:cs typeface="Roboto" panose="02000000000000000000" pitchFamily="2" charset="0"/>
                <a:sym typeface="Arial"/>
              </a:rPr>
              <a:t>Procurement:</a:t>
            </a:r>
          </a:p>
          <a:p>
            <a:pPr marL="0" indent="0" defTabSz="457200">
              <a:spcBef>
                <a:spcPts val="300"/>
              </a:spcBef>
              <a:buClr>
                <a:srgbClr val="000000"/>
              </a:buClr>
              <a:buNone/>
            </a:pPr>
            <a:r>
              <a:rPr lang="en-US" sz="1600" b="0" kern="0" spc="-5" dirty="0">
                <a:solidFill>
                  <a:srgbClr val="000000"/>
                </a:solidFill>
                <a:ea typeface="Roboto" panose="02000000000000000000" pitchFamily="2" charset="0"/>
                <a:cs typeface="Roboto" panose="02000000000000000000" pitchFamily="2" charset="0"/>
                <a:sym typeface="Arial"/>
              </a:rPr>
              <a:t>Procurement that has the most positive </a:t>
            </a:r>
            <a:r>
              <a:rPr lang="en-US" sz="1600" b="1" kern="0" spc="-5" dirty="0">
                <a:solidFill>
                  <a:srgbClr val="256BB4"/>
                </a:solidFill>
                <a:ea typeface="Roboto" panose="02000000000000000000" pitchFamily="2" charset="0"/>
                <a:cs typeface="Roboto" panose="02000000000000000000" pitchFamily="2" charset="0"/>
                <a:sym typeface="Arial"/>
              </a:rPr>
              <a:t>environmental</a:t>
            </a:r>
            <a:r>
              <a:rPr lang="en-US" sz="1600" b="0" kern="0" spc="-5" dirty="0">
                <a:solidFill>
                  <a:srgbClr val="000000"/>
                </a:solidFill>
                <a:ea typeface="Roboto" panose="02000000000000000000" pitchFamily="2" charset="0"/>
                <a:cs typeface="Roboto" panose="02000000000000000000" pitchFamily="2" charset="0"/>
                <a:sym typeface="Arial"/>
              </a:rPr>
              <a:t>, </a:t>
            </a:r>
            <a:r>
              <a:rPr lang="en-US" sz="1600" b="1" kern="0" spc="-5" dirty="0">
                <a:solidFill>
                  <a:srgbClr val="00AAA6"/>
                </a:solidFill>
                <a:ea typeface="Roboto" panose="02000000000000000000" pitchFamily="2" charset="0"/>
                <a:cs typeface="Roboto" panose="02000000000000000000" pitchFamily="2" charset="0"/>
                <a:sym typeface="Arial"/>
              </a:rPr>
              <a:t>social</a:t>
            </a:r>
            <a:r>
              <a:rPr lang="en-US" sz="1600" b="0" kern="0" spc="-5" dirty="0">
                <a:solidFill>
                  <a:srgbClr val="000000"/>
                </a:solidFill>
                <a:ea typeface="Roboto" panose="02000000000000000000" pitchFamily="2" charset="0"/>
                <a:cs typeface="Roboto" panose="02000000000000000000" pitchFamily="2" charset="0"/>
                <a:sym typeface="Arial"/>
              </a:rPr>
              <a:t> and </a:t>
            </a:r>
            <a:r>
              <a:rPr lang="en-US" sz="1600" b="1" kern="0" spc="-5" dirty="0">
                <a:solidFill>
                  <a:srgbClr val="002458"/>
                </a:solidFill>
                <a:ea typeface="Roboto" panose="02000000000000000000" pitchFamily="2" charset="0"/>
                <a:cs typeface="Roboto" panose="02000000000000000000" pitchFamily="2" charset="0"/>
                <a:sym typeface="Arial"/>
              </a:rPr>
              <a:t>economic</a:t>
            </a:r>
            <a:r>
              <a:rPr lang="en-US" sz="1600" b="0" kern="0" spc="-5" dirty="0">
                <a:solidFill>
                  <a:srgbClr val="000000"/>
                </a:solidFill>
                <a:ea typeface="Roboto" panose="02000000000000000000" pitchFamily="2" charset="0"/>
                <a:cs typeface="Roboto" panose="02000000000000000000" pitchFamily="2" charset="0"/>
                <a:sym typeface="Arial"/>
              </a:rPr>
              <a:t> impacts possible over the entire life cycle.</a:t>
            </a:r>
          </a:p>
          <a:p>
            <a:pPr marL="0" indent="0" algn="r" defTabSz="457200">
              <a:spcBef>
                <a:spcPts val="600"/>
              </a:spcBef>
              <a:buClr>
                <a:srgbClr val="000000"/>
              </a:buClr>
              <a:buNone/>
            </a:pPr>
            <a:r>
              <a:rPr lang="en-US" sz="1400" b="0" i="1" kern="0" spc="-5"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 ISO 20400: Sustainable Procurement Guidance</a:t>
            </a:r>
            <a:r>
              <a:rPr lang="en-US" sz="1600" b="0" i="1" kern="0" spc="-5"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a:t>
            </a:r>
            <a:endParaRPr lang="en-AU" sz="2000" b="0" kern="0" dirty="0">
              <a:solidFill>
                <a:srgbClr val="FFFFFF"/>
              </a:solidFill>
              <a:latin typeface="Roboto" panose="02000000000000000000" pitchFamily="2" charset="0"/>
              <a:ea typeface="Roboto" panose="02000000000000000000" pitchFamily="2" charset="0"/>
              <a:cs typeface="Roboto" panose="02000000000000000000" pitchFamily="2" charset="0"/>
              <a:sym typeface="Arial"/>
            </a:endParaRPr>
          </a:p>
        </p:txBody>
      </p:sp>
      <p:cxnSp>
        <p:nvCxnSpPr>
          <p:cNvPr id="6" name="Straight Connector 5">
            <a:extLst>
              <a:ext uri="{FF2B5EF4-FFF2-40B4-BE49-F238E27FC236}">
                <a16:creationId xmlns:a16="http://schemas.microsoft.com/office/drawing/2014/main" id="{59CDF236-7BE3-735D-46C1-314F563403DF}"/>
              </a:ext>
            </a:extLst>
          </p:cNvPr>
          <p:cNvCxnSpPr>
            <a:cxnSpLocks/>
          </p:cNvCxnSpPr>
          <p:nvPr/>
        </p:nvCxnSpPr>
        <p:spPr>
          <a:xfrm>
            <a:off x="5663952" y="2708920"/>
            <a:ext cx="0" cy="1044000"/>
          </a:xfrm>
          <a:prstGeom prst="line">
            <a:avLst/>
          </a:prstGeom>
          <a:ln w="76200">
            <a:solidFill>
              <a:srgbClr val="256BB4"/>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BDBC260-AF68-CFEE-8D61-388CE57C210E}"/>
              </a:ext>
            </a:extLst>
          </p:cNvPr>
          <p:cNvCxnSpPr>
            <a:cxnSpLocks/>
          </p:cNvCxnSpPr>
          <p:nvPr/>
        </p:nvCxnSpPr>
        <p:spPr>
          <a:xfrm>
            <a:off x="5663952" y="4221088"/>
            <a:ext cx="0" cy="714716"/>
          </a:xfrm>
          <a:prstGeom prst="line">
            <a:avLst/>
          </a:prstGeom>
          <a:ln w="76200">
            <a:solidFill>
              <a:srgbClr val="00AAA6"/>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C4F5068-87F6-8864-C0F4-07DAEB1005B8}"/>
              </a:ext>
            </a:extLst>
          </p:cNvPr>
          <p:cNvCxnSpPr>
            <a:cxnSpLocks/>
          </p:cNvCxnSpPr>
          <p:nvPr/>
        </p:nvCxnSpPr>
        <p:spPr>
          <a:xfrm>
            <a:off x="5663952" y="5359763"/>
            <a:ext cx="0" cy="828000"/>
          </a:xfrm>
          <a:prstGeom prst="line">
            <a:avLst/>
          </a:prstGeom>
          <a:ln w="76200">
            <a:solidFill>
              <a:srgbClr val="002458"/>
            </a:solidFill>
          </a:ln>
        </p:spPr>
        <p:style>
          <a:lnRef idx="2">
            <a:schemeClr val="accent1"/>
          </a:lnRef>
          <a:fillRef idx="0">
            <a:schemeClr val="accent1"/>
          </a:fillRef>
          <a:effectRef idx="1">
            <a:schemeClr val="accent1"/>
          </a:effectRef>
          <a:fontRef idx="minor">
            <a:schemeClr val="tx1"/>
          </a:fontRef>
        </p:style>
      </p:cxnSp>
      <p:sp>
        <p:nvSpPr>
          <p:cNvPr id="60" name="Oval 59">
            <a:extLst>
              <a:ext uri="{FF2B5EF4-FFF2-40B4-BE49-F238E27FC236}">
                <a16:creationId xmlns:a16="http://schemas.microsoft.com/office/drawing/2014/main" id="{14140147-5FA4-7CFC-5E9C-F94B52492842}"/>
              </a:ext>
            </a:extLst>
          </p:cNvPr>
          <p:cNvSpPr/>
          <p:nvPr/>
        </p:nvSpPr>
        <p:spPr>
          <a:xfrm>
            <a:off x="10200455" y="365124"/>
            <a:ext cx="1811706" cy="181170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100"/>
          </a:p>
        </p:txBody>
      </p:sp>
      <p:grpSp>
        <p:nvGrpSpPr>
          <p:cNvPr id="61" name="Group 60">
            <a:extLst>
              <a:ext uri="{FF2B5EF4-FFF2-40B4-BE49-F238E27FC236}">
                <a16:creationId xmlns:a16="http://schemas.microsoft.com/office/drawing/2014/main" id="{F2FBBEC3-BBC4-42F0-8728-E64F4818062C}"/>
              </a:ext>
            </a:extLst>
          </p:cNvPr>
          <p:cNvGrpSpPr/>
          <p:nvPr/>
        </p:nvGrpSpPr>
        <p:grpSpPr>
          <a:xfrm>
            <a:off x="10309788" y="474642"/>
            <a:ext cx="1593041" cy="1592671"/>
            <a:chOff x="2931289" y="2102967"/>
            <a:chExt cx="3607913" cy="3607076"/>
          </a:xfrm>
        </p:grpSpPr>
        <p:grpSp>
          <p:nvGrpSpPr>
            <p:cNvPr id="62" name="Group 61">
              <a:extLst>
                <a:ext uri="{FF2B5EF4-FFF2-40B4-BE49-F238E27FC236}">
                  <a16:creationId xmlns:a16="http://schemas.microsoft.com/office/drawing/2014/main" id="{5BE0DEF7-C129-2A82-2FD1-16C6C8180F70}"/>
                </a:ext>
              </a:extLst>
            </p:cNvPr>
            <p:cNvGrpSpPr/>
            <p:nvPr/>
          </p:nvGrpSpPr>
          <p:grpSpPr>
            <a:xfrm>
              <a:off x="2931289" y="2102967"/>
              <a:ext cx="3607913" cy="3607076"/>
              <a:chOff x="3465025" y="1890696"/>
              <a:chExt cx="3607913" cy="3607076"/>
            </a:xfrm>
          </p:grpSpPr>
          <p:sp>
            <p:nvSpPr>
              <p:cNvPr id="69" name="Freeform: Shape 68">
                <a:extLst>
                  <a:ext uri="{FF2B5EF4-FFF2-40B4-BE49-F238E27FC236}">
                    <a16:creationId xmlns:a16="http://schemas.microsoft.com/office/drawing/2014/main" id="{F6C9EC84-0602-ABA2-254C-66A1B37A48C0}"/>
                  </a:ext>
                </a:extLst>
              </p:cNvPr>
              <p:cNvSpPr/>
              <p:nvPr/>
            </p:nvSpPr>
            <p:spPr>
              <a:xfrm>
                <a:off x="3737597" y="1890696"/>
                <a:ext cx="1491089" cy="1279645"/>
              </a:xfrm>
              <a:custGeom>
                <a:avLst/>
                <a:gdLst>
                  <a:gd name="connsiteX0" fmla="*/ 969226 w 1491089"/>
                  <a:gd name="connsiteY0" fmla="*/ 1043607 h 1279645"/>
                  <a:gd name="connsiteX1" fmla="*/ 940572 w 1491089"/>
                  <a:gd name="connsiteY1" fmla="*/ 780228 h 1279645"/>
                  <a:gd name="connsiteX2" fmla="*/ 1154284 w 1491089"/>
                  <a:gd name="connsiteY2" fmla="*/ 936751 h 1279645"/>
                  <a:gd name="connsiteX3" fmla="*/ 1491089 w 1491089"/>
                  <a:gd name="connsiteY3" fmla="*/ 859146 h 1279645"/>
                  <a:gd name="connsiteX4" fmla="*/ 1491089 w 1491089"/>
                  <a:gd name="connsiteY4" fmla="*/ 0 h 1279645"/>
                  <a:gd name="connsiteX5" fmla="*/ 0 w 1491089"/>
                  <a:gd name="connsiteY5" fmla="*/ 849714 h 1279645"/>
                  <a:gd name="connsiteX6" fmla="*/ 744649 w 1491089"/>
                  <a:gd name="connsiteY6" fmla="*/ 1279646 h 1279645"/>
                  <a:gd name="connsiteX7" fmla="*/ 969345 w 1491089"/>
                  <a:gd name="connsiteY7" fmla="*/ 1043727 h 127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089" h="1279645">
                    <a:moveTo>
                      <a:pt x="969226" y="1043607"/>
                    </a:moveTo>
                    <a:lnTo>
                      <a:pt x="940572" y="780228"/>
                    </a:lnTo>
                    <a:lnTo>
                      <a:pt x="1154284" y="936751"/>
                    </a:lnTo>
                    <a:cubicBezTo>
                      <a:pt x="1258155" y="891502"/>
                      <a:pt x="1371697" y="864161"/>
                      <a:pt x="1491089" y="859146"/>
                    </a:cubicBezTo>
                    <a:lnTo>
                      <a:pt x="1491089" y="0"/>
                    </a:lnTo>
                    <a:cubicBezTo>
                      <a:pt x="861892" y="13730"/>
                      <a:pt x="311972" y="349819"/>
                      <a:pt x="0" y="849714"/>
                    </a:cubicBezTo>
                    <a:lnTo>
                      <a:pt x="744649" y="1279646"/>
                    </a:lnTo>
                    <a:cubicBezTo>
                      <a:pt x="805420" y="1188669"/>
                      <a:pt x="881473" y="1108796"/>
                      <a:pt x="969345" y="1043727"/>
                    </a:cubicBezTo>
                    <a:close/>
                  </a:path>
                </a:pathLst>
              </a:custGeom>
              <a:solidFill>
                <a:schemeClr val="bg2">
                  <a:lumMod val="90000"/>
                </a:schemeClr>
              </a:solidFill>
              <a:ln w="0" cap="flat">
                <a:noFill/>
                <a:prstDash val="solid"/>
                <a:miter/>
              </a:ln>
            </p:spPr>
            <p:txBody>
              <a:bodyPr rtlCol="0" anchor="ctr"/>
              <a:lstStyle/>
              <a:p>
                <a:endParaRPr lang="en-AU" sz="1000"/>
              </a:p>
            </p:txBody>
          </p:sp>
          <p:sp>
            <p:nvSpPr>
              <p:cNvPr id="70" name="Freeform: Shape 69">
                <a:extLst>
                  <a:ext uri="{FF2B5EF4-FFF2-40B4-BE49-F238E27FC236}">
                    <a16:creationId xmlns:a16="http://schemas.microsoft.com/office/drawing/2014/main" id="{2496EDC4-E2D1-CAA9-1E2A-DEDF5A122573}"/>
                  </a:ext>
                </a:extLst>
              </p:cNvPr>
              <p:cNvSpPr/>
              <p:nvPr/>
            </p:nvSpPr>
            <p:spPr>
              <a:xfrm>
                <a:off x="3737478" y="4218127"/>
                <a:ext cx="1491208" cy="1279645"/>
              </a:xfrm>
              <a:custGeom>
                <a:avLst/>
                <a:gdLst>
                  <a:gd name="connsiteX0" fmla="*/ 940691 w 1491208"/>
                  <a:gd name="connsiteY0" fmla="*/ 499298 h 1279645"/>
                  <a:gd name="connsiteX1" fmla="*/ 969345 w 1491208"/>
                  <a:gd name="connsiteY1" fmla="*/ 235919 h 1279645"/>
                  <a:gd name="connsiteX2" fmla="*/ 744649 w 1491208"/>
                  <a:gd name="connsiteY2" fmla="*/ 0 h 1279645"/>
                  <a:gd name="connsiteX3" fmla="*/ 0 w 1491208"/>
                  <a:gd name="connsiteY3" fmla="*/ 429931 h 1279645"/>
                  <a:gd name="connsiteX4" fmla="*/ 1491209 w 1491208"/>
                  <a:gd name="connsiteY4" fmla="*/ 1279646 h 1279645"/>
                  <a:gd name="connsiteX5" fmla="*/ 1491209 w 1491208"/>
                  <a:gd name="connsiteY5" fmla="*/ 420499 h 1279645"/>
                  <a:gd name="connsiteX6" fmla="*/ 1154403 w 1491208"/>
                  <a:gd name="connsiteY6" fmla="*/ 342894 h 1279645"/>
                  <a:gd name="connsiteX7" fmla="*/ 940691 w 1491208"/>
                  <a:gd name="connsiteY7" fmla="*/ 499418 h 127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208" h="1279645">
                    <a:moveTo>
                      <a:pt x="940691" y="499298"/>
                    </a:moveTo>
                    <a:lnTo>
                      <a:pt x="969345" y="235919"/>
                    </a:lnTo>
                    <a:cubicBezTo>
                      <a:pt x="881592" y="170850"/>
                      <a:pt x="805420" y="90977"/>
                      <a:pt x="744649" y="0"/>
                    </a:cubicBezTo>
                    <a:lnTo>
                      <a:pt x="0" y="429931"/>
                    </a:lnTo>
                    <a:cubicBezTo>
                      <a:pt x="311972" y="929707"/>
                      <a:pt x="861892" y="1265796"/>
                      <a:pt x="1491209" y="1279646"/>
                    </a:cubicBezTo>
                    <a:lnTo>
                      <a:pt x="1491209" y="420499"/>
                    </a:lnTo>
                    <a:cubicBezTo>
                      <a:pt x="1371817" y="415485"/>
                      <a:pt x="1258275" y="388144"/>
                      <a:pt x="1154403" y="342894"/>
                    </a:cubicBezTo>
                    <a:lnTo>
                      <a:pt x="940691" y="499418"/>
                    </a:lnTo>
                    <a:close/>
                  </a:path>
                </a:pathLst>
              </a:custGeom>
              <a:solidFill>
                <a:schemeClr val="bg2">
                  <a:lumMod val="90000"/>
                </a:schemeClr>
              </a:solidFill>
              <a:ln w="0" cap="flat">
                <a:noFill/>
                <a:prstDash val="solid"/>
                <a:miter/>
              </a:ln>
            </p:spPr>
            <p:txBody>
              <a:bodyPr rtlCol="0" anchor="ctr"/>
              <a:lstStyle/>
              <a:p>
                <a:endParaRPr lang="en-AU" sz="1000"/>
              </a:p>
            </p:txBody>
          </p:sp>
          <p:sp>
            <p:nvSpPr>
              <p:cNvPr id="71" name="Freeform: Shape 70">
                <a:extLst>
                  <a:ext uri="{FF2B5EF4-FFF2-40B4-BE49-F238E27FC236}">
                    <a16:creationId xmlns:a16="http://schemas.microsoft.com/office/drawing/2014/main" id="{D9973803-80C1-231F-A40B-F9ED0578F70A}"/>
                  </a:ext>
                </a:extLst>
              </p:cNvPr>
              <p:cNvSpPr/>
              <p:nvPr/>
            </p:nvSpPr>
            <p:spPr>
              <a:xfrm>
                <a:off x="3465025" y="2809657"/>
                <a:ext cx="975434" cy="1769273"/>
              </a:xfrm>
              <a:custGeom>
                <a:avLst/>
                <a:gdLst>
                  <a:gd name="connsiteX0" fmla="*/ 864638 w 975434"/>
                  <a:gd name="connsiteY0" fmla="*/ 991314 h 1769273"/>
                  <a:gd name="connsiteX1" fmla="*/ 975434 w 975434"/>
                  <a:gd name="connsiteY1" fmla="*/ 1339700 h 1769273"/>
                  <a:gd name="connsiteX2" fmla="*/ 231502 w 975434"/>
                  <a:gd name="connsiteY2" fmla="*/ 1769273 h 1769273"/>
                  <a:gd name="connsiteX3" fmla="*/ 19103 w 975434"/>
                  <a:gd name="connsiteY3" fmla="*/ 1147837 h 1769273"/>
                  <a:gd name="connsiteX4" fmla="*/ 0 w 975434"/>
                  <a:gd name="connsiteY4" fmla="*/ 884577 h 1769273"/>
                  <a:gd name="connsiteX5" fmla="*/ 42623 w 975434"/>
                  <a:gd name="connsiteY5" fmla="*/ 493329 h 1769273"/>
                  <a:gd name="connsiteX6" fmla="*/ 231502 w 975434"/>
                  <a:gd name="connsiteY6" fmla="*/ 0 h 1769273"/>
                  <a:gd name="connsiteX7" fmla="*/ 975434 w 975434"/>
                  <a:gd name="connsiteY7" fmla="*/ 429573 h 1769273"/>
                  <a:gd name="connsiteX8" fmla="*/ 864638 w 975434"/>
                  <a:gd name="connsiteY8" fmla="*/ 777960 h 1769273"/>
                  <a:gd name="connsiteX9" fmla="*/ 846730 w 975434"/>
                  <a:gd name="connsiteY9" fmla="*/ 785840 h 1769273"/>
                  <a:gd name="connsiteX10" fmla="*/ 622392 w 975434"/>
                  <a:gd name="connsiteY10" fmla="*/ 884696 h 1769273"/>
                  <a:gd name="connsiteX11" fmla="*/ 813180 w 975434"/>
                  <a:gd name="connsiteY11" fmla="*/ 968868 h 1769273"/>
                  <a:gd name="connsiteX12" fmla="*/ 864638 w 975434"/>
                  <a:gd name="connsiteY12" fmla="*/ 991672 h 176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5434" h="1769273">
                    <a:moveTo>
                      <a:pt x="864638" y="991314"/>
                    </a:moveTo>
                    <a:cubicBezTo>
                      <a:pt x="878846" y="1116556"/>
                      <a:pt x="917290" y="1234157"/>
                      <a:pt x="975434" y="1339700"/>
                    </a:cubicBezTo>
                    <a:lnTo>
                      <a:pt x="231502" y="1769273"/>
                    </a:lnTo>
                    <a:cubicBezTo>
                      <a:pt x="125123" y="1580634"/>
                      <a:pt x="51816" y="1370861"/>
                      <a:pt x="19103" y="1147837"/>
                    </a:cubicBezTo>
                    <a:cubicBezTo>
                      <a:pt x="6447" y="1061994"/>
                      <a:pt x="0" y="974002"/>
                      <a:pt x="0" y="884577"/>
                    </a:cubicBezTo>
                    <a:cubicBezTo>
                      <a:pt x="0" y="750261"/>
                      <a:pt x="14685" y="619168"/>
                      <a:pt x="42623" y="493329"/>
                    </a:cubicBezTo>
                    <a:cubicBezTo>
                      <a:pt x="81425" y="317941"/>
                      <a:pt x="145778" y="152106"/>
                      <a:pt x="231502" y="0"/>
                    </a:cubicBezTo>
                    <a:lnTo>
                      <a:pt x="975434" y="429573"/>
                    </a:lnTo>
                    <a:cubicBezTo>
                      <a:pt x="917410" y="534997"/>
                      <a:pt x="878846" y="652717"/>
                      <a:pt x="864638" y="777960"/>
                    </a:cubicBezTo>
                    <a:lnTo>
                      <a:pt x="846730" y="785840"/>
                    </a:lnTo>
                    <a:lnTo>
                      <a:pt x="622392" y="884696"/>
                    </a:lnTo>
                    <a:lnTo>
                      <a:pt x="813180" y="968868"/>
                    </a:lnTo>
                    <a:lnTo>
                      <a:pt x="864638" y="991672"/>
                    </a:lnTo>
                    <a:close/>
                  </a:path>
                </a:pathLst>
              </a:custGeom>
              <a:solidFill>
                <a:schemeClr val="bg2">
                  <a:lumMod val="90000"/>
                </a:schemeClr>
              </a:solidFill>
              <a:ln w="0" cap="flat">
                <a:noFill/>
                <a:prstDash val="solid"/>
                <a:miter/>
              </a:ln>
            </p:spPr>
            <p:txBody>
              <a:bodyPr rtlCol="0" anchor="ctr"/>
              <a:lstStyle/>
              <a:p>
                <a:endParaRPr lang="en-AU" sz="1000"/>
              </a:p>
            </p:txBody>
          </p:sp>
          <p:sp>
            <p:nvSpPr>
              <p:cNvPr id="72" name="Freeform: Shape 71">
                <a:extLst>
                  <a:ext uri="{FF2B5EF4-FFF2-40B4-BE49-F238E27FC236}">
                    <a16:creationId xmlns:a16="http://schemas.microsoft.com/office/drawing/2014/main" id="{652113BF-01FC-2BD5-9FCB-26535C52A1BD}"/>
                  </a:ext>
                </a:extLst>
              </p:cNvPr>
              <p:cNvSpPr/>
              <p:nvPr/>
            </p:nvSpPr>
            <p:spPr>
              <a:xfrm>
                <a:off x="5309157" y="4184101"/>
                <a:ext cx="1512102" cy="1313553"/>
              </a:xfrm>
              <a:custGeom>
                <a:avLst/>
                <a:gdLst>
                  <a:gd name="connsiteX0" fmla="*/ 768289 w 1512102"/>
                  <a:gd name="connsiteY0" fmla="*/ 0 h 1313553"/>
                  <a:gd name="connsiteX1" fmla="*/ 521983 w 1512102"/>
                  <a:gd name="connsiteY1" fmla="*/ 269468 h 1313553"/>
                  <a:gd name="connsiteX2" fmla="*/ 550637 w 1512102"/>
                  <a:gd name="connsiteY2" fmla="*/ 533325 h 1313553"/>
                  <a:gd name="connsiteX3" fmla="*/ 336805 w 1512102"/>
                  <a:gd name="connsiteY3" fmla="*/ 376802 h 1313553"/>
                  <a:gd name="connsiteX4" fmla="*/ 0 w 1512102"/>
                  <a:gd name="connsiteY4" fmla="*/ 454407 h 1313553"/>
                  <a:gd name="connsiteX5" fmla="*/ 0 w 1512102"/>
                  <a:gd name="connsiteY5" fmla="*/ 1313553 h 1313553"/>
                  <a:gd name="connsiteX6" fmla="*/ 1512102 w 1512102"/>
                  <a:gd name="connsiteY6" fmla="*/ 429573 h 1313553"/>
                  <a:gd name="connsiteX7" fmla="*/ 768170 w 1512102"/>
                  <a:gd name="connsiteY7" fmla="*/ 0 h 13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102" h="1313553">
                    <a:moveTo>
                      <a:pt x="768289" y="0"/>
                    </a:moveTo>
                    <a:cubicBezTo>
                      <a:pt x="704414" y="105065"/>
                      <a:pt x="620362" y="196400"/>
                      <a:pt x="521983" y="269468"/>
                    </a:cubicBezTo>
                    <a:lnTo>
                      <a:pt x="550637" y="533325"/>
                    </a:lnTo>
                    <a:lnTo>
                      <a:pt x="336805" y="376802"/>
                    </a:lnTo>
                    <a:cubicBezTo>
                      <a:pt x="232934" y="422052"/>
                      <a:pt x="119392" y="449392"/>
                      <a:pt x="0" y="454407"/>
                    </a:cubicBezTo>
                    <a:lnTo>
                      <a:pt x="0" y="1313553"/>
                    </a:lnTo>
                    <a:cubicBezTo>
                      <a:pt x="643643" y="1299465"/>
                      <a:pt x="1204190" y="948213"/>
                      <a:pt x="1512102" y="429573"/>
                    </a:cubicBezTo>
                    <a:lnTo>
                      <a:pt x="768170" y="0"/>
                    </a:lnTo>
                    <a:close/>
                  </a:path>
                </a:pathLst>
              </a:custGeom>
              <a:solidFill>
                <a:schemeClr val="bg2">
                  <a:lumMod val="90000"/>
                </a:schemeClr>
              </a:solidFill>
              <a:ln w="0" cap="flat">
                <a:noFill/>
                <a:prstDash val="solid"/>
                <a:miter/>
              </a:ln>
            </p:spPr>
            <p:txBody>
              <a:bodyPr rtlCol="0" anchor="ctr"/>
              <a:lstStyle/>
              <a:p>
                <a:endParaRPr lang="en-AU" sz="1000"/>
              </a:p>
            </p:txBody>
          </p:sp>
          <p:sp>
            <p:nvSpPr>
              <p:cNvPr id="73" name="Freeform: Shape 72">
                <a:extLst>
                  <a:ext uri="{FF2B5EF4-FFF2-40B4-BE49-F238E27FC236}">
                    <a16:creationId xmlns:a16="http://schemas.microsoft.com/office/drawing/2014/main" id="{92159873-512C-7A0A-0B3E-48A76B5348B9}"/>
                  </a:ext>
                </a:extLst>
              </p:cNvPr>
              <p:cNvSpPr/>
              <p:nvPr/>
            </p:nvSpPr>
            <p:spPr>
              <a:xfrm>
                <a:off x="6116129" y="2844520"/>
                <a:ext cx="956809" cy="1698951"/>
              </a:xfrm>
              <a:custGeom>
                <a:avLst/>
                <a:gdLst>
                  <a:gd name="connsiteX0" fmla="*/ 744769 w 956809"/>
                  <a:gd name="connsiteY0" fmla="*/ 239 h 1698951"/>
                  <a:gd name="connsiteX1" fmla="*/ 0 w 956809"/>
                  <a:gd name="connsiteY1" fmla="*/ 430170 h 1698951"/>
                  <a:gd name="connsiteX2" fmla="*/ 92051 w 956809"/>
                  <a:gd name="connsiteY2" fmla="*/ 742739 h 1698951"/>
                  <a:gd name="connsiteX3" fmla="*/ 334418 w 956809"/>
                  <a:gd name="connsiteY3" fmla="*/ 849595 h 1698951"/>
                  <a:gd name="connsiteX4" fmla="*/ 92051 w 956809"/>
                  <a:gd name="connsiteY4" fmla="*/ 956451 h 1698951"/>
                  <a:gd name="connsiteX5" fmla="*/ 0 w 956809"/>
                  <a:gd name="connsiteY5" fmla="*/ 1269020 h 1698951"/>
                  <a:gd name="connsiteX6" fmla="*/ 744769 w 956809"/>
                  <a:gd name="connsiteY6" fmla="*/ 1698951 h 1698951"/>
                  <a:gd name="connsiteX7" fmla="*/ 956809 w 956809"/>
                  <a:gd name="connsiteY7" fmla="*/ 849476 h 1698951"/>
                  <a:gd name="connsiteX8" fmla="*/ 744769 w 956809"/>
                  <a:gd name="connsiteY8" fmla="*/ 0 h 169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809" h="1698951">
                    <a:moveTo>
                      <a:pt x="744769" y="239"/>
                    </a:moveTo>
                    <a:lnTo>
                      <a:pt x="0" y="430170"/>
                    </a:lnTo>
                    <a:cubicBezTo>
                      <a:pt x="47637" y="526281"/>
                      <a:pt x="79515" y="631585"/>
                      <a:pt x="92051" y="742739"/>
                    </a:cubicBezTo>
                    <a:lnTo>
                      <a:pt x="334418" y="849595"/>
                    </a:lnTo>
                    <a:lnTo>
                      <a:pt x="92051" y="956451"/>
                    </a:lnTo>
                    <a:cubicBezTo>
                      <a:pt x="79515" y="1067605"/>
                      <a:pt x="47637" y="1172909"/>
                      <a:pt x="0" y="1269020"/>
                    </a:cubicBezTo>
                    <a:lnTo>
                      <a:pt x="744769" y="1698951"/>
                    </a:lnTo>
                    <a:cubicBezTo>
                      <a:pt x="880159" y="1445840"/>
                      <a:pt x="956809" y="1156672"/>
                      <a:pt x="956809" y="849476"/>
                    </a:cubicBezTo>
                    <a:cubicBezTo>
                      <a:pt x="956809" y="542279"/>
                      <a:pt x="880040" y="253231"/>
                      <a:pt x="744769" y="0"/>
                    </a:cubicBezTo>
                    <a:close/>
                  </a:path>
                </a:pathLst>
              </a:custGeom>
              <a:solidFill>
                <a:schemeClr val="bg2">
                  <a:lumMod val="90000"/>
                </a:schemeClr>
              </a:solidFill>
              <a:ln w="0" cap="flat">
                <a:noFill/>
                <a:prstDash val="solid"/>
                <a:miter/>
              </a:ln>
            </p:spPr>
            <p:txBody>
              <a:bodyPr rtlCol="0" anchor="ctr"/>
              <a:lstStyle/>
              <a:p>
                <a:endParaRPr lang="en-AU" sz="1000"/>
              </a:p>
            </p:txBody>
          </p:sp>
          <p:sp>
            <p:nvSpPr>
              <p:cNvPr id="74" name="Freeform: Shape 73">
                <a:extLst>
                  <a:ext uri="{FF2B5EF4-FFF2-40B4-BE49-F238E27FC236}">
                    <a16:creationId xmlns:a16="http://schemas.microsoft.com/office/drawing/2014/main" id="{9436CF35-FADD-430F-D5CF-F9C5D5316079}"/>
                  </a:ext>
                </a:extLst>
              </p:cNvPr>
              <p:cNvSpPr/>
              <p:nvPr/>
            </p:nvSpPr>
            <p:spPr>
              <a:xfrm>
                <a:off x="5309276" y="1890696"/>
                <a:ext cx="1512102" cy="1313553"/>
              </a:xfrm>
              <a:custGeom>
                <a:avLst/>
                <a:gdLst>
                  <a:gd name="connsiteX0" fmla="*/ 550518 w 1512102"/>
                  <a:gd name="connsiteY0" fmla="*/ 780228 h 1313553"/>
                  <a:gd name="connsiteX1" fmla="*/ 521863 w 1512102"/>
                  <a:gd name="connsiteY1" fmla="*/ 1044085 h 1313553"/>
                  <a:gd name="connsiteX2" fmla="*/ 768170 w 1512102"/>
                  <a:gd name="connsiteY2" fmla="*/ 1313553 h 1313553"/>
                  <a:gd name="connsiteX3" fmla="*/ 1512102 w 1512102"/>
                  <a:gd name="connsiteY3" fmla="*/ 883980 h 1313553"/>
                  <a:gd name="connsiteX4" fmla="*/ 0 w 1512102"/>
                  <a:gd name="connsiteY4" fmla="*/ 0 h 1313553"/>
                  <a:gd name="connsiteX5" fmla="*/ 0 w 1512102"/>
                  <a:gd name="connsiteY5" fmla="*/ 859146 h 1313553"/>
                  <a:gd name="connsiteX6" fmla="*/ 336805 w 1512102"/>
                  <a:gd name="connsiteY6" fmla="*/ 936751 h 1313553"/>
                  <a:gd name="connsiteX7" fmla="*/ 550637 w 1512102"/>
                  <a:gd name="connsiteY7" fmla="*/ 780228 h 13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102" h="1313553">
                    <a:moveTo>
                      <a:pt x="550518" y="780228"/>
                    </a:moveTo>
                    <a:lnTo>
                      <a:pt x="521863" y="1044085"/>
                    </a:lnTo>
                    <a:cubicBezTo>
                      <a:pt x="620243" y="1117034"/>
                      <a:pt x="704295" y="1208369"/>
                      <a:pt x="768170" y="1313553"/>
                    </a:cubicBezTo>
                    <a:lnTo>
                      <a:pt x="1512102" y="883980"/>
                    </a:lnTo>
                    <a:cubicBezTo>
                      <a:pt x="1204190" y="365340"/>
                      <a:pt x="643644" y="14088"/>
                      <a:pt x="0" y="0"/>
                    </a:cubicBezTo>
                    <a:lnTo>
                      <a:pt x="0" y="859146"/>
                    </a:lnTo>
                    <a:cubicBezTo>
                      <a:pt x="119392" y="864161"/>
                      <a:pt x="232815" y="891502"/>
                      <a:pt x="336805" y="936751"/>
                    </a:cubicBezTo>
                    <a:lnTo>
                      <a:pt x="550637" y="780228"/>
                    </a:lnTo>
                    <a:close/>
                  </a:path>
                </a:pathLst>
              </a:custGeom>
              <a:solidFill>
                <a:srgbClr val="54B143"/>
              </a:solidFill>
              <a:ln w="0" cap="flat">
                <a:noFill/>
                <a:prstDash val="solid"/>
                <a:miter/>
              </a:ln>
            </p:spPr>
            <p:txBody>
              <a:bodyPr rtlCol="0" anchor="ctr"/>
              <a:lstStyle/>
              <a:p>
                <a:endParaRPr lang="en-AU" sz="1000"/>
              </a:p>
            </p:txBody>
          </p:sp>
        </p:grpSp>
        <p:sp>
          <p:nvSpPr>
            <p:cNvPr id="63" name="btfpNumberBubble265546">
              <a:extLst>
                <a:ext uri="{FF2B5EF4-FFF2-40B4-BE49-F238E27FC236}">
                  <a16:creationId xmlns:a16="http://schemas.microsoft.com/office/drawing/2014/main" id="{E19DF9C9-5968-B0E2-94C4-A2714BFCD87A}"/>
                </a:ext>
              </a:extLst>
            </p:cNvPr>
            <p:cNvSpPr/>
            <p:nvPr/>
          </p:nvSpPr>
          <p:spPr>
            <a:xfrm>
              <a:off x="3864882" y="2476447"/>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1</a:t>
              </a:r>
            </a:p>
          </p:txBody>
        </p:sp>
        <p:sp>
          <p:nvSpPr>
            <p:cNvPr id="64" name="btfpNumberBubble265546">
              <a:extLst>
                <a:ext uri="{FF2B5EF4-FFF2-40B4-BE49-F238E27FC236}">
                  <a16:creationId xmlns:a16="http://schemas.microsoft.com/office/drawing/2014/main" id="{552182BA-A16A-D74B-EB02-6E659261E3A0}"/>
                </a:ext>
              </a:extLst>
            </p:cNvPr>
            <p:cNvSpPr/>
            <p:nvPr/>
          </p:nvSpPr>
          <p:spPr>
            <a:xfrm>
              <a:off x="5309094" y="2476447"/>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rgbClr val="54B143"/>
                  </a:solidFill>
                </a:rPr>
                <a:t>2</a:t>
              </a:r>
            </a:p>
          </p:txBody>
        </p:sp>
        <p:sp>
          <p:nvSpPr>
            <p:cNvPr id="65" name="btfpNumberBubble265546">
              <a:extLst>
                <a:ext uri="{FF2B5EF4-FFF2-40B4-BE49-F238E27FC236}">
                  <a16:creationId xmlns:a16="http://schemas.microsoft.com/office/drawing/2014/main" id="{273BB22E-4200-92A1-E130-D51CD6CED94E}"/>
                </a:ext>
              </a:extLst>
            </p:cNvPr>
            <p:cNvSpPr/>
            <p:nvPr/>
          </p:nvSpPr>
          <p:spPr>
            <a:xfrm>
              <a:off x="6060970" y="3707273"/>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3</a:t>
              </a:r>
            </a:p>
          </p:txBody>
        </p:sp>
        <p:sp>
          <p:nvSpPr>
            <p:cNvPr id="66" name="btfpNumberBubble265546">
              <a:extLst>
                <a:ext uri="{FF2B5EF4-FFF2-40B4-BE49-F238E27FC236}">
                  <a16:creationId xmlns:a16="http://schemas.microsoft.com/office/drawing/2014/main" id="{2E533725-F852-1D4B-B3F2-46C2B3F5BAFC}"/>
                </a:ext>
              </a:extLst>
            </p:cNvPr>
            <p:cNvSpPr/>
            <p:nvPr/>
          </p:nvSpPr>
          <p:spPr>
            <a:xfrm>
              <a:off x="5304398" y="5053148"/>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4</a:t>
              </a:r>
            </a:p>
          </p:txBody>
        </p:sp>
        <p:sp>
          <p:nvSpPr>
            <p:cNvPr id="67" name="btfpNumberBubble265546">
              <a:extLst>
                <a:ext uri="{FF2B5EF4-FFF2-40B4-BE49-F238E27FC236}">
                  <a16:creationId xmlns:a16="http://schemas.microsoft.com/office/drawing/2014/main" id="{02B49885-6A59-600C-6594-B2DB956E7FF7}"/>
                </a:ext>
              </a:extLst>
            </p:cNvPr>
            <p:cNvSpPr/>
            <p:nvPr/>
          </p:nvSpPr>
          <p:spPr>
            <a:xfrm>
              <a:off x="3864882" y="5053148"/>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5</a:t>
              </a:r>
            </a:p>
          </p:txBody>
        </p:sp>
        <p:sp>
          <p:nvSpPr>
            <p:cNvPr id="68" name="btfpNumberBubble265546">
              <a:extLst>
                <a:ext uri="{FF2B5EF4-FFF2-40B4-BE49-F238E27FC236}">
                  <a16:creationId xmlns:a16="http://schemas.microsoft.com/office/drawing/2014/main" id="{D98B2E7E-E181-8CD6-7231-8B67251116D9}"/>
                </a:ext>
              </a:extLst>
            </p:cNvPr>
            <p:cNvSpPr/>
            <p:nvPr/>
          </p:nvSpPr>
          <p:spPr>
            <a:xfrm>
              <a:off x="3137381" y="3707273"/>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6</a:t>
              </a:r>
            </a:p>
          </p:txBody>
        </p:sp>
      </p:grpSp>
      <p:sp>
        <p:nvSpPr>
          <p:cNvPr id="4" name="TextBox 3">
            <a:extLst>
              <a:ext uri="{FF2B5EF4-FFF2-40B4-BE49-F238E27FC236}">
                <a16:creationId xmlns:a16="http://schemas.microsoft.com/office/drawing/2014/main" id="{20618466-985F-8532-897E-BE029368A08A}"/>
              </a:ext>
            </a:extLst>
          </p:cNvPr>
          <p:cNvSpPr txBox="1"/>
          <p:nvPr/>
        </p:nvSpPr>
        <p:spPr>
          <a:xfrm>
            <a:off x="7889450" y="6354375"/>
            <a:ext cx="2635685" cy="276999"/>
          </a:xfrm>
          <a:prstGeom prst="rect">
            <a:avLst/>
          </a:prstGeom>
          <a:noFill/>
        </p:spPr>
        <p:txBody>
          <a:bodyPr wrap="square">
            <a:spAutoFit/>
          </a:bodyPr>
          <a:lstStyle/>
          <a:p>
            <a:r>
              <a:rPr lang="en-US" sz="1200" b="0" i="1" dirty="0"/>
              <a:t>CGD Procurement Policy</a:t>
            </a:r>
            <a:endParaRPr lang="en-AU" sz="1200" b="0" i="1" dirty="0"/>
          </a:p>
        </p:txBody>
      </p:sp>
    </p:spTree>
    <p:custDataLst>
      <p:tags r:id="rId1"/>
    </p:custDataLst>
    <p:extLst>
      <p:ext uri="{BB962C8B-B14F-4D97-AF65-F5344CB8AC3E}">
        <p14:creationId xmlns:p14="http://schemas.microsoft.com/office/powerpoint/2010/main" val="38447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btfpColumnIndicatorGroup2">
            <a:extLst>
              <a:ext uri="{FF2B5EF4-FFF2-40B4-BE49-F238E27FC236}">
                <a16:creationId xmlns:a16="http://schemas.microsoft.com/office/drawing/2014/main" id="{28453C26-9816-21D5-73F0-D1AC17DB02B2}"/>
              </a:ext>
            </a:extLst>
          </p:cNvPr>
          <p:cNvGrpSpPr/>
          <p:nvPr/>
        </p:nvGrpSpPr>
        <p:grpSpPr>
          <a:xfrm>
            <a:off x="0" y="6926580"/>
            <a:ext cx="12192000" cy="137160"/>
            <a:chOff x="0" y="6926580"/>
            <a:chExt cx="12192000" cy="137160"/>
          </a:xfrm>
        </p:grpSpPr>
        <p:sp>
          <p:nvSpPr>
            <p:cNvPr id="29" name="btfpColumnGapBlocker116726">
              <a:extLst>
                <a:ext uri="{FF2B5EF4-FFF2-40B4-BE49-F238E27FC236}">
                  <a16:creationId xmlns:a16="http://schemas.microsoft.com/office/drawing/2014/main" id="{A90432F4-900A-251C-AF40-BAEED7EFB5A0}"/>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btfpColumnGapBlocker312716">
              <a:extLst>
                <a:ext uri="{FF2B5EF4-FFF2-40B4-BE49-F238E27FC236}">
                  <a16:creationId xmlns:a16="http://schemas.microsoft.com/office/drawing/2014/main" id="{FCD3A9E4-0422-B0E9-3BE0-59E1D335378A}"/>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btfpColumnIndicator742228">
              <a:extLst>
                <a:ext uri="{FF2B5EF4-FFF2-40B4-BE49-F238E27FC236}">
                  <a16:creationId xmlns:a16="http://schemas.microsoft.com/office/drawing/2014/main" id="{0F9AF81C-6755-CF18-2E65-9AE7EA435055}"/>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btfpColumnIndicator439223">
              <a:extLst>
                <a:ext uri="{FF2B5EF4-FFF2-40B4-BE49-F238E27FC236}">
                  <a16:creationId xmlns:a16="http://schemas.microsoft.com/office/drawing/2014/main" id="{4506B9A5-839D-12AE-DC05-AE3BDCDC4FA5}"/>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0" name="btfpColumnIndicatorGroup1">
            <a:extLst>
              <a:ext uri="{FF2B5EF4-FFF2-40B4-BE49-F238E27FC236}">
                <a16:creationId xmlns:a16="http://schemas.microsoft.com/office/drawing/2014/main" id="{75730246-DB11-1013-B983-74352697CD36}"/>
              </a:ext>
            </a:extLst>
          </p:cNvPr>
          <p:cNvGrpSpPr/>
          <p:nvPr/>
        </p:nvGrpSpPr>
        <p:grpSpPr>
          <a:xfrm>
            <a:off x="0" y="-205740"/>
            <a:ext cx="12192000" cy="137160"/>
            <a:chOff x="0" y="-205740"/>
            <a:chExt cx="12192000" cy="137160"/>
          </a:xfrm>
        </p:grpSpPr>
        <p:sp>
          <p:nvSpPr>
            <p:cNvPr id="28" name="btfpColumnGapBlocker646615">
              <a:extLst>
                <a:ext uri="{FF2B5EF4-FFF2-40B4-BE49-F238E27FC236}">
                  <a16:creationId xmlns:a16="http://schemas.microsoft.com/office/drawing/2014/main" id="{138E101C-7555-2DCC-2A0E-FDEE1C6C00F0}"/>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btfpColumnGapBlocker502450">
              <a:extLst>
                <a:ext uri="{FF2B5EF4-FFF2-40B4-BE49-F238E27FC236}">
                  <a16:creationId xmlns:a16="http://schemas.microsoft.com/office/drawing/2014/main" id="{CD49E1DE-2AC4-789E-DED2-D6DD52E923A4}"/>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4" name="btfpColumnIndicator375636">
              <a:extLst>
                <a:ext uri="{FF2B5EF4-FFF2-40B4-BE49-F238E27FC236}">
                  <a16:creationId xmlns:a16="http://schemas.microsoft.com/office/drawing/2014/main" id="{F171FB56-F7DA-C3CD-4683-E712B5D85F4E}"/>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btfpColumnIndicator541441">
              <a:extLst>
                <a:ext uri="{FF2B5EF4-FFF2-40B4-BE49-F238E27FC236}">
                  <a16:creationId xmlns:a16="http://schemas.microsoft.com/office/drawing/2014/main" id="{2181CC6C-5BF7-FEC7-5E35-BCCD8DF67695}"/>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8" name="Rectangle 2">
            <a:extLst>
              <a:ext uri="{FF2B5EF4-FFF2-40B4-BE49-F238E27FC236}">
                <a16:creationId xmlns:a16="http://schemas.microsoft.com/office/drawing/2014/main" id="{4334B834-2B8A-CAB4-B81A-0F38838E43F3}"/>
              </a:ext>
            </a:extLst>
          </p:cNvPr>
          <p:cNvSpPr txBox="1">
            <a:spLocks noChangeArrowheads="1"/>
          </p:cNvSpPr>
          <p:nvPr/>
        </p:nvSpPr>
        <p:spPr bwMode="auto">
          <a:xfrm>
            <a:off x="457200" y="274638"/>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chemeClr val="tx1"/>
              </a:solidFill>
              <a:effectLst/>
              <a:uLnTx/>
              <a:uFillTx/>
              <a:latin typeface="Arial"/>
              <a:ea typeface="MS PGothic" panose="020B0600070205080204" pitchFamily="34" charset="-128"/>
              <a:cs typeface="+mj-cs"/>
            </a:endParaRPr>
          </a:p>
        </p:txBody>
      </p:sp>
      <p:sp>
        <p:nvSpPr>
          <p:cNvPr id="3" name="TextBox 2">
            <a:extLst>
              <a:ext uri="{FF2B5EF4-FFF2-40B4-BE49-F238E27FC236}">
                <a16:creationId xmlns:a16="http://schemas.microsoft.com/office/drawing/2014/main" id="{3B268EAD-473D-B3D6-0E43-9C3E15162AD7}"/>
              </a:ext>
            </a:extLst>
          </p:cNvPr>
          <p:cNvSpPr txBox="1"/>
          <p:nvPr/>
        </p:nvSpPr>
        <p:spPr bwMode="gray">
          <a:xfrm>
            <a:off x="3143672" y="4293096"/>
            <a:ext cx="3384376" cy="1138773"/>
          </a:xfrm>
          <a:prstGeom prst="rect">
            <a:avLst/>
          </a:prstGeom>
          <a:noFill/>
        </p:spPr>
        <p:txBody>
          <a:bodyPr wrap="square" lIns="91440" tIns="45720" rIns="91440" bIns="45720" anchor="t">
            <a:spAutoFit/>
          </a:bodyPr>
          <a:lstStyle/>
          <a:p>
            <a:pPr marL="0" marR="0" lvl="0" indent="0" algn="ctr" defTabSz="711200" rtl="0" eaLnBrk="1" fontAlgn="auto" latinLnBrk="0" hangingPunct="1">
              <a:lnSpc>
                <a:spcPct val="100000"/>
              </a:lnSpc>
              <a:spcBef>
                <a:spcPts val="0"/>
              </a:spcBef>
              <a:spcAft>
                <a:spcPts val="0"/>
              </a:spcAft>
              <a:buClr>
                <a:srgbClr val="595959"/>
              </a:buClr>
              <a:buSzPts val="1400"/>
              <a:buFont typeface="Tahoma"/>
              <a:buNone/>
              <a:tabLst/>
              <a:defRPr/>
            </a:pPr>
            <a:r>
              <a:rPr lang="en-US" b="1" dirty="0">
                <a:latin typeface="Arial" panose="020B0604020202020204" pitchFamily="34" charset="0"/>
                <a:ea typeface="Tahoma"/>
                <a:cs typeface="Arial" panose="020B0604020202020204" pitchFamily="34" charset="0"/>
                <a:sym typeface="Tahoma"/>
              </a:rPr>
              <a:t>CHRIS NEWMAN</a:t>
            </a:r>
            <a:endParaRPr kumimoji="0" lang="en-US" sz="2000" b="0" i="0" u="none" strike="noStrike" kern="1200" cap="none" spc="0" normalizeH="0" baseline="0" noProof="0" dirty="0">
              <a:ln>
                <a:noFill/>
              </a:ln>
              <a:effectLst/>
              <a:uLnTx/>
              <a:uFillTx/>
              <a:latin typeface="Arial"/>
              <a:ea typeface="+mn-ea"/>
              <a:cs typeface="Arial"/>
            </a:endParaRPr>
          </a:p>
          <a:p>
            <a:pPr marL="0" indent="0" algn="ctr">
              <a:spcBef>
                <a:spcPts val="0"/>
              </a:spcBef>
              <a:buClr>
                <a:srgbClr val="595959"/>
              </a:buClr>
              <a:buSzPts val="1050"/>
              <a:buNone/>
              <a:defRPr/>
            </a:pPr>
            <a:endParaRPr lang="en-US" sz="1200" dirty="0">
              <a:latin typeface="Arial"/>
              <a:ea typeface="Tahoma"/>
              <a:cs typeface="Arial"/>
              <a:sym typeface="Tahoma"/>
            </a:endParaRPr>
          </a:p>
          <a:p>
            <a:pPr marL="0" indent="0" algn="ctr">
              <a:spcBef>
                <a:spcPts val="0"/>
              </a:spcBef>
              <a:buClr>
                <a:srgbClr val="595959"/>
              </a:buClr>
              <a:buSzPts val="1050"/>
              <a:buNone/>
              <a:defRPr/>
            </a:pPr>
            <a:endParaRPr lang="en-US" sz="1200" dirty="0">
              <a:latin typeface="Arial"/>
              <a:ea typeface="Tahoma"/>
              <a:cs typeface="Arial"/>
              <a:sym typeface="Tahoma"/>
            </a:endParaRPr>
          </a:p>
          <a:p>
            <a:pPr marL="0" indent="0" algn="ctr">
              <a:spcBef>
                <a:spcPts val="0"/>
              </a:spcBef>
              <a:buClr>
                <a:srgbClr val="595959"/>
              </a:buClr>
              <a:buSzPts val="1050"/>
              <a:buNone/>
              <a:defRPr/>
            </a:pPr>
            <a:r>
              <a:rPr lang="en-US" sz="1200" dirty="0">
                <a:latin typeface="Arial"/>
                <a:ea typeface="Tahoma"/>
                <a:cs typeface="Arial"/>
                <a:sym typeface="Tahoma"/>
              </a:rPr>
              <a:t>Managing </a:t>
            </a:r>
            <a:r>
              <a:rPr kumimoji="0" lang="en-US" sz="1200" i="0" u="none" strike="noStrike" kern="1200" cap="none" spc="0" normalizeH="0" baseline="0" noProof="0" dirty="0">
                <a:ln>
                  <a:noFill/>
                </a:ln>
                <a:effectLst/>
                <a:uLnTx/>
                <a:uFillTx/>
                <a:latin typeface="Arial"/>
                <a:ea typeface="Tahoma"/>
                <a:cs typeface="Arial"/>
                <a:sym typeface="Tahoma"/>
              </a:rPr>
              <a:t>Director</a:t>
            </a:r>
          </a:p>
          <a:p>
            <a:pPr marL="0" indent="0" algn="ctr">
              <a:spcBef>
                <a:spcPts val="0"/>
              </a:spcBef>
              <a:buClr>
                <a:srgbClr val="595959"/>
              </a:buClr>
              <a:buSzPts val="1050"/>
              <a:buNone/>
              <a:defRPr/>
            </a:pPr>
            <a:r>
              <a:rPr lang="en-US" sz="1200" b="0" dirty="0">
                <a:latin typeface="Arial"/>
                <a:ea typeface="Tahoma"/>
                <a:cs typeface="Arial"/>
                <a:sym typeface="Tahoma"/>
              </a:rPr>
              <a:t>ArcBlue Consulting</a:t>
            </a:r>
            <a:endParaRPr lang="en-US" sz="1000" b="0" i="0" u="none" strike="noStrike" kern="1200" cap="none" spc="0" normalizeH="0" baseline="0" noProof="0" dirty="0">
              <a:ln>
                <a:noFill/>
              </a:ln>
              <a:effectLst/>
              <a:uLnTx/>
              <a:uFillTx/>
              <a:latin typeface="Arial" panose="020B0604020202020204" pitchFamily="34" charset="0"/>
              <a:ea typeface="Tahoma"/>
              <a:cs typeface="Arial" panose="020B0604020202020204" pitchFamily="34" charset="0"/>
            </a:endParaRPr>
          </a:p>
        </p:txBody>
      </p:sp>
      <p:pic>
        <p:nvPicPr>
          <p:cNvPr id="8" name="Picture 7" descr="A person in a suit and tie&#10;&#10;Description automatically generated">
            <a:extLst>
              <a:ext uri="{FF2B5EF4-FFF2-40B4-BE49-F238E27FC236}">
                <a16:creationId xmlns:a16="http://schemas.microsoft.com/office/drawing/2014/main" id="{267CE11B-DE4C-ED26-65D7-FD818E8AB3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039" y="1634893"/>
            <a:ext cx="2277643" cy="2311069"/>
          </a:xfrm>
          <a:prstGeom prst="ellipse">
            <a:avLst/>
          </a:prstGeom>
        </p:spPr>
      </p:pic>
      <p:cxnSp>
        <p:nvCxnSpPr>
          <p:cNvPr id="13" name="Straight Connector 12">
            <a:extLst>
              <a:ext uri="{FF2B5EF4-FFF2-40B4-BE49-F238E27FC236}">
                <a16:creationId xmlns:a16="http://schemas.microsoft.com/office/drawing/2014/main" id="{97364101-41F9-5930-7A95-D010C6138B80}"/>
              </a:ext>
            </a:extLst>
          </p:cNvPr>
          <p:cNvCxnSpPr>
            <a:cxnSpLocks/>
          </p:cNvCxnSpPr>
          <p:nvPr/>
        </p:nvCxnSpPr>
        <p:spPr>
          <a:xfrm>
            <a:off x="4475860" y="4797152"/>
            <a:ext cx="720000" cy="0"/>
          </a:xfrm>
          <a:prstGeom prst="line">
            <a:avLst/>
          </a:prstGeom>
          <a:ln w="38100">
            <a:solidFill>
              <a:srgbClr val="54B143"/>
            </a:solidFill>
          </a:ln>
        </p:spPr>
        <p:style>
          <a:lnRef idx="2">
            <a:schemeClr val="accent1"/>
          </a:lnRef>
          <a:fillRef idx="0">
            <a:schemeClr val="accent1"/>
          </a:fillRef>
          <a:effectRef idx="1">
            <a:schemeClr val="accent1"/>
          </a:effectRef>
          <a:fontRef idx="minor">
            <a:schemeClr val="tx1"/>
          </a:fontRef>
        </p:style>
      </p:cxnSp>
      <p:sp>
        <p:nvSpPr>
          <p:cNvPr id="20" name="Title 19">
            <a:extLst>
              <a:ext uri="{FF2B5EF4-FFF2-40B4-BE49-F238E27FC236}">
                <a16:creationId xmlns:a16="http://schemas.microsoft.com/office/drawing/2014/main" id="{BBA44D69-F36A-53CF-1260-7139D1E6D2F0}"/>
              </a:ext>
            </a:extLst>
          </p:cNvPr>
          <p:cNvSpPr>
            <a:spLocks noGrp="1"/>
          </p:cNvSpPr>
          <p:nvPr>
            <p:ph type="title"/>
          </p:nvPr>
        </p:nvSpPr>
        <p:spPr/>
        <p:txBody>
          <a:bodyPr>
            <a:normAutofit/>
          </a:bodyPr>
          <a:lstStyle/>
          <a:p>
            <a:r>
              <a:rPr lang="en-AU" dirty="0"/>
              <a:t>Your facilitator</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btfpColumnIndicatorGroup2">
            <a:extLst>
              <a:ext uri="{FF2B5EF4-FFF2-40B4-BE49-F238E27FC236}">
                <a16:creationId xmlns:a16="http://schemas.microsoft.com/office/drawing/2014/main" id="{8011FF51-A55F-1AFA-A8CE-891118838C8A}"/>
              </a:ext>
            </a:extLst>
          </p:cNvPr>
          <p:cNvGrpSpPr/>
          <p:nvPr/>
        </p:nvGrpSpPr>
        <p:grpSpPr>
          <a:xfrm>
            <a:off x="0" y="6926580"/>
            <a:ext cx="12192000" cy="137160"/>
            <a:chOff x="0" y="6926580"/>
            <a:chExt cx="12192000" cy="137160"/>
          </a:xfrm>
        </p:grpSpPr>
        <p:sp>
          <p:nvSpPr>
            <p:cNvPr id="36" name="btfpColumnGapBlocker645528">
              <a:extLst>
                <a:ext uri="{FF2B5EF4-FFF2-40B4-BE49-F238E27FC236}">
                  <a16:creationId xmlns:a16="http://schemas.microsoft.com/office/drawing/2014/main" id="{3F1AC473-9FCA-267D-61DE-DA0514E81CD8}"/>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btfpColumnGapBlocker449170">
              <a:extLst>
                <a:ext uri="{FF2B5EF4-FFF2-40B4-BE49-F238E27FC236}">
                  <a16:creationId xmlns:a16="http://schemas.microsoft.com/office/drawing/2014/main" id="{33278265-18F8-8044-DC10-B9C774FA4EA9}"/>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2" name="btfpColumnIndicator295133">
              <a:extLst>
                <a:ext uri="{FF2B5EF4-FFF2-40B4-BE49-F238E27FC236}">
                  <a16:creationId xmlns:a16="http://schemas.microsoft.com/office/drawing/2014/main" id="{F520ABE8-EAB6-86EB-FB1F-40AC5E49D2AA}"/>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btfpColumnIndicator372933">
              <a:extLst>
                <a:ext uri="{FF2B5EF4-FFF2-40B4-BE49-F238E27FC236}">
                  <a16:creationId xmlns:a16="http://schemas.microsoft.com/office/drawing/2014/main" id="{6943728D-0D59-36AA-213A-8F00B6F53F8C}"/>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7" name="btfpColumnIndicatorGroup1">
            <a:extLst>
              <a:ext uri="{FF2B5EF4-FFF2-40B4-BE49-F238E27FC236}">
                <a16:creationId xmlns:a16="http://schemas.microsoft.com/office/drawing/2014/main" id="{B96DEA98-6FA1-5726-A59D-3658D2F7C4D9}"/>
              </a:ext>
            </a:extLst>
          </p:cNvPr>
          <p:cNvGrpSpPr/>
          <p:nvPr/>
        </p:nvGrpSpPr>
        <p:grpSpPr>
          <a:xfrm>
            <a:off x="0" y="-205740"/>
            <a:ext cx="12192000" cy="137160"/>
            <a:chOff x="0" y="-205740"/>
            <a:chExt cx="12192000" cy="137160"/>
          </a:xfrm>
        </p:grpSpPr>
        <p:sp>
          <p:nvSpPr>
            <p:cNvPr id="35" name="btfpColumnGapBlocker715341">
              <a:extLst>
                <a:ext uri="{FF2B5EF4-FFF2-40B4-BE49-F238E27FC236}">
                  <a16:creationId xmlns:a16="http://schemas.microsoft.com/office/drawing/2014/main" id="{43F50DD9-8CD6-7A63-9150-629BF39CA4FD}"/>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btfpColumnGapBlocker778250">
              <a:extLst>
                <a:ext uri="{FF2B5EF4-FFF2-40B4-BE49-F238E27FC236}">
                  <a16:creationId xmlns:a16="http://schemas.microsoft.com/office/drawing/2014/main" id="{E9C132A4-D2B3-ADBB-5DE6-A95AAC5AF176}"/>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btfpColumnIndicator741586">
              <a:extLst>
                <a:ext uri="{FF2B5EF4-FFF2-40B4-BE49-F238E27FC236}">
                  <a16:creationId xmlns:a16="http://schemas.microsoft.com/office/drawing/2014/main" id="{42C617C0-9243-60C3-7EF4-6975C3FED246}"/>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557171">
              <a:extLst>
                <a:ext uri="{FF2B5EF4-FFF2-40B4-BE49-F238E27FC236}">
                  <a16:creationId xmlns:a16="http://schemas.microsoft.com/office/drawing/2014/main" id="{5B6FD652-6AF8-B256-1D58-62696592B75C}"/>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26273FA4-2483-36E6-29E3-AFBC9B2BEFE0}"/>
              </a:ext>
            </a:extLst>
          </p:cNvPr>
          <p:cNvSpPr>
            <a:spLocks noGrp="1"/>
          </p:cNvSpPr>
          <p:nvPr>
            <p:ph type="title"/>
          </p:nvPr>
        </p:nvSpPr>
        <p:spPr/>
        <p:txBody>
          <a:bodyPr>
            <a:normAutofit/>
          </a:bodyPr>
          <a:lstStyle/>
          <a:p>
            <a:r>
              <a:rPr lang="en-US" dirty="0"/>
              <a:t>Procurement principles | Probity and transparency</a:t>
            </a:r>
            <a:endParaRPr lang="en-AU" dirty="0"/>
          </a:p>
        </p:txBody>
      </p:sp>
      <p:sp>
        <p:nvSpPr>
          <p:cNvPr id="14" name="Content Placeholder 13">
            <a:extLst>
              <a:ext uri="{FF2B5EF4-FFF2-40B4-BE49-F238E27FC236}">
                <a16:creationId xmlns:a16="http://schemas.microsoft.com/office/drawing/2014/main" id="{C5BA9F41-6779-CD20-B9D0-0EB428BAB0A3}"/>
              </a:ext>
            </a:extLst>
          </p:cNvPr>
          <p:cNvSpPr>
            <a:spLocks noGrp="1"/>
          </p:cNvSpPr>
          <p:nvPr>
            <p:ph idx="1"/>
          </p:nvPr>
        </p:nvSpPr>
        <p:spPr>
          <a:xfrm>
            <a:off x="838200" y="1268760"/>
            <a:ext cx="8714184" cy="5472608"/>
          </a:xfrm>
        </p:spPr>
        <p:txBody>
          <a:bodyPr>
            <a:normAutofit/>
          </a:bodyPr>
          <a:lstStyle/>
          <a:p>
            <a:pPr marL="0" indent="0">
              <a:buNone/>
            </a:pPr>
            <a:r>
              <a:rPr lang="en-AU" b="1" dirty="0"/>
              <a:t>Probity</a:t>
            </a:r>
          </a:p>
          <a:p>
            <a:r>
              <a:rPr lang="en-AU" dirty="0"/>
              <a:t>A defensible process which is able to withstand internal and external scrutiny</a:t>
            </a:r>
          </a:p>
          <a:p>
            <a:r>
              <a:rPr lang="en-AU" dirty="0"/>
              <a:t>Achieves both accountability and transparency, providing respondents with fair and equitable treatment</a:t>
            </a:r>
          </a:p>
          <a:p>
            <a:r>
              <a:rPr lang="en-AU" dirty="0"/>
              <a:t>Ensuring the procedural integrity of the procurement process</a:t>
            </a:r>
            <a:endParaRPr lang="en-US" dirty="0"/>
          </a:p>
          <a:p>
            <a:pPr marL="0" indent="0">
              <a:buNone/>
            </a:pPr>
            <a:endParaRPr lang="en-US" dirty="0"/>
          </a:p>
          <a:p>
            <a:pPr marL="0" indent="0">
              <a:buNone/>
            </a:pPr>
            <a:r>
              <a:rPr lang="en-US" b="1" dirty="0"/>
              <a:t>Probity fundamentals</a:t>
            </a:r>
          </a:p>
          <a:p>
            <a:r>
              <a:rPr lang="en-US" dirty="0"/>
              <a:t>Compliance with the legal and policy framework applying to procurement decisions</a:t>
            </a:r>
          </a:p>
          <a:p>
            <a:r>
              <a:rPr lang="en-US" dirty="0"/>
              <a:t>Use of an appropriately competitive process</a:t>
            </a:r>
          </a:p>
          <a:p>
            <a:r>
              <a:rPr lang="en-US" dirty="0"/>
              <a:t>Fairness and impartiality</a:t>
            </a:r>
          </a:p>
          <a:p>
            <a:r>
              <a:rPr lang="en-US" dirty="0"/>
              <a:t>Consistency and transparency of process</a:t>
            </a:r>
          </a:p>
          <a:p>
            <a:r>
              <a:rPr lang="en-US" dirty="0"/>
              <a:t>Identification and management of conflicts of interest</a:t>
            </a:r>
          </a:p>
          <a:p>
            <a:r>
              <a:rPr lang="en-US" dirty="0"/>
              <a:t>Appropriate security and confidentiality arrangements</a:t>
            </a:r>
            <a:endParaRPr lang="en-AU" dirty="0"/>
          </a:p>
        </p:txBody>
      </p:sp>
      <p:sp>
        <p:nvSpPr>
          <p:cNvPr id="3" name="Oval 2">
            <a:extLst>
              <a:ext uri="{FF2B5EF4-FFF2-40B4-BE49-F238E27FC236}">
                <a16:creationId xmlns:a16="http://schemas.microsoft.com/office/drawing/2014/main" id="{940621DE-CAE9-C423-619A-3FA51A14BF8B}"/>
              </a:ext>
            </a:extLst>
          </p:cNvPr>
          <p:cNvSpPr/>
          <p:nvPr/>
        </p:nvSpPr>
        <p:spPr>
          <a:xfrm>
            <a:off x="10200455" y="365124"/>
            <a:ext cx="1811706" cy="181170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100"/>
          </a:p>
        </p:txBody>
      </p:sp>
      <p:grpSp>
        <p:nvGrpSpPr>
          <p:cNvPr id="4" name="Group 3">
            <a:extLst>
              <a:ext uri="{FF2B5EF4-FFF2-40B4-BE49-F238E27FC236}">
                <a16:creationId xmlns:a16="http://schemas.microsoft.com/office/drawing/2014/main" id="{37EDA386-62C7-A799-C3AC-DBBEBEE9BD1B}"/>
              </a:ext>
            </a:extLst>
          </p:cNvPr>
          <p:cNvGrpSpPr/>
          <p:nvPr/>
        </p:nvGrpSpPr>
        <p:grpSpPr>
          <a:xfrm>
            <a:off x="10309788" y="474642"/>
            <a:ext cx="1593041" cy="1592671"/>
            <a:chOff x="2931289" y="2102967"/>
            <a:chExt cx="3607913" cy="3607076"/>
          </a:xfrm>
        </p:grpSpPr>
        <p:grpSp>
          <p:nvGrpSpPr>
            <p:cNvPr id="5" name="Group 4">
              <a:extLst>
                <a:ext uri="{FF2B5EF4-FFF2-40B4-BE49-F238E27FC236}">
                  <a16:creationId xmlns:a16="http://schemas.microsoft.com/office/drawing/2014/main" id="{DED79AB7-3DBD-CE89-8B43-F6B938D92B52}"/>
                </a:ext>
              </a:extLst>
            </p:cNvPr>
            <p:cNvGrpSpPr/>
            <p:nvPr/>
          </p:nvGrpSpPr>
          <p:grpSpPr>
            <a:xfrm>
              <a:off x="2931289" y="2102967"/>
              <a:ext cx="3607913" cy="3607076"/>
              <a:chOff x="3465025" y="1890696"/>
              <a:chExt cx="3607913" cy="3607076"/>
            </a:xfrm>
          </p:grpSpPr>
          <p:sp>
            <p:nvSpPr>
              <p:cNvPr id="12" name="Freeform: Shape 11">
                <a:extLst>
                  <a:ext uri="{FF2B5EF4-FFF2-40B4-BE49-F238E27FC236}">
                    <a16:creationId xmlns:a16="http://schemas.microsoft.com/office/drawing/2014/main" id="{06EB830B-79C3-A3DB-17DA-FA6257EAF826}"/>
                  </a:ext>
                </a:extLst>
              </p:cNvPr>
              <p:cNvSpPr/>
              <p:nvPr/>
            </p:nvSpPr>
            <p:spPr>
              <a:xfrm>
                <a:off x="3737597" y="1890696"/>
                <a:ext cx="1491089" cy="1279645"/>
              </a:xfrm>
              <a:custGeom>
                <a:avLst/>
                <a:gdLst>
                  <a:gd name="connsiteX0" fmla="*/ 969226 w 1491089"/>
                  <a:gd name="connsiteY0" fmla="*/ 1043607 h 1279645"/>
                  <a:gd name="connsiteX1" fmla="*/ 940572 w 1491089"/>
                  <a:gd name="connsiteY1" fmla="*/ 780228 h 1279645"/>
                  <a:gd name="connsiteX2" fmla="*/ 1154284 w 1491089"/>
                  <a:gd name="connsiteY2" fmla="*/ 936751 h 1279645"/>
                  <a:gd name="connsiteX3" fmla="*/ 1491089 w 1491089"/>
                  <a:gd name="connsiteY3" fmla="*/ 859146 h 1279645"/>
                  <a:gd name="connsiteX4" fmla="*/ 1491089 w 1491089"/>
                  <a:gd name="connsiteY4" fmla="*/ 0 h 1279645"/>
                  <a:gd name="connsiteX5" fmla="*/ 0 w 1491089"/>
                  <a:gd name="connsiteY5" fmla="*/ 849714 h 1279645"/>
                  <a:gd name="connsiteX6" fmla="*/ 744649 w 1491089"/>
                  <a:gd name="connsiteY6" fmla="*/ 1279646 h 1279645"/>
                  <a:gd name="connsiteX7" fmla="*/ 969345 w 1491089"/>
                  <a:gd name="connsiteY7" fmla="*/ 1043727 h 127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089" h="1279645">
                    <a:moveTo>
                      <a:pt x="969226" y="1043607"/>
                    </a:moveTo>
                    <a:lnTo>
                      <a:pt x="940572" y="780228"/>
                    </a:lnTo>
                    <a:lnTo>
                      <a:pt x="1154284" y="936751"/>
                    </a:lnTo>
                    <a:cubicBezTo>
                      <a:pt x="1258155" y="891502"/>
                      <a:pt x="1371697" y="864161"/>
                      <a:pt x="1491089" y="859146"/>
                    </a:cubicBezTo>
                    <a:lnTo>
                      <a:pt x="1491089" y="0"/>
                    </a:lnTo>
                    <a:cubicBezTo>
                      <a:pt x="861892" y="13730"/>
                      <a:pt x="311972" y="349819"/>
                      <a:pt x="0" y="849714"/>
                    </a:cubicBezTo>
                    <a:lnTo>
                      <a:pt x="744649" y="1279646"/>
                    </a:lnTo>
                    <a:cubicBezTo>
                      <a:pt x="805420" y="1188669"/>
                      <a:pt x="881473" y="1108796"/>
                      <a:pt x="969345" y="1043727"/>
                    </a:cubicBezTo>
                    <a:close/>
                  </a:path>
                </a:pathLst>
              </a:custGeom>
              <a:solidFill>
                <a:schemeClr val="bg2">
                  <a:lumMod val="90000"/>
                </a:schemeClr>
              </a:solidFill>
              <a:ln w="0" cap="flat">
                <a:noFill/>
                <a:prstDash val="solid"/>
                <a:miter/>
              </a:ln>
            </p:spPr>
            <p:txBody>
              <a:bodyPr rtlCol="0" anchor="ctr"/>
              <a:lstStyle/>
              <a:p>
                <a:endParaRPr lang="en-AU" sz="1000"/>
              </a:p>
            </p:txBody>
          </p:sp>
          <p:sp>
            <p:nvSpPr>
              <p:cNvPr id="15" name="Freeform: Shape 14">
                <a:extLst>
                  <a:ext uri="{FF2B5EF4-FFF2-40B4-BE49-F238E27FC236}">
                    <a16:creationId xmlns:a16="http://schemas.microsoft.com/office/drawing/2014/main" id="{F71FB3AC-AD97-6D64-7DF6-049E68962D0C}"/>
                  </a:ext>
                </a:extLst>
              </p:cNvPr>
              <p:cNvSpPr/>
              <p:nvPr/>
            </p:nvSpPr>
            <p:spPr>
              <a:xfrm>
                <a:off x="3737478" y="4218127"/>
                <a:ext cx="1491208" cy="1279645"/>
              </a:xfrm>
              <a:custGeom>
                <a:avLst/>
                <a:gdLst>
                  <a:gd name="connsiteX0" fmla="*/ 940691 w 1491208"/>
                  <a:gd name="connsiteY0" fmla="*/ 499298 h 1279645"/>
                  <a:gd name="connsiteX1" fmla="*/ 969345 w 1491208"/>
                  <a:gd name="connsiteY1" fmla="*/ 235919 h 1279645"/>
                  <a:gd name="connsiteX2" fmla="*/ 744649 w 1491208"/>
                  <a:gd name="connsiteY2" fmla="*/ 0 h 1279645"/>
                  <a:gd name="connsiteX3" fmla="*/ 0 w 1491208"/>
                  <a:gd name="connsiteY3" fmla="*/ 429931 h 1279645"/>
                  <a:gd name="connsiteX4" fmla="*/ 1491209 w 1491208"/>
                  <a:gd name="connsiteY4" fmla="*/ 1279646 h 1279645"/>
                  <a:gd name="connsiteX5" fmla="*/ 1491209 w 1491208"/>
                  <a:gd name="connsiteY5" fmla="*/ 420499 h 1279645"/>
                  <a:gd name="connsiteX6" fmla="*/ 1154403 w 1491208"/>
                  <a:gd name="connsiteY6" fmla="*/ 342894 h 1279645"/>
                  <a:gd name="connsiteX7" fmla="*/ 940691 w 1491208"/>
                  <a:gd name="connsiteY7" fmla="*/ 499418 h 127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208" h="1279645">
                    <a:moveTo>
                      <a:pt x="940691" y="499298"/>
                    </a:moveTo>
                    <a:lnTo>
                      <a:pt x="969345" y="235919"/>
                    </a:lnTo>
                    <a:cubicBezTo>
                      <a:pt x="881592" y="170850"/>
                      <a:pt x="805420" y="90977"/>
                      <a:pt x="744649" y="0"/>
                    </a:cubicBezTo>
                    <a:lnTo>
                      <a:pt x="0" y="429931"/>
                    </a:lnTo>
                    <a:cubicBezTo>
                      <a:pt x="311972" y="929707"/>
                      <a:pt x="861892" y="1265796"/>
                      <a:pt x="1491209" y="1279646"/>
                    </a:cubicBezTo>
                    <a:lnTo>
                      <a:pt x="1491209" y="420499"/>
                    </a:lnTo>
                    <a:cubicBezTo>
                      <a:pt x="1371817" y="415485"/>
                      <a:pt x="1258275" y="388144"/>
                      <a:pt x="1154403" y="342894"/>
                    </a:cubicBezTo>
                    <a:lnTo>
                      <a:pt x="940691" y="499418"/>
                    </a:lnTo>
                    <a:close/>
                  </a:path>
                </a:pathLst>
              </a:custGeom>
              <a:solidFill>
                <a:schemeClr val="bg2">
                  <a:lumMod val="90000"/>
                </a:schemeClr>
              </a:solidFill>
              <a:ln w="0" cap="flat">
                <a:noFill/>
                <a:prstDash val="solid"/>
                <a:miter/>
              </a:ln>
            </p:spPr>
            <p:txBody>
              <a:bodyPr rtlCol="0" anchor="ctr"/>
              <a:lstStyle/>
              <a:p>
                <a:endParaRPr lang="en-AU" sz="1000"/>
              </a:p>
            </p:txBody>
          </p:sp>
          <p:sp>
            <p:nvSpPr>
              <p:cNvPr id="16" name="Freeform: Shape 15">
                <a:extLst>
                  <a:ext uri="{FF2B5EF4-FFF2-40B4-BE49-F238E27FC236}">
                    <a16:creationId xmlns:a16="http://schemas.microsoft.com/office/drawing/2014/main" id="{BDE138C4-26C0-8306-C63A-B35EBA4A97F5}"/>
                  </a:ext>
                </a:extLst>
              </p:cNvPr>
              <p:cNvSpPr/>
              <p:nvPr/>
            </p:nvSpPr>
            <p:spPr>
              <a:xfrm>
                <a:off x="3465025" y="2809657"/>
                <a:ext cx="975434" cy="1769273"/>
              </a:xfrm>
              <a:custGeom>
                <a:avLst/>
                <a:gdLst>
                  <a:gd name="connsiteX0" fmla="*/ 864638 w 975434"/>
                  <a:gd name="connsiteY0" fmla="*/ 991314 h 1769273"/>
                  <a:gd name="connsiteX1" fmla="*/ 975434 w 975434"/>
                  <a:gd name="connsiteY1" fmla="*/ 1339700 h 1769273"/>
                  <a:gd name="connsiteX2" fmla="*/ 231502 w 975434"/>
                  <a:gd name="connsiteY2" fmla="*/ 1769273 h 1769273"/>
                  <a:gd name="connsiteX3" fmla="*/ 19103 w 975434"/>
                  <a:gd name="connsiteY3" fmla="*/ 1147837 h 1769273"/>
                  <a:gd name="connsiteX4" fmla="*/ 0 w 975434"/>
                  <a:gd name="connsiteY4" fmla="*/ 884577 h 1769273"/>
                  <a:gd name="connsiteX5" fmla="*/ 42623 w 975434"/>
                  <a:gd name="connsiteY5" fmla="*/ 493329 h 1769273"/>
                  <a:gd name="connsiteX6" fmla="*/ 231502 w 975434"/>
                  <a:gd name="connsiteY6" fmla="*/ 0 h 1769273"/>
                  <a:gd name="connsiteX7" fmla="*/ 975434 w 975434"/>
                  <a:gd name="connsiteY7" fmla="*/ 429573 h 1769273"/>
                  <a:gd name="connsiteX8" fmla="*/ 864638 w 975434"/>
                  <a:gd name="connsiteY8" fmla="*/ 777960 h 1769273"/>
                  <a:gd name="connsiteX9" fmla="*/ 846730 w 975434"/>
                  <a:gd name="connsiteY9" fmla="*/ 785840 h 1769273"/>
                  <a:gd name="connsiteX10" fmla="*/ 622392 w 975434"/>
                  <a:gd name="connsiteY10" fmla="*/ 884696 h 1769273"/>
                  <a:gd name="connsiteX11" fmla="*/ 813180 w 975434"/>
                  <a:gd name="connsiteY11" fmla="*/ 968868 h 1769273"/>
                  <a:gd name="connsiteX12" fmla="*/ 864638 w 975434"/>
                  <a:gd name="connsiteY12" fmla="*/ 991672 h 176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5434" h="1769273">
                    <a:moveTo>
                      <a:pt x="864638" y="991314"/>
                    </a:moveTo>
                    <a:cubicBezTo>
                      <a:pt x="878846" y="1116556"/>
                      <a:pt x="917290" y="1234157"/>
                      <a:pt x="975434" y="1339700"/>
                    </a:cubicBezTo>
                    <a:lnTo>
                      <a:pt x="231502" y="1769273"/>
                    </a:lnTo>
                    <a:cubicBezTo>
                      <a:pt x="125123" y="1580634"/>
                      <a:pt x="51816" y="1370861"/>
                      <a:pt x="19103" y="1147837"/>
                    </a:cubicBezTo>
                    <a:cubicBezTo>
                      <a:pt x="6447" y="1061994"/>
                      <a:pt x="0" y="974002"/>
                      <a:pt x="0" y="884577"/>
                    </a:cubicBezTo>
                    <a:cubicBezTo>
                      <a:pt x="0" y="750261"/>
                      <a:pt x="14685" y="619168"/>
                      <a:pt x="42623" y="493329"/>
                    </a:cubicBezTo>
                    <a:cubicBezTo>
                      <a:pt x="81425" y="317941"/>
                      <a:pt x="145778" y="152106"/>
                      <a:pt x="231502" y="0"/>
                    </a:cubicBezTo>
                    <a:lnTo>
                      <a:pt x="975434" y="429573"/>
                    </a:lnTo>
                    <a:cubicBezTo>
                      <a:pt x="917410" y="534997"/>
                      <a:pt x="878846" y="652717"/>
                      <a:pt x="864638" y="777960"/>
                    </a:cubicBezTo>
                    <a:lnTo>
                      <a:pt x="846730" y="785840"/>
                    </a:lnTo>
                    <a:lnTo>
                      <a:pt x="622392" y="884696"/>
                    </a:lnTo>
                    <a:lnTo>
                      <a:pt x="813180" y="968868"/>
                    </a:lnTo>
                    <a:lnTo>
                      <a:pt x="864638" y="991672"/>
                    </a:lnTo>
                    <a:close/>
                  </a:path>
                </a:pathLst>
              </a:custGeom>
              <a:solidFill>
                <a:srgbClr val="F37C28"/>
              </a:solidFill>
              <a:ln w="0" cap="flat">
                <a:noFill/>
                <a:prstDash val="solid"/>
                <a:miter/>
              </a:ln>
            </p:spPr>
            <p:txBody>
              <a:bodyPr rtlCol="0" anchor="ctr"/>
              <a:lstStyle/>
              <a:p>
                <a:endParaRPr lang="en-AU" sz="1000"/>
              </a:p>
            </p:txBody>
          </p:sp>
          <p:sp>
            <p:nvSpPr>
              <p:cNvPr id="17" name="Freeform: Shape 16">
                <a:extLst>
                  <a:ext uri="{FF2B5EF4-FFF2-40B4-BE49-F238E27FC236}">
                    <a16:creationId xmlns:a16="http://schemas.microsoft.com/office/drawing/2014/main" id="{D93672D0-0C89-5205-8E2A-4A5D0A5A6D2C}"/>
                  </a:ext>
                </a:extLst>
              </p:cNvPr>
              <p:cNvSpPr/>
              <p:nvPr/>
            </p:nvSpPr>
            <p:spPr>
              <a:xfrm>
                <a:off x="5309157" y="4184101"/>
                <a:ext cx="1512102" cy="1313553"/>
              </a:xfrm>
              <a:custGeom>
                <a:avLst/>
                <a:gdLst>
                  <a:gd name="connsiteX0" fmla="*/ 768289 w 1512102"/>
                  <a:gd name="connsiteY0" fmla="*/ 0 h 1313553"/>
                  <a:gd name="connsiteX1" fmla="*/ 521983 w 1512102"/>
                  <a:gd name="connsiteY1" fmla="*/ 269468 h 1313553"/>
                  <a:gd name="connsiteX2" fmla="*/ 550637 w 1512102"/>
                  <a:gd name="connsiteY2" fmla="*/ 533325 h 1313553"/>
                  <a:gd name="connsiteX3" fmla="*/ 336805 w 1512102"/>
                  <a:gd name="connsiteY3" fmla="*/ 376802 h 1313553"/>
                  <a:gd name="connsiteX4" fmla="*/ 0 w 1512102"/>
                  <a:gd name="connsiteY4" fmla="*/ 454407 h 1313553"/>
                  <a:gd name="connsiteX5" fmla="*/ 0 w 1512102"/>
                  <a:gd name="connsiteY5" fmla="*/ 1313553 h 1313553"/>
                  <a:gd name="connsiteX6" fmla="*/ 1512102 w 1512102"/>
                  <a:gd name="connsiteY6" fmla="*/ 429573 h 1313553"/>
                  <a:gd name="connsiteX7" fmla="*/ 768170 w 1512102"/>
                  <a:gd name="connsiteY7" fmla="*/ 0 h 13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102" h="1313553">
                    <a:moveTo>
                      <a:pt x="768289" y="0"/>
                    </a:moveTo>
                    <a:cubicBezTo>
                      <a:pt x="704414" y="105065"/>
                      <a:pt x="620362" y="196400"/>
                      <a:pt x="521983" y="269468"/>
                    </a:cubicBezTo>
                    <a:lnTo>
                      <a:pt x="550637" y="533325"/>
                    </a:lnTo>
                    <a:lnTo>
                      <a:pt x="336805" y="376802"/>
                    </a:lnTo>
                    <a:cubicBezTo>
                      <a:pt x="232934" y="422052"/>
                      <a:pt x="119392" y="449392"/>
                      <a:pt x="0" y="454407"/>
                    </a:cubicBezTo>
                    <a:lnTo>
                      <a:pt x="0" y="1313553"/>
                    </a:lnTo>
                    <a:cubicBezTo>
                      <a:pt x="643643" y="1299465"/>
                      <a:pt x="1204190" y="948213"/>
                      <a:pt x="1512102" y="429573"/>
                    </a:cubicBezTo>
                    <a:lnTo>
                      <a:pt x="768170" y="0"/>
                    </a:lnTo>
                    <a:close/>
                  </a:path>
                </a:pathLst>
              </a:custGeom>
              <a:solidFill>
                <a:schemeClr val="bg2">
                  <a:lumMod val="90000"/>
                </a:schemeClr>
              </a:solidFill>
              <a:ln w="0" cap="flat">
                <a:noFill/>
                <a:prstDash val="solid"/>
                <a:miter/>
              </a:ln>
            </p:spPr>
            <p:txBody>
              <a:bodyPr rtlCol="0" anchor="ctr"/>
              <a:lstStyle/>
              <a:p>
                <a:endParaRPr lang="en-AU" sz="1000"/>
              </a:p>
            </p:txBody>
          </p:sp>
          <p:sp>
            <p:nvSpPr>
              <p:cNvPr id="18" name="Freeform: Shape 17">
                <a:extLst>
                  <a:ext uri="{FF2B5EF4-FFF2-40B4-BE49-F238E27FC236}">
                    <a16:creationId xmlns:a16="http://schemas.microsoft.com/office/drawing/2014/main" id="{B4BD621E-5E36-3049-1FFF-39D73B72D5EA}"/>
                  </a:ext>
                </a:extLst>
              </p:cNvPr>
              <p:cNvSpPr/>
              <p:nvPr/>
            </p:nvSpPr>
            <p:spPr>
              <a:xfrm>
                <a:off x="6116129" y="2844520"/>
                <a:ext cx="956809" cy="1698951"/>
              </a:xfrm>
              <a:custGeom>
                <a:avLst/>
                <a:gdLst>
                  <a:gd name="connsiteX0" fmla="*/ 744769 w 956809"/>
                  <a:gd name="connsiteY0" fmla="*/ 239 h 1698951"/>
                  <a:gd name="connsiteX1" fmla="*/ 0 w 956809"/>
                  <a:gd name="connsiteY1" fmla="*/ 430170 h 1698951"/>
                  <a:gd name="connsiteX2" fmla="*/ 92051 w 956809"/>
                  <a:gd name="connsiteY2" fmla="*/ 742739 h 1698951"/>
                  <a:gd name="connsiteX3" fmla="*/ 334418 w 956809"/>
                  <a:gd name="connsiteY3" fmla="*/ 849595 h 1698951"/>
                  <a:gd name="connsiteX4" fmla="*/ 92051 w 956809"/>
                  <a:gd name="connsiteY4" fmla="*/ 956451 h 1698951"/>
                  <a:gd name="connsiteX5" fmla="*/ 0 w 956809"/>
                  <a:gd name="connsiteY5" fmla="*/ 1269020 h 1698951"/>
                  <a:gd name="connsiteX6" fmla="*/ 744769 w 956809"/>
                  <a:gd name="connsiteY6" fmla="*/ 1698951 h 1698951"/>
                  <a:gd name="connsiteX7" fmla="*/ 956809 w 956809"/>
                  <a:gd name="connsiteY7" fmla="*/ 849476 h 1698951"/>
                  <a:gd name="connsiteX8" fmla="*/ 744769 w 956809"/>
                  <a:gd name="connsiteY8" fmla="*/ 0 h 169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809" h="1698951">
                    <a:moveTo>
                      <a:pt x="744769" y="239"/>
                    </a:moveTo>
                    <a:lnTo>
                      <a:pt x="0" y="430170"/>
                    </a:lnTo>
                    <a:cubicBezTo>
                      <a:pt x="47637" y="526281"/>
                      <a:pt x="79515" y="631585"/>
                      <a:pt x="92051" y="742739"/>
                    </a:cubicBezTo>
                    <a:lnTo>
                      <a:pt x="334418" y="849595"/>
                    </a:lnTo>
                    <a:lnTo>
                      <a:pt x="92051" y="956451"/>
                    </a:lnTo>
                    <a:cubicBezTo>
                      <a:pt x="79515" y="1067605"/>
                      <a:pt x="47637" y="1172909"/>
                      <a:pt x="0" y="1269020"/>
                    </a:cubicBezTo>
                    <a:lnTo>
                      <a:pt x="744769" y="1698951"/>
                    </a:lnTo>
                    <a:cubicBezTo>
                      <a:pt x="880159" y="1445840"/>
                      <a:pt x="956809" y="1156672"/>
                      <a:pt x="956809" y="849476"/>
                    </a:cubicBezTo>
                    <a:cubicBezTo>
                      <a:pt x="956809" y="542279"/>
                      <a:pt x="880040" y="253231"/>
                      <a:pt x="744769" y="0"/>
                    </a:cubicBezTo>
                    <a:close/>
                  </a:path>
                </a:pathLst>
              </a:custGeom>
              <a:solidFill>
                <a:schemeClr val="bg2">
                  <a:lumMod val="90000"/>
                </a:schemeClr>
              </a:solidFill>
              <a:ln w="0" cap="flat">
                <a:noFill/>
                <a:prstDash val="solid"/>
                <a:miter/>
              </a:ln>
            </p:spPr>
            <p:txBody>
              <a:bodyPr rtlCol="0" anchor="ctr"/>
              <a:lstStyle/>
              <a:p>
                <a:endParaRPr lang="en-AU" sz="1000"/>
              </a:p>
            </p:txBody>
          </p:sp>
          <p:sp>
            <p:nvSpPr>
              <p:cNvPr id="19" name="Freeform: Shape 18">
                <a:extLst>
                  <a:ext uri="{FF2B5EF4-FFF2-40B4-BE49-F238E27FC236}">
                    <a16:creationId xmlns:a16="http://schemas.microsoft.com/office/drawing/2014/main" id="{7E5D59E6-50BF-5EA8-DF45-0FF908671988}"/>
                  </a:ext>
                </a:extLst>
              </p:cNvPr>
              <p:cNvSpPr/>
              <p:nvPr/>
            </p:nvSpPr>
            <p:spPr>
              <a:xfrm>
                <a:off x="5309276" y="1890696"/>
                <a:ext cx="1512102" cy="1313553"/>
              </a:xfrm>
              <a:custGeom>
                <a:avLst/>
                <a:gdLst>
                  <a:gd name="connsiteX0" fmla="*/ 550518 w 1512102"/>
                  <a:gd name="connsiteY0" fmla="*/ 780228 h 1313553"/>
                  <a:gd name="connsiteX1" fmla="*/ 521863 w 1512102"/>
                  <a:gd name="connsiteY1" fmla="*/ 1044085 h 1313553"/>
                  <a:gd name="connsiteX2" fmla="*/ 768170 w 1512102"/>
                  <a:gd name="connsiteY2" fmla="*/ 1313553 h 1313553"/>
                  <a:gd name="connsiteX3" fmla="*/ 1512102 w 1512102"/>
                  <a:gd name="connsiteY3" fmla="*/ 883980 h 1313553"/>
                  <a:gd name="connsiteX4" fmla="*/ 0 w 1512102"/>
                  <a:gd name="connsiteY4" fmla="*/ 0 h 1313553"/>
                  <a:gd name="connsiteX5" fmla="*/ 0 w 1512102"/>
                  <a:gd name="connsiteY5" fmla="*/ 859146 h 1313553"/>
                  <a:gd name="connsiteX6" fmla="*/ 336805 w 1512102"/>
                  <a:gd name="connsiteY6" fmla="*/ 936751 h 1313553"/>
                  <a:gd name="connsiteX7" fmla="*/ 550637 w 1512102"/>
                  <a:gd name="connsiteY7" fmla="*/ 780228 h 13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102" h="1313553">
                    <a:moveTo>
                      <a:pt x="550518" y="780228"/>
                    </a:moveTo>
                    <a:lnTo>
                      <a:pt x="521863" y="1044085"/>
                    </a:lnTo>
                    <a:cubicBezTo>
                      <a:pt x="620243" y="1117034"/>
                      <a:pt x="704295" y="1208369"/>
                      <a:pt x="768170" y="1313553"/>
                    </a:cubicBezTo>
                    <a:lnTo>
                      <a:pt x="1512102" y="883980"/>
                    </a:lnTo>
                    <a:cubicBezTo>
                      <a:pt x="1204190" y="365340"/>
                      <a:pt x="643644" y="14088"/>
                      <a:pt x="0" y="0"/>
                    </a:cubicBezTo>
                    <a:lnTo>
                      <a:pt x="0" y="859146"/>
                    </a:lnTo>
                    <a:cubicBezTo>
                      <a:pt x="119392" y="864161"/>
                      <a:pt x="232815" y="891502"/>
                      <a:pt x="336805" y="936751"/>
                    </a:cubicBezTo>
                    <a:lnTo>
                      <a:pt x="550637" y="780228"/>
                    </a:lnTo>
                    <a:close/>
                  </a:path>
                </a:pathLst>
              </a:custGeom>
              <a:solidFill>
                <a:schemeClr val="bg2">
                  <a:lumMod val="90000"/>
                </a:schemeClr>
              </a:solidFill>
              <a:ln w="0" cap="flat">
                <a:noFill/>
                <a:prstDash val="solid"/>
                <a:miter/>
              </a:ln>
            </p:spPr>
            <p:txBody>
              <a:bodyPr rtlCol="0" anchor="ctr"/>
              <a:lstStyle/>
              <a:p>
                <a:endParaRPr lang="en-AU" sz="1000"/>
              </a:p>
            </p:txBody>
          </p:sp>
        </p:grpSp>
        <p:sp>
          <p:nvSpPr>
            <p:cNvPr id="6" name="btfpNumberBubble265546">
              <a:extLst>
                <a:ext uri="{FF2B5EF4-FFF2-40B4-BE49-F238E27FC236}">
                  <a16:creationId xmlns:a16="http://schemas.microsoft.com/office/drawing/2014/main" id="{BB5F9AA6-0887-CF6E-6B70-B3396D9B6729}"/>
                </a:ext>
              </a:extLst>
            </p:cNvPr>
            <p:cNvSpPr/>
            <p:nvPr/>
          </p:nvSpPr>
          <p:spPr>
            <a:xfrm>
              <a:off x="3864882" y="2476447"/>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1</a:t>
              </a:r>
            </a:p>
          </p:txBody>
        </p:sp>
        <p:sp>
          <p:nvSpPr>
            <p:cNvPr id="7" name="btfpNumberBubble265546">
              <a:extLst>
                <a:ext uri="{FF2B5EF4-FFF2-40B4-BE49-F238E27FC236}">
                  <a16:creationId xmlns:a16="http://schemas.microsoft.com/office/drawing/2014/main" id="{352EC43E-3FA1-7F17-C37A-EE561DC45970}"/>
                </a:ext>
              </a:extLst>
            </p:cNvPr>
            <p:cNvSpPr/>
            <p:nvPr/>
          </p:nvSpPr>
          <p:spPr>
            <a:xfrm>
              <a:off x="5309094" y="2476447"/>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2</a:t>
              </a:r>
            </a:p>
          </p:txBody>
        </p:sp>
        <p:sp>
          <p:nvSpPr>
            <p:cNvPr id="8" name="btfpNumberBubble265546">
              <a:extLst>
                <a:ext uri="{FF2B5EF4-FFF2-40B4-BE49-F238E27FC236}">
                  <a16:creationId xmlns:a16="http://schemas.microsoft.com/office/drawing/2014/main" id="{9B509939-FE03-5F85-A0E9-54D574F42E31}"/>
                </a:ext>
              </a:extLst>
            </p:cNvPr>
            <p:cNvSpPr/>
            <p:nvPr/>
          </p:nvSpPr>
          <p:spPr>
            <a:xfrm>
              <a:off x="6060970" y="3707273"/>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3</a:t>
              </a:r>
            </a:p>
          </p:txBody>
        </p:sp>
        <p:sp>
          <p:nvSpPr>
            <p:cNvPr id="9" name="btfpNumberBubble265546">
              <a:extLst>
                <a:ext uri="{FF2B5EF4-FFF2-40B4-BE49-F238E27FC236}">
                  <a16:creationId xmlns:a16="http://schemas.microsoft.com/office/drawing/2014/main" id="{CF9D01D7-F9B4-D520-43A9-D834DD199A43}"/>
                </a:ext>
              </a:extLst>
            </p:cNvPr>
            <p:cNvSpPr/>
            <p:nvPr/>
          </p:nvSpPr>
          <p:spPr>
            <a:xfrm>
              <a:off x="5304398" y="5053148"/>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4</a:t>
              </a:r>
            </a:p>
          </p:txBody>
        </p:sp>
        <p:sp>
          <p:nvSpPr>
            <p:cNvPr id="10" name="btfpNumberBubble265546">
              <a:extLst>
                <a:ext uri="{FF2B5EF4-FFF2-40B4-BE49-F238E27FC236}">
                  <a16:creationId xmlns:a16="http://schemas.microsoft.com/office/drawing/2014/main" id="{17668346-3F81-8C47-59B5-5929EDF3DCE8}"/>
                </a:ext>
              </a:extLst>
            </p:cNvPr>
            <p:cNvSpPr/>
            <p:nvPr/>
          </p:nvSpPr>
          <p:spPr>
            <a:xfrm>
              <a:off x="3864882" y="5053148"/>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5</a:t>
              </a:r>
            </a:p>
          </p:txBody>
        </p:sp>
        <p:sp>
          <p:nvSpPr>
            <p:cNvPr id="11" name="btfpNumberBubble265546">
              <a:extLst>
                <a:ext uri="{FF2B5EF4-FFF2-40B4-BE49-F238E27FC236}">
                  <a16:creationId xmlns:a16="http://schemas.microsoft.com/office/drawing/2014/main" id="{4A354FF3-1681-4ACD-FA29-2012F9A7B26E}"/>
                </a:ext>
              </a:extLst>
            </p:cNvPr>
            <p:cNvSpPr/>
            <p:nvPr/>
          </p:nvSpPr>
          <p:spPr>
            <a:xfrm>
              <a:off x="3137381" y="3707273"/>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rgbClr val="F37C28"/>
                  </a:solidFill>
                </a:rPr>
                <a:t>6</a:t>
              </a:r>
            </a:p>
          </p:txBody>
        </p:sp>
      </p:grpSp>
    </p:spTree>
    <p:custDataLst>
      <p:tags r:id="rId1"/>
    </p:custDataLst>
    <p:extLst>
      <p:ext uri="{BB962C8B-B14F-4D97-AF65-F5344CB8AC3E}">
        <p14:creationId xmlns:p14="http://schemas.microsoft.com/office/powerpoint/2010/main" val="3792187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6DD81418-69CD-D019-FA8D-EEFFF00AF23A}"/>
              </a:ext>
            </a:extLst>
          </p:cNvPr>
          <p:cNvGrpSpPr/>
          <p:nvPr/>
        </p:nvGrpSpPr>
        <p:grpSpPr>
          <a:xfrm>
            <a:off x="0" y="6926580"/>
            <a:ext cx="12192000" cy="137160"/>
            <a:chOff x="0" y="6926580"/>
            <a:chExt cx="12192000" cy="137160"/>
          </a:xfrm>
        </p:grpSpPr>
        <p:sp>
          <p:nvSpPr>
            <p:cNvPr id="22" name="btfpColumnGapBlocker375724">
              <a:extLst>
                <a:ext uri="{FF2B5EF4-FFF2-40B4-BE49-F238E27FC236}">
                  <a16:creationId xmlns:a16="http://schemas.microsoft.com/office/drawing/2014/main" id="{F5013947-498E-D855-5F83-FE5E52819DEC}"/>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btfpColumnGapBlocker391649">
              <a:extLst>
                <a:ext uri="{FF2B5EF4-FFF2-40B4-BE49-F238E27FC236}">
                  <a16:creationId xmlns:a16="http://schemas.microsoft.com/office/drawing/2014/main" id="{BB312BA7-021D-834B-3938-A9FD27489105}"/>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btfpColumnIndicator608690">
              <a:extLst>
                <a:ext uri="{FF2B5EF4-FFF2-40B4-BE49-F238E27FC236}">
                  <a16:creationId xmlns:a16="http://schemas.microsoft.com/office/drawing/2014/main" id="{CE77B697-63E1-A4C1-7A57-546C95CC5FD4}"/>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btfpColumnIndicator387112">
              <a:extLst>
                <a:ext uri="{FF2B5EF4-FFF2-40B4-BE49-F238E27FC236}">
                  <a16:creationId xmlns:a16="http://schemas.microsoft.com/office/drawing/2014/main" id="{200935FA-AC7D-BFA1-D278-6FB2958EBA5C}"/>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3" name="btfpColumnIndicatorGroup1">
            <a:extLst>
              <a:ext uri="{FF2B5EF4-FFF2-40B4-BE49-F238E27FC236}">
                <a16:creationId xmlns:a16="http://schemas.microsoft.com/office/drawing/2014/main" id="{24F7ABE7-E203-FE21-69FF-20F6A649F573}"/>
              </a:ext>
            </a:extLst>
          </p:cNvPr>
          <p:cNvGrpSpPr/>
          <p:nvPr/>
        </p:nvGrpSpPr>
        <p:grpSpPr>
          <a:xfrm>
            <a:off x="0" y="-205740"/>
            <a:ext cx="12192000" cy="137160"/>
            <a:chOff x="0" y="-205740"/>
            <a:chExt cx="12192000" cy="137160"/>
          </a:xfrm>
        </p:grpSpPr>
        <p:sp>
          <p:nvSpPr>
            <p:cNvPr id="21" name="btfpColumnGapBlocker663081">
              <a:extLst>
                <a:ext uri="{FF2B5EF4-FFF2-40B4-BE49-F238E27FC236}">
                  <a16:creationId xmlns:a16="http://schemas.microsoft.com/office/drawing/2014/main" id="{95AC60C9-06FF-7524-7CF4-1F6F9EFC299E}"/>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btfpColumnGapBlocker486511">
              <a:extLst>
                <a:ext uri="{FF2B5EF4-FFF2-40B4-BE49-F238E27FC236}">
                  <a16:creationId xmlns:a16="http://schemas.microsoft.com/office/drawing/2014/main" id="{D7DFE8F7-786A-F3BE-8773-AED1F7A9A7E4}"/>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628115">
              <a:extLst>
                <a:ext uri="{FF2B5EF4-FFF2-40B4-BE49-F238E27FC236}">
                  <a16:creationId xmlns:a16="http://schemas.microsoft.com/office/drawing/2014/main" id="{2411406E-597F-E526-E137-510F1DABE644}"/>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btfpColumnIndicator713820">
              <a:extLst>
                <a:ext uri="{FF2B5EF4-FFF2-40B4-BE49-F238E27FC236}">
                  <a16:creationId xmlns:a16="http://schemas.microsoft.com/office/drawing/2014/main" id="{983E68DA-A164-074F-16B3-98F11C5C0B1E}"/>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FC112AEC-2749-915A-55E8-EC6207E29140}"/>
              </a:ext>
            </a:extLst>
          </p:cNvPr>
          <p:cNvSpPr>
            <a:spLocks noGrp="1"/>
          </p:cNvSpPr>
          <p:nvPr>
            <p:ph type="title"/>
          </p:nvPr>
        </p:nvSpPr>
        <p:spPr/>
        <p:txBody>
          <a:bodyPr>
            <a:normAutofit/>
          </a:bodyPr>
          <a:lstStyle/>
          <a:p>
            <a:r>
              <a:rPr lang="en-US" dirty="0"/>
              <a:t>Procurement principles | Probity and transparency</a:t>
            </a:r>
            <a:endParaRPr lang="en-AU" dirty="0"/>
          </a:p>
        </p:txBody>
      </p:sp>
      <p:sp>
        <p:nvSpPr>
          <p:cNvPr id="7" name="Content Placeholder 6">
            <a:extLst>
              <a:ext uri="{FF2B5EF4-FFF2-40B4-BE49-F238E27FC236}">
                <a16:creationId xmlns:a16="http://schemas.microsoft.com/office/drawing/2014/main" id="{C96D3402-1415-4765-957D-775866701AF5}"/>
              </a:ext>
            </a:extLst>
          </p:cNvPr>
          <p:cNvSpPr>
            <a:spLocks noGrp="1"/>
          </p:cNvSpPr>
          <p:nvPr>
            <p:ph idx="1"/>
          </p:nvPr>
        </p:nvSpPr>
        <p:spPr>
          <a:xfrm>
            <a:off x="838200" y="1268761"/>
            <a:ext cx="8642176" cy="3312368"/>
          </a:xfrm>
        </p:spPr>
        <p:txBody>
          <a:bodyPr>
            <a:normAutofit/>
          </a:bodyPr>
          <a:lstStyle/>
          <a:p>
            <a:pPr marL="0" indent="0">
              <a:buNone/>
            </a:pPr>
            <a:r>
              <a:rPr lang="en-AU" sz="2000" b="1" dirty="0"/>
              <a:t>Conflict of Interest</a:t>
            </a:r>
            <a:endParaRPr lang="en-AU" sz="2000" dirty="0"/>
          </a:p>
          <a:p>
            <a:r>
              <a:rPr lang="en-AU" dirty="0"/>
              <a:t>A conflict of interest exists where your loyalties are divided between the organisation and your own personal interests and activities</a:t>
            </a:r>
          </a:p>
          <a:p>
            <a:r>
              <a:rPr lang="en-AU" dirty="0"/>
              <a:t>In relation to Procurement, it is your responsibility to:</a:t>
            </a:r>
            <a:endParaRPr lang="en-AU" dirty="0">
              <a:solidFill>
                <a:schemeClr val="tx1"/>
              </a:solidFill>
            </a:endParaRPr>
          </a:p>
          <a:p>
            <a:pPr lvl="1"/>
            <a:r>
              <a:rPr lang="en-AU" dirty="0">
                <a:solidFill>
                  <a:schemeClr val="tx1"/>
                </a:solidFill>
              </a:rPr>
              <a:t>comply with procurement policies and procedures</a:t>
            </a:r>
          </a:p>
          <a:p>
            <a:pPr lvl="1"/>
            <a:r>
              <a:rPr lang="en-AU" dirty="0">
                <a:solidFill>
                  <a:schemeClr val="tx1"/>
                </a:solidFill>
              </a:rPr>
              <a:t>avoid any relationship, whether financial or otherwise, with potential or existing suppliers that could be seen as unfairly influencing your judgement</a:t>
            </a:r>
          </a:p>
          <a:p>
            <a:pPr lvl="1"/>
            <a:r>
              <a:rPr lang="en-AU" dirty="0">
                <a:solidFill>
                  <a:schemeClr val="tx1"/>
                </a:solidFill>
              </a:rPr>
              <a:t>avoid placing yourself in situations of potential conflict of interest in any procurement decisions</a:t>
            </a:r>
          </a:p>
        </p:txBody>
      </p:sp>
      <p:sp>
        <p:nvSpPr>
          <p:cNvPr id="31" name="Content Placeholder 2">
            <a:extLst>
              <a:ext uri="{FF2B5EF4-FFF2-40B4-BE49-F238E27FC236}">
                <a16:creationId xmlns:a16="http://schemas.microsoft.com/office/drawing/2014/main" id="{3164D220-EBC2-7549-E7A3-D860C77A2FB9}"/>
              </a:ext>
            </a:extLst>
          </p:cNvPr>
          <p:cNvSpPr txBox="1">
            <a:spLocks/>
          </p:cNvSpPr>
          <p:nvPr/>
        </p:nvSpPr>
        <p:spPr>
          <a:xfrm>
            <a:off x="983432" y="4509120"/>
            <a:ext cx="8207696" cy="1731531"/>
          </a:xfrm>
          <a:prstGeom prst="roundRect">
            <a:avLst/>
          </a:prstGeom>
          <a:solidFill>
            <a:schemeClr val="bg1">
              <a:lumMod val="95000"/>
            </a:schemeClr>
          </a:solidFill>
        </p:spPr>
        <p:txBody>
          <a:bodyPr vert="horz" lIns="432000" tIns="45720" rIns="32400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700" kern="1200">
                <a:solidFill>
                  <a:srgbClr val="33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3339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33339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33339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33339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 indent="0" fontAlgn="auto">
              <a:spcAft>
                <a:spcPts val="0"/>
              </a:spcAft>
              <a:buFont typeface="Arial" panose="020B0604020202020204" pitchFamily="34" charset="0"/>
              <a:buNone/>
            </a:pPr>
            <a:r>
              <a:rPr lang="en-AU" i="1" dirty="0">
                <a:solidFill>
                  <a:schemeClr val="tx1"/>
                </a:solidFill>
              </a:rPr>
              <a:t>Example:</a:t>
            </a:r>
          </a:p>
          <a:p>
            <a:pPr marL="46037" indent="0" fontAlgn="auto">
              <a:spcAft>
                <a:spcPts val="0"/>
              </a:spcAft>
              <a:buFont typeface="Arial" panose="020B0604020202020204" pitchFamily="34" charset="0"/>
              <a:buNone/>
            </a:pPr>
            <a:r>
              <a:rPr lang="en-AU" b="0" i="1" dirty="0">
                <a:solidFill>
                  <a:schemeClr val="tx1"/>
                </a:solidFill>
              </a:rPr>
              <a:t>The sale to, or purchase from, a business in which you (or an immediate family member, or someone with whom you have a close personal friendship) holds a direct or significant indirect interest</a:t>
            </a:r>
            <a:endParaRPr lang="en-US" sz="2000" b="0" i="1" dirty="0">
              <a:solidFill>
                <a:schemeClr val="tx1"/>
              </a:solidFill>
            </a:endParaRPr>
          </a:p>
        </p:txBody>
      </p:sp>
      <p:grpSp>
        <p:nvGrpSpPr>
          <p:cNvPr id="3" name="btfpIcon986930">
            <a:extLst>
              <a:ext uri="{FF2B5EF4-FFF2-40B4-BE49-F238E27FC236}">
                <a16:creationId xmlns:a16="http://schemas.microsoft.com/office/drawing/2014/main" id="{690D38F3-54C5-B828-5DBA-60D672AC5935}"/>
              </a:ext>
            </a:extLst>
          </p:cNvPr>
          <p:cNvGrpSpPr/>
          <p:nvPr>
            <p:custDataLst>
              <p:tags r:id="rId2"/>
            </p:custDataLst>
          </p:nvPr>
        </p:nvGrpSpPr>
        <p:grpSpPr>
          <a:xfrm>
            <a:off x="609599" y="4322362"/>
            <a:ext cx="841685" cy="841685"/>
            <a:chOff x="5720512" y="3054065"/>
            <a:chExt cx="1081088" cy="1081088"/>
          </a:xfrm>
        </p:grpSpPr>
        <p:sp>
          <p:nvSpPr>
            <p:cNvPr id="4" name="btfpIconCircle986930">
              <a:extLst>
                <a:ext uri="{FF2B5EF4-FFF2-40B4-BE49-F238E27FC236}">
                  <a16:creationId xmlns:a16="http://schemas.microsoft.com/office/drawing/2014/main" id="{5B280636-2FFC-C02B-384B-F4F75264198B}"/>
                </a:ext>
              </a:extLst>
            </p:cNvPr>
            <p:cNvSpPr>
              <a:spLocks/>
            </p:cNvSpPr>
            <p:nvPr/>
          </p:nvSpPr>
          <p:spPr bwMode="gray">
            <a:xfrm>
              <a:off x="5720512" y="3054065"/>
              <a:ext cx="1081088" cy="1081088"/>
            </a:xfrm>
            <a:prstGeom prst="ellipse">
              <a:avLst/>
            </a:prstGeom>
            <a:solidFill>
              <a:srgbClr val="54B143"/>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pic>
          <p:nvPicPr>
            <p:cNvPr id="5" name="btfpIconLines986930">
              <a:extLst>
                <a:ext uri="{FF2B5EF4-FFF2-40B4-BE49-F238E27FC236}">
                  <a16:creationId xmlns:a16="http://schemas.microsoft.com/office/drawing/2014/main" id="{6400D3F6-F3D0-123B-99F6-8683CA2AEB06}"/>
                </a:ext>
              </a:extLst>
            </p:cNvPr>
            <p:cNvPicPr>
              <a:picLocks/>
            </p:cNvPicPr>
            <p:nvPr/>
          </p:nvPicPr>
          <p:blipFill>
            <a:blip r:embed="rId5"/>
            <a:stretch>
              <a:fillRect/>
            </a:stretch>
          </p:blipFill>
          <p:spPr>
            <a:xfrm>
              <a:off x="5720512" y="3054065"/>
              <a:ext cx="1081088" cy="1081088"/>
            </a:xfrm>
            <a:prstGeom prst="rect">
              <a:avLst/>
            </a:prstGeom>
          </p:spPr>
        </p:pic>
      </p:grpSp>
      <p:sp>
        <p:nvSpPr>
          <p:cNvPr id="6" name="Oval 5">
            <a:extLst>
              <a:ext uri="{FF2B5EF4-FFF2-40B4-BE49-F238E27FC236}">
                <a16:creationId xmlns:a16="http://schemas.microsoft.com/office/drawing/2014/main" id="{EB844510-44DE-8943-9640-22F2A608F9F5}"/>
              </a:ext>
            </a:extLst>
          </p:cNvPr>
          <p:cNvSpPr/>
          <p:nvPr/>
        </p:nvSpPr>
        <p:spPr>
          <a:xfrm>
            <a:off x="10200455" y="365124"/>
            <a:ext cx="1811706" cy="1811706"/>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100"/>
          </a:p>
        </p:txBody>
      </p:sp>
      <p:grpSp>
        <p:nvGrpSpPr>
          <p:cNvPr id="8" name="Group 7">
            <a:extLst>
              <a:ext uri="{FF2B5EF4-FFF2-40B4-BE49-F238E27FC236}">
                <a16:creationId xmlns:a16="http://schemas.microsoft.com/office/drawing/2014/main" id="{66BA5937-8362-A109-9611-D48EBA8B24E5}"/>
              </a:ext>
            </a:extLst>
          </p:cNvPr>
          <p:cNvGrpSpPr/>
          <p:nvPr/>
        </p:nvGrpSpPr>
        <p:grpSpPr>
          <a:xfrm>
            <a:off x="10309788" y="474642"/>
            <a:ext cx="1593041" cy="1592671"/>
            <a:chOff x="2931289" y="2102967"/>
            <a:chExt cx="3607913" cy="3607076"/>
          </a:xfrm>
        </p:grpSpPr>
        <p:grpSp>
          <p:nvGrpSpPr>
            <p:cNvPr id="9" name="Group 8">
              <a:extLst>
                <a:ext uri="{FF2B5EF4-FFF2-40B4-BE49-F238E27FC236}">
                  <a16:creationId xmlns:a16="http://schemas.microsoft.com/office/drawing/2014/main" id="{2FACA1E5-222C-5EEC-43E0-80ABFE818814}"/>
                </a:ext>
              </a:extLst>
            </p:cNvPr>
            <p:cNvGrpSpPr/>
            <p:nvPr/>
          </p:nvGrpSpPr>
          <p:grpSpPr>
            <a:xfrm>
              <a:off x="2931289" y="2102967"/>
              <a:ext cx="3607913" cy="3607076"/>
              <a:chOff x="3465025" y="1890696"/>
              <a:chExt cx="3607913" cy="3607076"/>
            </a:xfrm>
          </p:grpSpPr>
          <p:sp>
            <p:nvSpPr>
              <p:cNvPr id="26" name="Freeform: Shape 25">
                <a:extLst>
                  <a:ext uri="{FF2B5EF4-FFF2-40B4-BE49-F238E27FC236}">
                    <a16:creationId xmlns:a16="http://schemas.microsoft.com/office/drawing/2014/main" id="{7553FBA5-16C4-197C-F7A7-0B1F6A027BD1}"/>
                  </a:ext>
                </a:extLst>
              </p:cNvPr>
              <p:cNvSpPr/>
              <p:nvPr/>
            </p:nvSpPr>
            <p:spPr>
              <a:xfrm>
                <a:off x="3737597" y="1890696"/>
                <a:ext cx="1491089" cy="1279645"/>
              </a:xfrm>
              <a:custGeom>
                <a:avLst/>
                <a:gdLst>
                  <a:gd name="connsiteX0" fmla="*/ 969226 w 1491089"/>
                  <a:gd name="connsiteY0" fmla="*/ 1043607 h 1279645"/>
                  <a:gd name="connsiteX1" fmla="*/ 940572 w 1491089"/>
                  <a:gd name="connsiteY1" fmla="*/ 780228 h 1279645"/>
                  <a:gd name="connsiteX2" fmla="*/ 1154284 w 1491089"/>
                  <a:gd name="connsiteY2" fmla="*/ 936751 h 1279645"/>
                  <a:gd name="connsiteX3" fmla="*/ 1491089 w 1491089"/>
                  <a:gd name="connsiteY3" fmla="*/ 859146 h 1279645"/>
                  <a:gd name="connsiteX4" fmla="*/ 1491089 w 1491089"/>
                  <a:gd name="connsiteY4" fmla="*/ 0 h 1279645"/>
                  <a:gd name="connsiteX5" fmla="*/ 0 w 1491089"/>
                  <a:gd name="connsiteY5" fmla="*/ 849714 h 1279645"/>
                  <a:gd name="connsiteX6" fmla="*/ 744649 w 1491089"/>
                  <a:gd name="connsiteY6" fmla="*/ 1279646 h 1279645"/>
                  <a:gd name="connsiteX7" fmla="*/ 969345 w 1491089"/>
                  <a:gd name="connsiteY7" fmla="*/ 1043727 h 127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089" h="1279645">
                    <a:moveTo>
                      <a:pt x="969226" y="1043607"/>
                    </a:moveTo>
                    <a:lnTo>
                      <a:pt x="940572" y="780228"/>
                    </a:lnTo>
                    <a:lnTo>
                      <a:pt x="1154284" y="936751"/>
                    </a:lnTo>
                    <a:cubicBezTo>
                      <a:pt x="1258155" y="891502"/>
                      <a:pt x="1371697" y="864161"/>
                      <a:pt x="1491089" y="859146"/>
                    </a:cubicBezTo>
                    <a:lnTo>
                      <a:pt x="1491089" y="0"/>
                    </a:lnTo>
                    <a:cubicBezTo>
                      <a:pt x="861892" y="13730"/>
                      <a:pt x="311972" y="349819"/>
                      <a:pt x="0" y="849714"/>
                    </a:cubicBezTo>
                    <a:lnTo>
                      <a:pt x="744649" y="1279646"/>
                    </a:lnTo>
                    <a:cubicBezTo>
                      <a:pt x="805420" y="1188669"/>
                      <a:pt x="881473" y="1108796"/>
                      <a:pt x="969345" y="1043727"/>
                    </a:cubicBezTo>
                    <a:close/>
                  </a:path>
                </a:pathLst>
              </a:custGeom>
              <a:solidFill>
                <a:schemeClr val="bg2">
                  <a:lumMod val="90000"/>
                </a:schemeClr>
              </a:solidFill>
              <a:ln w="0" cap="flat">
                <a:noFill/>
                <a:prstDash val="solid"/>
                <a:miter/>
              </a:ln>
            </p:spPr>
            <p:txBody>
              <a:bodyPr rtlCol="0" anchor="ctr"/>
              <a:lstStyle/>
              <a:p>
                <a:endParaRPr lang="en-AU" sz="1000"/>
              </a:p>
            </p:txBody>
          </p:sp>
          <p:sp>
            <p:nvSpPr>
              <p:cNvPr id="27" name="Freeform: Shape 26">
                <a:extLst>
                  <a:ext uri="{FF2B5EF4-FFF2-40B4-BE49-F238E27FC236}">
                    <a16:creationId xmlns:a16="http://schemas.microsoft.com/office/drawing/2014/main" id="{695E04C7-8FD7-F06D-E2B6-9364E7C3C78B}"/>
                  </a:ext>
                </a:extLst>
              </p:cNvPr>
              <p:cNvSpPr/>
              <p:nvPr/>
            </p:nvSpPr>
            <p:spPr>
              <a:xfrm>
                <a:off x="3737478" y="4218127"/>
                <a:ext cx="1491208" cy="1279645"/>
              </a:xfrm>
              <a:custGeom>
                <a:avLst/>
                <a:gdLst>
                  <a:gd name="connsiteX0" fmla="*/ 940691 w 1491208"/>
                  <a:gd name="connsiteY0" fmla="*/ 499298 h 1279645"/>
                  <a:gd name="connsiteX1" fmla="*/ 969345 w 1491208"/>
                  <a:gd name="connsiteY1" fmla="*/ 235919 h 1279645"/>
                  <a:gd name="connsiteX2" fmla="*/ 744649 w 1491208"/>
                  <a:gd name="connsiteY2" fmla="*/ 0 h 1279645"/>
                  <a:gd name="connsiteX3" fmla="*/ 0 w 1491208"/>
                  <a:gd name="connsiteY3" fmla="*/ 429931 h 1279645"/>
                  <a:gd name="connsiteX4" fmla="*/ 1491209 w 1491208"/>
                  <a:gd name="connsiteY4" fmla="*/ 1279646 h 1279645"/>
                  <a:gd name="connsiteX5" fmla="*/ 1491209 w 1491208"/>
                  <a:gd name="connsiteY5" fmla="*/ 420499 h 1279645"/>
                  <a:gd name="connsiteX6" fmla="*/ 1154403 w 1491208"/>
                  <a:gd name="connsiteY6" fmla="*/ 342894 h 1279645"/>
                  <a:gd name="connsiteX7" fmla="*/ 940691 w 1491208"/>
                  <a:gd name="connsiteY7" fmla="*/ 499418 h 127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1208" h="1279645">
                    <a:moveTo>
                      <a:pt x="940691" y="499298"/>
                    </a:moveTo>
                    <a:lnTo>
                      <a:pt x="969345" y="235919"/>
                    </a:lnTo>
                    <a:cubicBezTo>
                      <a:pt x="881592" y="170850"/>
                      <a:pt x="805420" y="90977"/>
                      <a:pt x="744649" y="0"/>
                    </a:cubicBezTo>
                    <a:lnTo>
                      <a:pt x="0" y="429931"/>
                    </a:lnTo>
                    <a:cubicBezTo>
                      <a:pt x="311972" y="929707"/>
                      <a:pt x="861892" y="1265796"/>
                      <a:pt x="1491209" y="1279646"/>
                    </a:cubicBezTo>
                    <a:lnTo>
                      <a:pt x="1491209" y="420499"/>
                    </a:lnTo>
                    <a:cubicBezTo>
                      <a:pt x="1371817" y="415485"/>
                      <a:pt x="1258275" y="388144"/>
                      <a:pt x="1154403" y="342894"/>
                    </a:cubicBezTo>
                    <a:lnTo>
                      <a:pt x="940691" y="499418"/>
                    </a:lnTo>
                    <a:close/>
                  </a:path>
                </a:pathLst>
              </a:custGeom>
              <a:solidFill>
                <a:schemeClr val="bg2">
                  <a:lumMod val="90000"/>
                </a:schemeClr>
              </a:solidFill>
              <a:ln w="0" cap="flat">
                <a:noFill/>
                <a:prstDash val="solid"/>
                <a:miter/>
              </a:ln>
            </p:spPr>
            <p:txBody>
              <a:bodyPr rtlCol="0" anchor="ctr"/>
              <a:lstStyle/>
              <a:p>
                <a:endParaRPr lang="en-AU" sz="1000"/>
              </a:p>
            </p:txBody>
          </p:sp>
          <p:sp>
            <p:nvSpPr>
              <p:cNvPr id="28" name="Freeform: Shape 27">
                <a:extLst>
                  <a:ext uri="{FF2B5EF4-FFF2-40B4-BE49-F238E27FC236}">
                    <a16:creationId xmlns:a16="http://schemas.microsoft.com/office/drawing/2014/main" id="{AC5CD88A-22AB-0FF7-0CC3-092AD8CDD5A4}"/>
                  </a:ext>
                </a:extLst>
              </p:cNvPr>
              <p:cNvSpPr/>
              <p:nvPr/>
            </p:nvSpPr>
            <p:spPr>
              <a:xfrm>
                <a:off x="3465025" y="2809657"/>
                <a:ext cx="975434" cy="1769273"/>
              </a:xfrm>
              <a:custGeom>
                <a:avLst/>
                <a:gdLst>
                  <a:gd name="connsiteX0" fmla="*/ 864638 w 975434"/>
                  <a:gd name="connsiteY0" fmla="*/ 991314 h 1769273"/>
                  <a:gd name="connsiteX1" fmla="*/ 975434 w 975434"/>
                  <a:gd name="connsiteY1" fmla="*/ 1339700 h 1769273"/>
                  <a:gd name="connsiteX2" fmla="*/ 231502 w 975434"/>
                  <a:gd name="connsiteY2" fmla="*/ 1769273 h 1769273"/>
                  <a:gd name="connsiteX3" fmla="*/ 19103 w 975434"/>
                  <a:gd name="connsiteY3" fmla="*/ 1147837 h 1769273"/>
                  <a:gd name="connsiteX4" fmla="*/ 0 w 975434"/>
                  <a:gd name="connsiteY4" fmla="*/ 884577 h 1769273"/>
                  <a:gd name="connsiteX5" fmla="*/ 42623 w 975434"/>
                  <a:gd name="connsiteY5" fmla="*/ 493329 h 1769273"/>
                  <a:gd name="connsiteX6" fmla="*/ 231502 w 975434"/>
                  <a:gd name="connsiteY6" fmla="*/ 0 h 1769273"/>
                  <a:gd name="connsiteX7" fmla="*/ 975434 w 975434"/>
                  <a:gd name="connsiteY7" fmla="*/ 429573 h 1769273"/>
                  <a:gd name="connsiteX8" fmla="*/ 864638 w 975434"/>
                  <a:gd name="connsiteY8" fmla="*/ 777960 h 1769273"/>
                  <a:gd name="connsiteX9" fmla="*/ 846730 w 975434"/>
                  <a:gd name="connsiteY9" fmla="*/ 785840 h 1769273"/>
                  <a:gd name="connsiteX10" fmla="*/ 622392 w 975434"/>
                  <a:gd name="connsiteY10" fmla="*/ 884696 h 1769273"/>
                  <a:gd name="connsiteX11" fmla="*/ 813180 w 975434"/>
                  <a:gd name="connsiteY11" fmla="*/ 968868 h 1769273"/>
                  <a:gd name="connsiteX12" fmla="*/ 864638 w 975434"/>
                  <a:gd name="connsiteY12" fmla="*/ 991672 h 1769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5434" h="1769273">
                    <a:moveTo>
                      <a:pt x="864638" y="991314"/>
                    </a:moveTo>
                    <a:cubicBezTo>
                      <a:pt x="878846" y="1116556"/>
                      <a:pt x="917290" y="1234157"/>
                      <a:pt x="975434" y="1339700"/>
                    </a:cubicBezTo>
                    <a:lnTo>
                      <a:pt x="231502" y="1769273"/>
                    </a:lnTo>
                    <a:cubicBezTo>
                      <a:pt x="125123" y="1580634"/>
                      <a:pt x="51816" y="1370861"/>
                      <a:pt x="19103" y="1147837"/>
                    </a:cubicBezTo>
                    <a:cubicBezTo>
                      <a:pt x="6447" y="1061994"/>
                      <a:pt x="0" y="974002"/>
                      <a:pt x="0" y="884577"/>
                    </a:cubicBezTo>
                    <a:cubicBezTo>
                      <a:pt x="0" y="750261"/>
                      <a:pt x="14685" y="619168"/>
                      <a:pt x="42623" y="493329"/>
                    </a:cubicBezTo>
                    <a:cubicBezTo>
                      <a:pt x="81425" y="317941"/>
                      <a:pt x="145778" y="152106"/>
                      <a:pt x="231502" y="0"/>
                    </a:cubicBezTo>
                    <a:lnTo>
                      <a:pt x="975434" y="429573"/>
                    </a:lnTo>
                    <a:cubicBezTo>
                      <a:pt x="917410" y="534997"/>
                      <a:pt x="878846" y="652717"/>
                      <a:pt x="864638" y="777960"/>
                    </a:cubicBezTo>
                    <a:lnTo>
                      <a:pt x="846730" y="785840"/>
                    </a:lnTo>
                    <a:lnTo>
                      <a:pt x="622392" y="884696"/>
                    </a:lnTo>
                    <a:lnTo>
                      <a:pt x="813180" y="968868"/>
                    </a:lnTo>
                    <a:lnTo>
                      <a:pt x="864638" y="991672"/>
                    </a:lnTo>
                    <a:close/>
                  </a:path>
                </a:pathLst>
              </a:custGeom>
              <a:solidFill>
                <a:srgbClr val="F37C28"/>
              </a:solidFill>
              <a:ln w="0" cap="flat">
                <a:noFill/>
                <a:prstDash val="solid"/>
                <a:miter/>
              </a:ln>
            </p:spPr>
            <p:txBody>
              <a:bodyPr rtlCol="0" anchor="ctr"/>
              <a:lstStyle/>
              <a:p>
                <a:endParaRPr lang="en-AU" sz="1000"/>
              </a:p>
            </p:txBody>
          </p:sp>
          <p:sp>
            <p:nvSpPr>
              <p:cNvPr id="29" name="Freeform: Shape 28">
                <a:extLst>
                  <a:ext uri="{FF2B5EF4-FFF2-40B4-BE49-F238E27FC236}">
                    <a16:creationId xmlns:a16="http://schemas.microsoft.com/office/drawing/2014/main" id="{501B08A6-D77B-60AA-6E34-5BE569AF59A3}"/>
                  </a:ext>
                </a:extLst>
              </p:cNvPr>
              <p:cNvSpPr/>
              <p:nvPr/>
            </p:nvSpPr>
            <p:spPr>
              <a:xfrm>
                <a:off x="5309157" y="4184101"/>
                <a:ext cx="1512102" cy="1313553"/>
              </a:xfrm>
              <a:custGeom>
                <a:avLst/>
                <a:gdLst>
                  <a:gd name="connsiteX0" fmla="*/ 768289 w 1512102"/>
                  <a:gd name="connsiteY0" fmla="*/ 0 h 1313553"/>
                  <a:gd name="connsiteX1" fmla="*/ 521983 w 1512102"/>
                  <a:gd name="connsiteY1" fmla="*/ 269468 h 1313553"/>
                  <a:gd name="connsiteX2" fmla="*/ 550637 w 1512102"/>
                  <a:gd name="connsiteY2" fmla="*/ 533325 h 1313553"/>
                  <a:gd name="connsiteX3" fmla="*/ 336805 w 1512102"/>
                  <a:gd name="connsiteY3" fmla="*/ 376802 h 1313553"/>
                  <a:gd name="connsiteX4" fmla="*/ 0 w 1512102"/>
                  <a:gd name="connsiteY4" fmla="*/ 454407 h 1313553"/>
                  <a:gd name="connsiteX5" fmla="*/ 0 w 1512102"/>
                  <a:gd name="connsiteY5" fmla="*/ 1313553 h 1313553"/>
                  <a:gd name="connsiteX6" fmla="*/ 1512102 w 1512102"/>
                  <a:gd name="connsiteY6" fmla="*/ 429573 h 1313553"/>
                  <a:gd name="connsiteX7" fmla="*/ 768170 w 1512102"/>
                  <a:gd name="connsiteY7" fmla="*/ 0 h 13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102" h="1313553">
                    <a:moveTo>
                      <a:pt x="768289" y="0"/>
                    </a:moveTo>
                    <a:cubicBezTo>
                      <a:pt x="704414" y="105065"/>
                      <a:pt x="620362" y="196400"/>
                      <a:pt x="521983" y="269468"/>
                    </a:cubicBezTo>
                    <a:lnTo>
                      <a:pt x="550637" y="533325"/>
                    </a:lnTo>
                    <a:lnTo>
                      <a:pt x="336805" y="376802"/>
                    </a:lnTo>
                    <a:cubicBezTo>
                      <a:pt x="232934" y="422052"/>
                      <a:pt x="119392" y="449392"/>
                      <a:pt x="0" y="454407"/>
                    </a:cubicBezTo>
                    <a:lnTo>
                      <a:pt x="0" y="1313553"/>
                    </a:lnTo>
                    <a:cubicBezTo>
                      <a:pt x="643643" y="1299465"/>
                      <a:pt x="1204190" y="948213"/>
                      <a:pt x="1512102" y="429573"/>
                    </a:cubicBezTo>
                    <a:lnTo>
                      <a:pt x="768170" y="0"/>
                    </a:lnTo>
                    <a:close/>
                  </a:path>
                </a:pathLst>
              </a:custGeom>
              <a:solidFill>
                <a:schemeClr val="bg2">
                  <a:lumMod val="90000"/>
                </a:schemeClr>
              </a:solidFill>
              <a:ln w="0" cap="flat">
                <a:noFill/>
                <a:prstDash val="solid"/>
                <a:miter/>
              </a:ln>
            </p:spPr>
            <p:txBody>
              <a:bodyPr rtlCol="0" anchor="ctr"/>
              <a:lstStyle/>
              <a:p>
                <a:endParaRPr lang="en-AU" sz="1000"/>
              </a:p>
            </p:txBody>
          </p:sp>
          <p:sp>
            <p:nvSpPr>
              <p:cNvPr id="30" name="Freeform: Shape 29">
                <a:extLst>
                  <a:ext uri="{FF2B5EF4-FFF2-40B4-BE49-F238E27FC236}">
                    <a16:creationId xmlns:a16="http://schemas.microsoft.com/office/drawing/2014/main" id="{2FD7F5F3-9F31-1544-8117-84524053BE07}"/>
                  </a:ext>
                </a:extLst>
              </p:cNvPr>
              <p:cNvSpPr/>
              <p:nvPr/>
            </p:nvSpPr>
            <p:spPr>
              <a:xfrm>
                <a:off x="6116129" y="2844520"/>
                <a:ext cx="956809" cy="1698951"/>
              </a:xfrm>
              <a:custGeom>
                <a:avLst/>
                <a:gdLst>
                  <a:gd name="connsiteX0" fmla="*/ 744769 w 956809"/>
                  <a:gd name="connsiteY0" fmla="*/ 239 h 1698951"/>
                  <a:gd name="connsiteX1" fmla="*/ 0 w 956809"/>
                  <a:gd name="connsiteY1" fmla="*/ 430170 h 1698951"/>
                  <a:gd name="connsiteX2" fmla="*/ 92051 w 956809"/>
                  <a:gd name="connsiteY2" fmla="*/ 742739 h 1698951"/>
                  <a:gd name="connsiteX3" fmla="*/ 334418 w 956809"/>
                  <a:gd name="connsiteY3" fmla="*/ 849595 h 1698951"/>
                  <a:gd name="connsiteX4" fmla="*/ 92051 w 956809"/>
                  <a:gd name="connsiteY4" fmla="*/ 956451 h 1698951"/>
                  <a:gd name="connsiteX5" fmla="*/ 0 w 956809"/>
                  <a:gd name="connsiteY5" fmla="*/ 1269020 h 1698951"/>
                  <a:gd name="connsiteX6" fmla="*/ 744769 w 956809"/>
                  <a:gd name="connsiteY6" fmla="*/ 1698951 h 1698951"/>
                  <a:gd name="connsiteX7" fmla="*/ 956809 w 956809"/>
                  <a:gd name="connsiteY7" fmla="*/ 849476 h 1698951"/>
                  <a:gd name="connsiteX8" fmla="*/ 744769 w 956809"/>
                  <a:gd name="connsiteY8" fmla="*/ 0 h 169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6809" h="1698951">
                    <a:moveTo>
                      <a:pt x="744769" y="239"/>
                    </a:moveTo>
                    <a:lnTo>
                      <a:pt x="0" y="430170"/>
                    </a:lnTo>
                    <a:cubicBezTo>
                      <a:pt x="47637" y="526281"/>
                      <a:pt x="79515" y="631585"/>
                      <a:pt x="92051" y="742739"/>
                    </a:cubicBezTo>
                    <a:lnTo>
                      <a:pt x="334418" y="849595"/>
                    </a:lnTo>
                    <a:lnTo>
                      <a:pt x="92051" y="956451"/>
                    </a:lnTo>
                    <a:cubicBezTo>
                      <a:pt x="79515" y="1067605"/>
                      <a:pt x="47637" y="1172909"/>
                      <a:pt x="0" y="1269020"/>
                    </a:cubicBezTo>
                    <a:lnTo>
                      <a:pt x="744769" y="1698951"/>
                    </a:lnTo>
                    <a:cubicBezTo>
                      <a:pt x="880159" y="1445840"/>
                      <a:pt x="956809" y="1156672"/>
                      <a:pt x="956809" y="849476"/>
                    </a:cubicBezTo>
                    <a:cubicBezTo>
                      <a:pt x="956809" y="542279"/>
                      <a:pt x="880040" y="253231"/>
                      <a:pt x="744769" y="0"/>
                    </a:cubicBezTo>
                    <a:close/>
                  </a:path>
                </a:pathLst>
              </a:custGeom>
              <a:solidFill>
                <a:schemeClr val="bg2">
                  <a:lumMod val="90000"/>
                </a:schemeClr>
              </a:solidFill>
              <a:ln w="0" cap="flat">
                <a:noFill/>
                <a:prstDash val="solid"/>
                <a:miter/>
              </a:ln>
            </p:spPr>
            <p:txBody>
              <a:bodyPr rtlCol="0" anchor="ctr"/>
              <a:lstStyle/>
              <a:p>
                <a:endParaRPr lang="en-AU" sz="1000"/>
              </a:p>
            </p:txBody>
          </p:sp>
          <p:sp>
            <p:nvSpPr>
              <p:cNvPr id="32" name="Freeform: Shape 31">
                <a:extLst>
                  <a:ext uri="{FF2B5EF4-FFF2-40B4-BE49-F238E27FC236}">
                    <a16:creationId xmlns:a16="http://schemas.microsoft.com/office/drawing/2014/main" id="{FFD71906-E697-25D6-8B2C-C82F82A04090}"/>
                  </a:ext>
                </a:extLst>
              </p:cNvPr>
              <p:cNvSpPr/>
              <p:nvPr/>
            </p:nvSpPr>
            <p:spPr>
              <a:xfrm>
                <a:off x="5309276" y="1890696"/>
                <a:ext cx="1512102" cy="1313553"/>
              </a:xfrm>
              <a:custGeom>
                <a:avLst/>
                <a:gdLst>
                  <a:gd name="connsiteX0" fmla="*/ 550518 w 1512102"/>
                  <a:gd name="connsiteY0" fmla="*/ 780228 h 1313553"/>
                  <a:gd name="connsiteX1" fmla="*/ 521863 w 1512102"/>
                  <a:gd name="connsiteY1" fmla="*/ 1044085 h 1313553"/>
                  <a:gd name="connsiteX2" fmla="*/ 768170 w 1512102"/>
                  <a:gd name="connsiteY2" fmla="*/ 1313553 h 1313553"/>
                  <a:gd name="connsiteX3" fmla="*/ 1512102 w 1512102"/>
                  <a:gd name="connsiteY3" fmla="*/ 883980 h 1313553"/>
                  <a:gd name="connsiteX4" fmla="*/ 0 w 1512102"/>
                  <a:gd name="connsiteY4" fmla="*/ 0 h 1313553"/>
                  <a:gd name="connsiteX5" fmla="*/ 0 w 1512102"/>
                  <a:gd name="connsiteY5" fmla="*/ 859146 h 1313553"/>
                  <a:gd name="connsiteX6" fmla="*/ 336805 w 1512102"/>
                  <a:gd name="connsiteY6" fmla="*/ 936751 h 1313553"/>
                  <a:gd name="connsiteX7" fmla="*/ 550637 w 1512102"/>
                  <a:gd name="connsiteY7" fmla="*/ 780228 h 131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102" h="1313553">
                    <a:moveTo>
                      <a:pt x="550518" y="780228"/>
                    </a:moveTo>
                    <a:lnTo>
                      <a:pt x="521863" y="1044085"/>
                    </a:lnTo>
                    <a:cubicBezTo>
                      <a:pt x="620243" y="1117034"/>
                      <a:pt x="704295" y="1208369"/>
                      <a:pt x="768170" y="1313553"/>
                    </a:cubicBezTo>
                    <a:lnTo>
                      <a:pt x="1512102" y="883980"/>
                    </a:lnTo>
                    <a:cubicBezTo>
                      <a:pt x="1204190" y="365340"/>
                      <a:pt x="643644" y="14088"/>
                      <a:pt x="0" y="0"/>
                    </a:cubicBezTo>
                    <a:lnTo>
                      <a:pt x="0" y="859146"/>
                    </a:lnTo>
                    <a:cubicBezTo>
                      <a:pt x="119392" y="864161"/>
                      <a:pt x="232815" y="891502"/>
                      <a:pt x="336805" y="936751"/>
                    </a:cubicBezTo>
                    <a:lnTo>
                      <a:pt x="550637" y="780228"/>
                    </a:lnTo>
                    <a:close/>
                  </a:path>
                </a:pathLst>
              </a:custGeom>
              <a:solidFill>
                <a:schemeClr val="bg2">
                  <a:lumMod val="90000"/>
                </a:schemeClr>
              </a:solidFill>
              <a:ln w="0" cap="flat">
                <a:noFill/>
                <a:prstDash val="solid"/>
                <a:miter/>
              </a:ln>
            </p:spPr>
            <p:txBody>
              <a:bodyPr rtlCol="0" anchor="ctr"/>
              <a:lstStyle/>
              <a:p>
                <a:endParaRPr lang="en-AU" sz="1000"/>
              </a:p>
            </p:txBody>
          </p:sp>
        </p:grpSp>
        <p:sp>
          <p:nvSpPr>
            <p:cNvPr id="10" name="btfpNumberBubble265546">
              <a:extLst>
                <a:ext uri="{FF2B5EF4-FFF2-40B4-BE49-F238E27FC236}">
                  <a16:creationId xmlns:a16="http://schemas.microsoft.com/office/drawing/2014/main" id="{CD2D17A8-7028-26E3-392E-FD61F88DBB24}"/>
                </a:ext>
              </a:extLst>
            </p:cNvPr>
            <p:cNvSpPr/>
            <p:nvPr/>
          </p:nvSpPr>
          <p:spPr>
            <a:xfrm>
              <a:off x="3864882" y="2476447"/>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1</a:t>
              </a:r>
            </a:p>
          </p:txBody>
        </p:sp>
        <p:sp>
          <p:nvSpPr>
            <p:cNvPr id="11" name="btfpNumberBubble265546">
              <a:extLst>
                <a:ext uri="{FF2B5EF4-FFF2-40B4-BE49-F238E27FC236}">
                  <a16:creationId xmlns:a16="http://schemas.microsoft.com/office/drawing/2014/main" id="{8DE741C0-81EB-416F-0030-32D9B3B3C3D2}"/>
                </a:ext>
              </a:extLst>
            </p:cNvPr>
            <p:cNvSpPr/>
            <p:nvPr/>
          </p:nvSpPr>
          <p:spPr>
            <a:xfrm>
              <a:off x="5309094" y="2476447"/>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2</a:t>
              </a:r>
            </a:p>
          </p:txBody>
        </p:sp>
        <p:sp>
          <p:nvSpPr>
            <p:cNvPr id="12" name="btfpNumberBubble265546">
              <a:extLst>
                <a:ext uri="{FF2B5EF4-FFF2-40B4-BE49-F238E27FC236}">
                  <a16:creationId xmlns:a16="http://schemas.microsoft.com/office/drawing/2014/main" id="{665B214F-4487-8F97-0F43-CD1CE2F6CE6E}"/>
                </a:ext>
              </a:extLst>
            </p:cNvPr>
            <p:cNvSpPr/>
            <p:nvPr/>
          </p:nvSpPr>
          <p:spPr>
            <a:xfrm>
              <a:off x="6060970" y="3707273"/>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3</a:t>
              </a:r>
            </a:p>
          </p:txBody>
        </p:sp>
        <p:sp>
          <p:nvSpPr>
            <p:cNvPr id="13" name="btfpNumberBubble265546">
              <a:extLst>
                <a:ext uri="{FF2B5EF4-FFF2-40B4-BE49-F238E27FC236}">
                  <a16:creationId xmlns:a16="http://schemas.microsoft.com/office/drawing/2014/main" id="{5D774295-732F-1D29-9BDB-0EC35548D391}"/>
                </a:ext>
              </a:extLst>
            </p:cNvPr>
            <p:cNvSpPr/>
            <p:nvPr/>
          </p:nvSpPr>
          <p:spPr>
            <a:xfrm>
              <a:off x="5304398" y="5053148"/>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4</a:t>
              </a:r>
            </a:p>
          </p:txBody>
        </p:sp>
        <p:sp>
          <p:nvSpPr>
            <p:cNvPr id="14" name="btfpNumberBubble265546">
              <a:extLst>
                <a:ext uri="{FF2B5EF4-FFF2-40B4-BE49-F238E27FC236}">
                  <a16:creationId xmlns:a16="http://schemas.microsoft.com/office/drawing/2014/main" id="{59ABED46-F05F-E830-6FE5-07975BA64AD0}"/>
                </a:ext>
              </a:extLst>
            </p:cNvPr>
            <p:cNvSpPr/>
            <p:nvPr/>
          </p:nvSpPr>
          <p:spPr>
            <a:xfrm>
              <a:off x="3864882" y="5053148"/>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chemeClr val="bg2">
                      <a:lumMod val="90000"/>
                    </a:schemeClr>
                  </a:solidFill>
                </a:rPr>
                <a:t>5</a:t>
              </a:r>
            </a:p>
          </p:txBody>
        </p:sp>
        <p:sp>
          <p:nvSpPr>
            <p:cNvPr id="25" name="btfpNumberBubble265546">
              <a:extLst>
                <a:ext uri="{FF2B5EF4-FFF2-40B4-BE49-F238E27FC236}">
                  <a16:creationId xmlns:a16="http://schemas.microsoft.com/office/drawing/2014/main" id="{E66D171E-FC39-C4DC-6C2B-1D01A2B311BE}"/>
                </a:ext>
              </a:extLst>
            </p:cNvPr>
            <p:cNvSpPr/>
            <p:nvPr/>
          </p:nvSpPr>
          <p:spPr>
            <a:xfrm>
              <a:off x="3137381" y="3707273"/>
              <a:ext cx="317500" cy="317500"/>
            </a:xfrm>
            <a:prstGeom prst="ellipse">
              <a:avLst/>
            </a:prstGeom>
            <a:solidFill>
              <a:srgbClr val="FFFFFF"/>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900" dirty="0">
                  <a:solidFill>
                    <a:srgbClr val="F37C28"/>
                  </a:solidFill>
                </a:rPr>
                <a:t>6</a:t>
              </a:r>
            </a:p>
          </p:txBody>
        </p:sp>
      </p:grpSp>
    </p:spTree>
    <p:custDataLst>
      <p:tags r:id="rId1"/>
    </p:custDataLst>
    <p:extLst>
      <p:ext uri="{BB962C8B-B14F-4D97-AF65-F5344CB8AC3E}">
        <p14:creationId xmlns:p14="http://schemas.microsoft.com/office/powerpoint/2010/main" val="3053899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btfpColumnIndicatorGroup2">
            <a:extLst>
              <a:ext uri="{FF2B5EF4-FFF2-40B4-BE49-F238E27FC236}">
                <a16:creationId xmlns:a16="http://schemas.microsoft.com/office/drawing/2014/main" id="{89FF42FA-FD78-3ED1-7E8F-D26CA5D155CB}"/>
              </a:ext>
            </a:extLst>
          </p:cNvPr>
          <p:cNvGrpSpPr/>
          <p:nvPr/>
        </p:nvGrpSpPr>
        <p:grpSpPr>
          <a:xfrm>
            <a:off x="0" y="6926580"/>
            <a:ext cx="12192000" cy="137160"/>
            <a:chOff x="0" y="6926580"/>
            <a:chExt cx="12192000" cy="137160"/>
          </a:xfrm>
        </p:grpSpPr>
        <p:sp>
          <p:nvSpPr>
            <p:cNvPr id="20" name="btfpColumnGapBlocker448484">
              <a:extLst>
                <a:ext uri="{FF2B5EF4-FFF2-40B4-BE49-F238E27FC236}">
                  <a16:creationId xmlns:a16="http://schemas.microsoft.com/office/drawing/2014/main" id="{D75AA99D-2E52-40AE-F8F6-1ED2EDFA1C87}"/>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btfpColumnGapBlocker957779">
              <a:extLst>
                <a:ext uri="{FF2B5EF4-FFF2-40B4-BE49-F238E27FC236}">
                  <a16:creationId xmlns:a16="http://schemas.microsoft.com/office/drawing/2014/main" id="{CA1E4C4D-4ABF-376F-F7F5-53A1FBCA6903}"/>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btfpColumnIndicator166638">
              <a:extLst>
                <a:ext uri="{FF2B5EF4-FFF2-40B4-BE49-F238E27FC236}">
                  <a16:creationId xmlns:a16="http://schemas.microsoft.com/office/drawing/2014/main" id="{C96D2AFA-C614-592E-D270-907A1B228F55}"/>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btfpColumnIndicator135027">
              <a:extLst>
                <a:ext uri="{FF2B5EF4-FFF2-40B4-BE49-F238E27FC236}">
                  <a16:creationId xmlns:a16="http://schemas.microsoft.com/office/drawing/2014/main" id="{F5AF495E-C1A3-B1B3-764C-48D64D6FA42D}"/>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1" name="btfpColumnIndicatorGroup1">
            <a:extLst>
              <a:ext uri="{FF2B5EF4-FFF2-40B4-BE49-F238E27FC236}">
                <a16:creationId xmlns:a16="http://schemas.microsoft.com/office/drawing/2014/main" id="{514DB1E8-BF0C-C7DA-01FE-B4D519AB2B17}"/>
              </a:ext>
            </a:extLst>
          </p:cNvPr>
          <p:cNvGrpSpPr/>
          <p:nvPr/>
        </p:nvGrpSpPr>
        <p:grpSpPr>
          <a:xfrm>
            <a:off x="0" y="-205740"/>
            <a:ext cx="12192000" cy="137160"/>
            <a:chOff x="0" y="-205740"/>
            <a:chExt cx="12192000" cy="137160"/>
          </a:xfrm>
        </p:grpSpPr>
        <p:sp>
          <p:nvSpPr>
            <p:cNvPr id="19" name="btfpColumnGapBlocker658428">
              <a:extLst>
                <a:ext uri="{FF2B5EF4-FFF2-40B4-BE49-F238E27FC236}">
                  <a16:creationId xmlns:a16="http://schemas.microsoft.com/office/drawing/2014/main" id="{0D427106-D67D-0AA5-B8A3-C99DC2EABEF5}"/>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btfpColumnGapBlocker214596">
              <a:extLst>
                <a:ext uri="{FF2B5EF4-FFF2-40B4-BE49-F238E27FC236}">
                  <a16:creationId xmlns:a16="http://schemas.microsoft.com/office/drawing/2014/main" id="{08325D00-5695-0FC6-E171-59EAC71615DC}"/>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btfpColumnIndicator908911">
              <a:extLst>
                <a:ext uri="{FF2B5EF4-FFF2-40B4-BE49-F238E27FC236}">
                  <a16:creationId xmlns:a16="http://schemas.microsoft.com/office/drawing/2014/main" id="{3E9E1C82-CA4C-246A-7ABF-B26CE7D48148}"/>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859886">
              <a:extLst>
                <a:ext uri="{FF2B5EF4-FFF2-40B4-BE49-F238E27FC236}">
                  <a16:creationId xmlns:a16="http://schemas.microsoft.com/office/drawing/2014/main" id="{7987AC9D-9FD1-2F01-0A30-96245DBF2442}"/>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3" name="Rectangle 2">
            <a:extLst>
              <a:ext uri="{FF2B5EF4-FFF2-40B4-BE49-F238E27FC236}">
                <a16:creationId xmlns:a16="http://schemas.microsoft.com/office/drawing/2014/main" id="{334BAA25-8D90-493D-94CB-AC41A96C3BFB}"/>
              </a:ext>
            </a:extLst>
          </p:cNvPr>
          <p:cNvSpPr txBox="1">
            <a:spLocks noChangeArrowheads="1"/>
          </p:cNvSpPr>
          <p:nvPr/>
        </p:nvSpPr>
        <p:spPr bwMode="auto">
          <a:xfrm>
            <a:off x="479376" y="260648"/>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2" name="btfpBulletedList324243">
            <a:extLst>
              <a:ext uri="{FF2B5EF4-FFF2-40B4-BE49-F238E27FC236}">
                <a16:creationId xmlns:a16="http://schemas.microsoft.com/office/drawing/2014/main" id="{007FC449-43AB-02D8-BB2F-B092573E928B}"/>
              </a:ext>
            </a:extLst>
          </p:cNvPr>
          <p:cNvSpPr txBox="1"/>
          <p:nvPr>
            <p:custDataLst>
              <p:tags r:id="rId2"/>
            </p:custDataLst>
          </p:nvPr>
        </p:nvSpPr>
        <p:spPr bwMode="gray">
          <a:xfrm>
            <a:off x="609599" y="1076329"/>
            <a:ext cx="9321800" cy="5255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endParaRPr lang="en-AU" dirty="0"/>
          </a:p>
        </p:txBody>
      </p:sp>
      <p:grpSp>
        <p:nvGrpSpPr>
          <p:cNvPr id="40" name="Group 39">
            <a:extLst>
              <a:ext uri="{FF2B5EF4-FFF2-40B4-BE49-F238E27FC236}">
                <a16:creationId xmlns:a16="http://schemas.microsoft.com/office/drawing/2014/main" id="{6DC32319-E058-4F4E-0557-8DCEE8E427ED}"/>
              </a:ext>
            </a:extLst>
          </p:cNvPr>
          <p:cNvGrpSpPr/>
          <p:nvPr/>
        </p:nvGrpSpPr>
        <p:grpSpPr>
          <a:xfrm>
            <a:off x="6170572" y="3704063"/>
            <a:ext cx="3657476" cy="1512168"/>
            <a:chOff x="3287688" y="1556792"/>
            <a:chExt cx="3657476" cy="1512168"/>
          </a:xfrm>
        </p:grpSpPr>
        <p:pic>
          <p:nvPicPr>
            <p:cNvPr id="33" name="Picture 32">
              <a:extLst>
                <a:ext uri="{FF2B5EF4-FFF2-40B4-BE49-F238E27FC236}">
                  <a16:creationId xmlns:a16="http://schemas.microsoft.com/office/drawing/2014/main" id="{6BB13AFF-64D5-8CB3-BBDC-99D64325245D}"/>
                </a:ext>
              </a:extLst>
            </p:cNvPr>
            <p:cNvPicPr>
              <a:picLocks noChangeAspect="1"/>
            </p:cNvPicPr>
            <p:nvPr/>
          </p:nvPicPr>
          <p:blipFill rotWithShape="1">
            <a:blip r:embed="rId5"/>
            <a:srcRect t="1648"/>
            <a:stretch/>
          </p:blipFill>
          <p:spPr>
            <a:xfrm>
              <a:off x="3287688" y="1556792"/>
              <a:ext cx="3600400" cy="1512168"/>
            </a:xfrm>
            <a:prstGeom prst="rect">
              <a:avLst/>
            </a:prstGeom>
          </p:spPr>
        </p:pic>
        <p:sp>
          <p:nvSpPr>
            <p:cNvPr id="5" name="TextBox 4">
              <a:extLst>
                <a:ext uri="{FF2B5EF4-FFF2-40B4-BE49-F238E27FC236}">
                  <a16:creationId xmlns:a16="http://schemas.microsoft.com/office/drawing/2014/main" id="{8F290C8F-839B-8A60-0097-4A61E240F01E}"/>
                </a:ext>
              </a:extLst>
            </p:cNvPr>
            <p:cNvSpPr txBox="1"/>
            <p:nvPr/>
          </p:nvSpPr>
          <p:spPr>
            <a:xfrm>
              <a:off x="3488780" y="2098217"/>
              <a:ext cx="3456384" cy="923330"/>
            </a:xfrm>
            <a:prstGeom prst="rect">
              <a:avLst/>
            </a:prstGeom>
            <a:noFill/>
          </p:spPr>
          <p:txBody>
            <a:bodyPr wrap="square">
              <a:spAutoFit/>
            </a:bodyPr>
            <a:lstStyle/>
            <a:p>
              <a:pPr algn="l" fontAlgn="base"/>
              <a:r>
                <a:rPr lang="en-US" b="1" i="0">
                  <a:solidFill>
                    <a:srgbClr val="202223"/>
                  </a:solidFill>
                  <a:effectLst/>
                  <a:highlight>
                    <a:srgbClr val="FFFFFF"/>
                  </a:highlight>
                  <a:latin typeface="var(--site-font-family-headings)"/>
                </a:rPr>
                <a:t>‘Heads should roll’: Port Phillip council slammed over rubbish contracts</a:t>
              </a:r>
            </a:p>
          </p:txBody>
        </p:sp>
        <p:pic>
          <p:nvPicPr>
            <p:cNvPr id="29" name="Picture 28">
              <a:extLst>
                <a:ext uri="{FF2B5EF4-FFF2-40B4-BE49-F238E27FC236}">
                  <a16:creationId xmlns:a16="http://schemas.microsoft.com/office/drawing/2014/main" id="{77403251-62C9-AA08-C2A1-8291C90D4CD2}"/>
                </a:ext>
              </a:extLst>
            </p:cNvPr>
            <p:cNvPicPr>
              <a:picLocks noChangeAspect="1"/>
            </p:cNvPicPr>
            <p:nvPr/>
          </p:nvPicPr>
          <p:blipFill>
            <a:blip r:embed="rId6"/>
            <a:stretch>
              <a:fillRect/>
            </a:stretch>
          </p:blipFill>
          <p:spPr>
            <a:xfrm>
              <a:off x="3575720" y="1700808"/>
              <a:ext cx="2101958" cy="361969"/>
            </a:xfrm>
            <a:prstGeom prst="rect">
              <a:avLst/>
            </a:prstGeom>
          </p:spPr>
        </p:pic>
      </p:grpSp>
      <p:sp>
        <p:nvSpPr>
          <p:cNvPr id="3" name="Title 2">
            <a:extLst>
              <a:ext uri="{FF2B5EF4-FFF2-40B4-BE49-F238E27FC236}">
                <a16:creationId xmlns:a16="http://schemas.microsoft.com/office/drawing/2014/main" id="{703670F6-373F-AA0C-FDB1-59237B55CA30}"/>
              </a:ext>
            </a:extLst>
          </p:cNvPr>
          <p:cNvSpPr>
            <a:spLocks noGrp="1"/>
          </p:cNvSpPr>
          <p:nvPr>
            <p:ph type="title"/>
          </p:nvPr>
        </p:nvSpPr>
        <p:spPr/>
        <p:txBody>
          <a:bodyPr>
            <a:normAutofit/>
          </a:bodyPr>
          <a:lstStyle/>
          <a:p>
            <a:r>
              <a:rPr lang="en-US" dirty="0"/>
              <a:t>Case study: When procurement goes wrong</a:t>
            </a:r>
            <a:endParaRPr lang="en-AU" dirty="0"/>
          </a:p>
        </p:txBody>
      </p:sp>
      <p:sp>
        <p:nvSpPr>
          <p:cNvPr id="4" name="Content Placeholder 3">
            <a:extLst>
              <a:ext uri="{FF2B5EF4-FFF2-40B4-BE49-F238E27FC236}">
                <a16:creationId xmlns:a16="http://schemas.microsoft.com/office/drawing/2014/main" id="{77DC149F-629C-26CF-3BAE-7C34429DB505}"/>
              </a:ext>
            </a:extLst>
          </p:cNvPr>
          <p:cNvSpPr>
            <a:spLocks noGrp="1"/>
          </p:cNvSpPr>
          <p:nvPr>
            <p:ph idx="1"/>
          </p:nvPr>
        </p:nvSpPr>
        <p:spPr>
          <a:xfrm>
            <a:off x="838199" y="1268760"/>
            <a:ext cx="8719751" cy="5255468"/>
          </a:xfrm>
        </p:spPr>
        <p:txBody>
          <a:bodyPr>
            <a:normAutofit/>
          </a:bodyPr>
          <a:lstStyle/>
          <a:p>
            <a:pPr marL="0" indent="0">
              <a:buNone/>
            </a:pPr>
            <a:r>
              <a:rPr lang="en-US" sz="1600" b="1"/>
              <a:t>City of Port Phillip Waste Collection Contract</a:t>
            </a:r>
            <a:endParaRPr lang="en-US" sz="1600"/>
          </a:p>
          <a:p>
            <a:r>
              <a:rPr lang="en-US" sz="1600" dirty="0"/>
              <a:t>Public tender, with contract awarded to Citywide Service Solution for </a:t>
            </a:r>
            <a:r>
              <a:rPr lang="en-US" sz="1600" dirty="0" err="1"/>
              <a:t>kerbside</a:t>
            </a:r>
            <a:r>
              <a:rPr lang="en-US" sz="1600" dirty="0"/>
              <a:t> collection, cardboard removal and FOGO services for commencement 1 July 2023</a:t>
            </a:r>
          </a:p>
          <a:p>
            <a:r>
              <a:rPr lang="en-US" sz="1600"/>
              <a:t>Previous incumbent contractor had provided services for 25 years</a:t>
            </a:r>
          </a:p>
          <a:p>
            <a:r>
              <a:rPr lang="en-US" sz="1600" dirty="0"/>
              <a:t>Upon commencement</a:t>
            </a:r>
            <a:r>
              <a:rPr lang="en-US" sz="1600"/>
              <a:t> of new contract</a:t>
            </a:r>
            <a:r>
              <a:rPr lang="en-US" sz="1600" dirty="0"/>
              <a:t>, bins not collected leapt from 394 per month to 6,900</a:t>
            </a:r>
          </a:p>
          <a:p>
            <a:r>
              <a:rPr lang="en-US" sz="1600" dirty="0"/>
              <a:t>Large sections of main roads, entire residential streets, </a:t>
            </a:r>
            <a:r>
              <a:rPr lang="en-US" sz="1600"/>
              <a:t>and </a:t>
            </a:r>
            <a:r>
              <a:rPr lang="en-US" sz="1600" dirty="0"/>
              <a:t>numerous laneways at the rear of properties were missed</a:t>
            </a:r>
            <a:r>
              <a:rPr lang="en-US" sz="1600"/>
              <a:t>.</a:t>
            </a:r>
            <a:r>
              <a:rPr lang="en-US" sz="1600" dirty="0"/>
              <a:t> </a:t>
            </a:r>
            <a:r>
              <a:rPr lang="en-US" sz="1600"/>
              <a:t>Some </a:t>
            </a:r>
            <a:r>
              <a:rPr lang="en-US" sz="1600" dirty="0"/>
              <a:t>multi-unit developments did not receive collection services for more than two weeks</a:t>
            </a:r>
            <a:r>
              <a:rPr lang="en-US" sz="1600"/>
              <a:t>.</a:t>
            </a:r>
            <a:endParaRPr lang="en-US" sz="1600" dirty="0"/>
          </a:p>
          <a:p>
            <a:endParaRPr lang="en-US" sz="1600" dirty="0"/>
          </a:p>
          <a:p>
            <a:pPr marL="0" indent="0">
              <a:buNone/>
            </a:pPr>
            <a:r>
              <a:rPr lang="en-US" sz="1600" b="1"/>
              <a:t>Consequences</a:t>
            </a:r>
          </a:p>
          <a:p>
            <a:r>
              <a:rPr lang="en-US" sz="1600" dirty="0"/>
              <a:t>Very high number of complaints from residents</a:t>
            </a:r>
          </a:p>
          <a:p>
            <a:r>
              <a:rPr lang="en-US" sz="1600" dirty="0"/>
              <a:t>Adverse media coverage</a:t>
            </a:r>
          </a:p>
          <a:p>
            <a:r>
              <a:rPr lang="en-US" sz="1600" dirty="0"/>
              <a:t>Apology from the Mayor</a:t>
            </a:r>
          </a:p>
          <a:p>
            <a:r>
              <a:rPr lang="en-US" sz="1600" dirty="0"/>
              <a:t>Large resource demand on Council to fix the problems (use of own collection trucks, overtime, additional Council officers to review and rectify issues)</a:t>
            </a:r>
          </a:p>
          <a:p>
            <a:r>
              <a:rPr lang="en-US" sz="1600" dirty="0"/>
              <a:t>Two independent reports commissioned and released publicly</a:t>
            </a:r>
          </a:p>
        </p:txBody>
      </p:sp>
    </p:spTree>
    <p:custDataLst>
      <p:tags r:id="rId1"/>
    </p:custDataLst>
    <p:extLst>
      <p:ext uri="{BB962C8B-B14F-4D97-AF65-F5344CB8AC3E}">
        <p14:creationId xmlns:p14="http://schemas.microsoft.com/office/powerpoint/2010/main" val="531352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btfpColumnIndicatorGroup2">
            <a:extLst>
              <a:ext uri="{FF2B5EF4-FFF2-40B4-BE49-F238E27FC236}">
                <a16:creationId xmlns:a16="http://schemas.microsoft.com/office/drawing/2014/main" id="{736583B0-DD6E-A712-72D1-1B40FFDD9700}"/>
              </a:ext>
            </a:extLst>
          </p:cNvPr>
          <p:cNvGrpSpPr/>
          <p:nvPr/>
        </p:nvGrpSpPr>
        <p:grpSpPr>
          <a:xfrm>
            <a:off x="0" y="6926580"/>
            <a:ext cx="12192000" cy="137160"/>
            <a:chOff x="0" y="6926580"/>
            <a:chExt cx="12192000" cy="137160"/>
          </a:xfrm>
        </p:grpSpPr>
        <p:sp>
          <p:nvSpPr>
            <p:cNvPr id="20" name="btfpColumnGapBlocker262489">
              <a:extLst>
                <a:ext uri="{FF2B5EF4-FFF2-40B4-BE49-F238E27FC236}">
                  <a16:creationId xmlns:a16="http://schemas.microsoft.com/office/drawing/2014/main" id="{83BE94F2-6AF4-822A-9953-AD395806CFB8}"/>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btfpColumnGapBlocker765274">
              <a:extLst>
                <a:ext uri="{FF2B5EF4-FFF2-40B4-BE49-F238E27FC236}">
                  <a16:creationId xmlns:a16="http://schemas.microsoft.com/office/drawing/2014/main" id="{1C99D479-CA71-09AA-CEDC-B7DFA1556D96}"/>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btfpColumnIndicator194591">
              <a:extLst>
                <a:ext uri="{FF2B5EF4-FFF2-40B4-BE49-F238E27FC236}">
                  <a16:creationId xmlns:a16="http://schemas.microsoft.com/office/drawing/2014/main" id="{D35F72FC-3F8F-91FA-C37E-C8CA82317851}"/>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btfpColumnIndicator490993">
              <a:extLst>
                <a:ext uri="{FF2B5EF4-FFF2-40B4-BE49-F238E27FC236}">
                  <a16:creationId xmlns:a16="http://schemas.microsoft.com/office/drawing/2014/main" id="{937A575C-F8A8-C3BF-F9E8-5A00F53B3759}"/>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1" name="btfpColumnIndicatorGroup1">
            <a:extLst>
              <a:ext uri="{FF2B5EF4-FFF2-40B4-BE49-F238E27FC236}">
                <a16:creationId xmlns:a16="http://schemas.microsoft.com/office/drawing/2014/main" id="{C79A619E-603F-50F3-F9C7-8A5FFCDA3DEB}"/>
              </a:ext>
            </a:extLst>
          </p:cNvPr>
          <p:cNvGrpSpPr/>
          <p:nvPr/>
        </p:nvGrpSpPr>
        <p:grpSpPr>
          <a:xfrm>
            <a:off x="0" y="-205740"/>
            <a:ext cx="12192000" cy="137160"/>
            <a:chOff x="0" y="-205740"/>
            <a:chExt cx="12192000" cy="137160"/>
          </a:xfrm>
        </p:grpSpPr>
        <p:sp>
          <p:nvSpPr>
            <p:cNvPr id="19" name="btfpColumnGapBlocker335537">
              <a:extLst>
                <a:ext uri="{FF2B5EF4-FFF2-40B4-BE49-F238E27FC236}">
                  <a16:creationId xmlns:a16="http://schemas.microsoft.com/office/drawing/2014/main" id="{8326A2BF-6DDF-F707-12B3-BF7EEB869DAC}"/>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btfpColumnGapBlocker129347">
              <a:extLst>
                <a:ext uri="{FF2B5EF4-FFF2-40B4-BE49-F238E27FC236}">
                  <a16:creationId xmlns:a16="http://schemas.microsoft.com/office/drawing/2014/main" id="{39A3053F-3A07-9003-1DF8-D64B845ECCA9}"/>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btfpColumnIndicator231763">
              <a:extLst>
                <a:ext uri="{FF2B5EF4-FFF2-40B4-BE49-F238E27FC236}">
                  <a16:creationId xmlns:a16="http://schemas.microsoft.com/office/drawing/2014/main" id="{413B6BA8-E23B-E6FB-547A-305665A57518}"/>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222675">
              <a:extLst>
                <a:ext uri="{FF2B5EF4-FFF2-40B4-BE49-F238E27FC236}">
                  <a16:creationId xmlns:a16="http://schemas.microsoft.com/office/drawing/2014/main" id="{6C1ACDF7-E392-471F-EC07-B127168DCB32}"/>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3" name="Rectangle 2">
            <a:extLst>
              <a:ext uri="{FF2B5EF4-FFF2-40B4-BE49-F238E27FC236}">
                <a16:creationId xmlns:a16="http://schemas.microsoft.com/office/drawing/2014/main" id="{334BAA25-8D90-493D-94CB-AC41A96C3BFB}"/>
              </a:ext>
            </a:extLst>
          </p:cNvPr>
          <p:cNvSpPr txBox="1">
            <a:spLocks noChangeArrowheads="1"/>
          </p:cNvSpPr>
          <p:nvPr/>
        </p:nvSpPr>
        <p:spPr bwMode="auto">
          <a:xfrm>
            <a:off x="479376" y="260648"/>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7B523E3-95A9-05E7-BA5C-10830EAA09D5}"/>
              </a:ext>
            </a:extLst>
          </p:cNvPr>
          <p:cNvSpPr>
            <a:spLocks noGrp="1"/>
          </p:cNvSpPr>
          <p:nvPr>
            <p:ph type="title"/>
          </p:nvPr>
        </p:nvSpPr>
        <p:spPr/>
        <p:txBody>
          <a:bodyPr>
            <a:normAutofit/>
          </a:bodyPr>
          <a:lstStyle/>
          <a:p>
            <a:r>
              <a:rPr lang="en-US" dirty="0"/>
              <a:t>Case study: When procurement goes wrong</a:t>
            </a:r>
            <a:endParaRPr lang="en-AU" dirty="0"/>
          </a:p>
        </p:txBody>
      </p:sp>
      <p:sp>
        <p:nvSpPr>
          <p:cNvPr id="4" name="Content Placeholder 3">
            <a:extLst>
              <a:ext uri="{FF2B5EF4-FFF2-40B4-BE49-F238E27FC236}">
                <a16:creationId xmlns:a16="http://schemas.microsoft.com/office/drawing/2014/main" id="{7BEE725A-AD3F-B91D-8A73-6BA43E159B96}"/>
              </a:ext>
            </a:extLst>
          </p:cNvPr>
          <p:cNvSpPr>
            <a:spLocks noGrp="1"/>
          </p:cNvSpPr>
          <p:nvPr>
            <p:ph idx="1"/>
          </p:nvPr>
        </p:nvSpPr>
        <p:spPr>
          <a:xfrm>
            <a:off x="838200" y="1268760"/>
            <a:ext cx="9097963" cy="4908203"/>
          </a:xfrm>
        </p:spPr>
        <p:txBody>
          <a:bodyPr>
            <a:noAutofit/>
          </a:bodyPr>
          <a:lstStyle/>
          <a:p>
            <a:pPr marL="0" indent="0">
              <a:buNone/>
            </a:pPr>
            <a:r>
              <a:rPr lang="en-US" b="1" dirty="0"/>
              <a:t>Key issues</a:t>
            </a:r>
          </a:p>
          <a:p>
            <a:r>
              <a:rPr lang="en-US" dirty="0"/>
              <a:t>The tender period was too short for the complexity of the services</a:t>
            </a:r>
          </a:p>
          <a:p>
            <a:pPr lvl="1"/>
            <a:r>
              <a:rPr lang="en-US" dirty="0">
                <a:solidFill>
                  <a:schemeClr val="tx1"/>
                </a:solidFill>
              </a:rPr>
              <a:t>A five-week tender period was provided</a:t>
            </a:r>
          </a:p>
          <a:p>
            <a:pPr lvl="1"/>
            <a:r>
              <a:rPr lang="en-US" dirty="0">
                <a:solidFill>
                  <a:schemeClr val="tx1"/>
                </a:solidFill>
              </a:rPr>
              <a:t>Given that the services were complex and not tendered for many years, a longer period may have been warranted</a:t>
            </a:r>
          </a:p>
          <a:p>
            <a:pPr lvl="1"/>
            <a:r>
              <a:rPr lang="en-US" dirty="0">
                <a:solidFill>
                  <a:schemeClr val="tx1"/>
                </a:solidFill>
              </a:rPr>
              <a:t>One supplier’s request for additional time was denied</a:t>
            </a:r>
          </a:p>
          <a:p>
            <a:endParaRPr lang="en-US" dirty="0"/>
          </a:p>
          <a:p>
            <a:r>
              <a:rPr lang="en-US" dirty="0"/>
              <a:t>High weighting given to price in the tender evaluation criteria (45%)</a:t>
            </a:r>
          </a:p>
          <a:p>
            <a:pPr lvl="1"/>
            <a:r>
              <a:rPr lang="en-US" dirty="0">
                <a:solidFill>
                  <a:schemeClr val="tx1"/>
                </a:solidFill>
              </a:rPr>
              <a:t>Capability and experience were masked by low pricing</a:t>
            </a:r>
          </a:p>
          <a:p>
            <a:pPr lvl="1"/>
            <a:r>
              <a:rPr lang="en-US" dirty="0">
                <a:solidFill>
                  <a:schemeClr val="tx1"/>
                </a:solidFill>
              </a:rPr>
              <a:t>The sustainability of the low tender pricing was not risk-assessed</a:t>
            </a:r>
          </a:p>
        </p:txBody>
      </p:sp>
    </p:spTree>
    <p:custDataLst>
      <p:tags r:id="rId1"/>
    </p:custDataLst>
    <p:extLst>
      <p:ext uri="{BB962C8B-B14F-4D97-AF65-F5344CB8AC3E}">
        <p14:creationId xmlns:p14="http://schemas.microsoft.com/office/powerpoint/2010/main" val="3564676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btfpColumnIndicatorGroup2">
            <a:extLst>
              <a:ext uri="{FF2B5EF4-FFF2-40B4-BE49-F238E27FC236}">
                <a16:creationId xmlns:a16="http://schemas.microsoft.com/office/drawing/2014/main" id="{736583B0-DD6E-A712-72D1-1B40FFDD9700}"/>
              </a:ext>
            </a:extLst>
          </p:cNvPr>
          <p:cNvGrpSpPr/>
          <p:nvPr/>
        </p:nvGrpSpPr>
        <p:grpSpPr>
          <a:xfrm>
            <a:off x="0" y="6926580"/>
            <a:ext cx="12192000" cy="137160"/>
            <a:chOff x="0" y="6926580"/>
            <a:chExt cx="12192000" cy="137160"/>
          </a:xfrm>
        </p:grpSpPr>
        <p:sp>
          <p:nvSpPr>
            <p:cNvPr id="20" name="btfpColumnGapBlocker262489">
              <a:extLst>
                <a:ext uri="{FF2B5EF4-FFF2-40B4-BE49-F238E27FC236}">
                  <a16:creationId xmlns:a16="http://schemas.microsoft.com/office/drawing/2014/main" id="{83BE94F2-6AF4-822A-9953-AD395806CFB8}"/>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btfpColumnGapBlocker765274">
              <a:extLst>
                <a:ext uri="{FF2B5EF4-FFF2-40B4-BE49-F238E27FC236}">
                  <a16:creationId xmlns:a16="http://schemas.microsoft.com/office/drawing/2014/main" id="{1C99D479-CA71-09AA-CEDC-B7DFA1556D96}"/>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btfpColumnIndicator194591">
              <a:extLst>
                <a:ext uri="{FF2B5EF4-FFF2-40B4-BE49-F238E27FC236}">
                  <a16:creationId xmlns:a16="http://schemas.microsoft.com/office/drawing/2014/main" id="{D35F72FC-3F8F-91FA-C37E-C8CA82317851}"/>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btfpColumnIndicator490993">
              <a:extLst>
                <a:ext uri="{FF2B5EF4-FFF2-40B4-BE49-F238E27FC236}">
                  <a16:creationId xmlns:a16="http://schemas.microsoft.com/office/drawing/2014/main" id="{937A575C-F8A8-C3BF-F9E8-5A00F53B3759}"/>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1" name="btfpColumnIndicatorGroup1">
            <a:extLst>
              <a:ext uri="{FF2B5EF4-FFF2-40B4-BE49-F238E27FC236}">
                <a16:creationId xmlns:a16="http://schemas.microsoft.com/office/drawing/2014/main" id="{C79A619E-603F-50F3-F9C7-8A5FFCDA3DEB}"/>
              </a:ext>
            </a:extLst>
          </p:cNvPr>
          <p:cNvGrpSpPr/>
          <p:nvPr/>
        </p:nvGrpSpPr>
        <p:grpSpPr>
          <a:xfrm>
            <a:off x="0" y="-205740"/>
            <a:ext cx="12192000" cy="137160"/>
            <a:chOff x="0" y="-205740"/>
            <a:chExt cx="12192000" cy="137160"/>
          </a:xfrm>
        </p:grpSpPr>
        <p:sp>
          <p:nvSpPr>
            <p:cNvPr id="19" name="btfpColumnGapBlocker335537">
              <a:extLst>
                <a:ext uri="{FF2B5EF4-FFF2-40B4-BE49-F238E27FC236}">
                  <a16:creationId xmlns:a16="http://schemas.microsoft.com/office/drawing/2014/main" id="{8326A2BF-6DDF-F707-12B3-BF7EEB869DAC}"/>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btfpColumnGapBlocker129347">
              <a:extLst>
                <a:ext uri="{FF2B5EF4-FFF2-40B4-BE49-F238E27FC236}">
                  <a16:creationId xmlns:a16="http://schemas.microsoft.com/office/drawing/2014/main" id="{39A3053F-3A07-9003-1DF8-D64B845ECCA9}"/>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btfpColumnIndicator231763">
              <a:extLst>
                <a:ext uri="{FF2B5EF4-FFF2-40B4-BE49-F238E27FC236}">
                  <a16:creationId xmlns:a16="http://schemas.microsoft.com/office/drawing/2014/main" id="{413B6BA8-E23B-E6FB-547A-305665A57518}"/>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222675">
              <a:extLst>
                <a:ext uri="{FF2B5EF4-FFF2-40B4-BE49-F238E27FC236}">
                  <a16:creationId xmlns:a16="http://schemas.microsoft.com/office/drawing/2014/main" id="{6C1ACDF7-E392-471F-EC07-B127168DCB32}"/>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3" name="Rectangle 2">
            <a:extLst>
              <a:ext uri="{FF2B5EF4-FFF2-40B4-BE49-F238E27FC236}">
                <a16:creationId xmlns:a16="http://schemas.microsoft.com/office/drawing/2014/main" id="{334BAA25-8D90-493D-94CB-AC41A96C3BFB}"/>
              </a:ext>
            </a:extLst>
          </p:cNvPr>
          <p:cNvSpPr txBox="1">
            <a:spLocks noChangeArrowheads="1"/>
          </p:cNvSpPr>
          <p:nvPr/>
        </p:nvSpPr>
        <p:spPr bwMode="auto">
          <a:xfrm>
            <a:off x="479376" y="260648"/>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a:ln>
                <a:noFill/>
              </a:ln>
              <a:solidFill>
                <a:srgbClr val="333399"/>
              </a:solidFill>
              <a:effectLst/>
              <a:uLnTx/>
              <a:uFillTx/>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E7B523E3-95A9-05E7-BA5C-10830EAA09D5}"/>
              </a:ext>
            </a:extLst>
          </p:cNvPr>
          <p:cNvSpPr>
            <a:spLocks noGrp="1"/>
          </p:cNvSpPr>
          <p:nvPr>
            <p:ph type="title"/>
          </p:nvPr>
        </p:nvSpPr>
        <p:spPr/>
        <p:txBody>
          <a:bodyPr>
            <a:normAutofit/>
          </a:bodyPr>
          <a:lstStyle/>
          <a:p>
            <a:r>
              <a:rPr lang="en-US"/>
              <a:t>Case study: When procurement goes wrong</a:t>
            </a:r>
            <a:endParaRPr lang="en-AU"/>
          </a:p>
        </p:txBody>
      </p:sp>
      <p:sp>
        <p:nvSpPr>
          <p:cNvPr id="4" name="Content Placeholder 3">
            <a:extLst>
              <a:ext uri="{FF2B5EF4-FFF2-40B4-BE49-F238E27FC236}">
                <a16:creationId xmlns:a16="http://schemas.microsoft.com/office/drawing/2014/main" id="{7BEE725A-AD3F-B91D-8A73-6BA43E159B96}"/>
              </a:ext>
            </a:extLst>
          </p:cNvPr>
          <p:cNvSpPr>
            <a:spLocks noGrp="1"/>
          </p:cNvSpPr>
          <p:nvPr>
            <p:ph idx="1"/>
          </p:nvPr>
        </p:nvSpPr>
        <p:spPr>
          <a:xfrm>
            <a:off x="838200" y="1268760"/>
            <a:ext cx="9097963" cy="4908203"/>
          </a:xfrm>
        </p:spPr>
        <p:txBody>
          <a:bodyPr>
            <a:noAutofit/>
          </a:bodyPr>
          <a:lstStyle/>
          <a:p>
            <a:pPr marL="0" indent="0">
              <a:buNone/>
            </a:pPr>
            <a:r>
              <a:rPr lang="en-US" b="1" dirty="0"/>
              <a:t>Key issues</a:t>
            </a:r>
          </a:p>
          <a:p>
            <a:r>
              <a:rPr lang="en-US" dirty="0"/>
              <a:t>Reference checking on completion of evaluation was a ‘tick the box’ exercise</a:t>
            </a:r>
          </a:p>
          <a:p>
            <a:pPr lvl="1"/>
            <a:r>
              <a:rPr lang="en-US" dirty="0">
                <a:solidFill>
                  <a:schemeClr val="tx1"/>
                </a:solidFill>
              </a:rPr>
              <a:t>References nominated by Citywide were checked, providing positive feedback but with some red flags, which were not followed up or included in the transition risk management plan</a:t>
            </a:r>
          </a:p>
          <a:p>
            <a:pPr lvl="1"/>
            <a:r>
              <a:rPr lang="en-US" dirty="0">
                <a:solidFill>
                  <a:schemeClr val="tx1"/>
                </a:solidFill>
              </a:rPr>
              <a:t>Checking references other than those nominated by the tenderer may have revealed performance and capacity issues</a:t>
            </a:r>
          </a:p>
          <a:p>
            <a:endParaRPr lang="en-US" dirty="0"/>
          </a:p>
          <a:p>
            <a:r>
              <a:rPr lang="en-US" dirty="0"/>
              <a:t>Transition-in of a new service provider on a high-risk contract was treated as BAU</a:t>
            </a:r>
          </a:p>
          <a:p>
            <a:pPr lvl="1"/>
            <a:r>
              <a:rPr lang="en-US" dirty="0">
                <a:solidFill>
                  <a:schemeClr val="tx1"/>
                </a:solidFill>
              </a:rPr>
              <a:t>Project resources involved in the tender did not continue into transition</a:t>
            </a:r>
          </a:p>
          <a:p>
            <a:pPr lvl="1"/>
            <a:r>
              <a:rPr lang="en-US" dirty="0">
                <a:solidFill>
                  <a:schemeClr val="tx1"/>
                </a:solidFill>
              </a:rPr>
              <a:t>Route maps required to be developed by the contractor were not provided and not followed up by Council during the transition period</a:t>
            </a:r>
          </a:p>
          <a:p>
            <a:pPr lvl="1"/>
            <a:r>
              <a:rPr lang="en-US" dirty="0">
                <a:solidFill>
                  <a:schemeClr val="tx1"/>
                </a:solidFill>
              </a:rPr>
              <a:t>Data and information from the outgoing service provider was not obtained</a:t>
            </a:r>
          </a:p>
          <a:p>
            <a:pPr lvl="1"/>
            <a:r>
              <a:rPr lang="en-US" dirty="0">
                <a:solidFill>
                  <a:schemeClr val="tx1"/>
                </a:solidFill>
              </a:rPr>
              <a:t>There was no handover from the outgoing service provider to Council or the new provider</a:t>
            </a:r>
          </a:p>
        </p:txBody>
      </p:sp>
    </p:spTree>
    <p:custDataLst>
      <p:tags r:id="rId1"/>
    </p:custDataLst>
    <p:extLst>
      <p:ext uri="{BB962C8B-B14F-4D97-AF65-F5344CB8AC3E}">
        <p14:creationId xmlns:p14="http://schemas.microsoft.com/office/powerpoint/2010/main" val="156947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C043C998-44E4-96E1-766A-DD6DDE905979}"/>
              </a:ext>
            </a:extLst>
          </p:cNvPr>
          <p:cNvGrpSpPr/>
          <p:nvPr/>
        </p:nvGrpSpPr>
        <p:grpSpPr>
          <a:xfrm>
            <a:off x="0" y="6926580"/>
            <a:ext cx="12192000" cy="137160"/>
            <a:chOff x="0" y="6926580"/>
            <a:chExt cx="12192000" cy="137160"/>
          </a:xfrm>
        </p:grpSpPr>
        <p:sp>
          <p:nvSpPr>
            <p:cNvPr id="22" name="btfpColumnGapBlocker209061">
              <a:extLst>
                <a:ext uri="{FF2B5EF4-FFF2-40B4-BE49-F238E27FC236}">
                  <a16:creationId xmlns:a16="http://schemas.microsoft.com/office/drawing/2014/main" id="{984301D1-A7AF-4730-2428-8740B80AE451}"/>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btfpColumnGapBlocker704164">
              <a:extLst>
                <a:ext uri="{FF2B5EF4-FFF2-40B4-BE49-F238E27FC236}">
                  <a16:creationId xmlns:a16="http://schemas.microsoft.com/office/drawing/2014/main" id="{A5828E04-1933-15D0-D68B-E25DDFE1C8A3}"/>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852880">
              <a:extLst>
                <a:ext uri="{FF2B5EF4-FFF2-40B4-BE49-F238E27FC236}">
                  <a16:creationId xmlns:a16="http://schemas.microsoft.com/office/drawing/2014/main" id="{5F1DD4FD-B0D5-3E04-B1D6-28EDFA7372A3}"/>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btfpColumnIndicator179075">
              <a:extLst>
                <a:ext uri="{FF2B5EF4-FFF2-40B4-BE49-F238E27FC236}">
                  <a16:creationId xmlns:a16="http://schemas.microsoft.com/office/drawing/2014/main" id="{DCE48AB1-7588-3ED8-39B3-5A85BBD33131}"/>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3" name="btfpColumnIndicatorGroup1">
            <a:extLst>
              <a:ext uri="{FF2B5EF4-FFF2-40B4-BE49-F238E27FC236}">
                <a16:creationId xmlns:a16="http://schemas.microsoft.com/office/drawing/2014/main" id="{AFD60655-8370-8AB1-7F10-9E493332910C}"/>
              </a:ext>
            </a:extLst>
          </p:cNvPr>
          <p:cNvGrpSpPr/>
          <p:nvPr/>
        </p:nvGrpSpPr>
        <p:grpSpPr>
          <a:xfrm>
            <a:off x="0" y="-205740"/>
            <a:ext cx="12192000" cy="137160"/>
            <a:chOff x="0" y="-205740"/>
            <a:chExt cx="12192000" cy="137160"/>
          </a:xfrm>
        </p:grpSpPr>
        <p:sp>
          <p:nvSpPr>
            <p:cNvPr id="21" name="btfpColumnGapBlocker138397">
              <a:extLst>
                <a:ext uri="{FF2B5EF4-FFF2-40B4-BE49-F238E27FC236}">
                  <a16:creationId xmlns:a16="http://schemas.microsoft.com/office/drawing/2014/main" id="{7A4B5779-E993-2ABB-B971-352618076618}"/>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btfpColumnGapBlocker809840">
              <a:extLst>
                <a:ext uri="{FF2B5EF4-FFF2-40B4-BE49-F238E27FC236}">
                  <a16:creationId xmlns:a16="http://schemas.microsoft.com/office/drawing/2014/main" id="{9A2C4628-F6DC-83FE-8313-B0FFDB5D6684}"/>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btfpColumnIndicator741055">
              <a:extLst>
                <a:ext uri="{FF2B5EF4-FFF2-40B4-BE49-F238E27FC236}">
                  <a16:creationId xmlns:a16="http://schemas.microsoft.com/office/drawing/2014/main" id="{32BFCFC9-9207-1C34-43F1-92FFDB4EFBA7}"/>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350595">
              <a:extLst>
                <a:ext uri="{FF2B5EF4-FFF2-40B4-BE49-F238E27FC236}">
                  <a16:creationId xmlns:a16="http://schemas.microsoft.com/office/drawing/2014/main" id="{27297319-5568-58D6-E215-0C90749B4761}"/>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6" name="Content Placeholder 15">
            <a:extLst>
              <a:ext uri="{FF2B5EF4-FFF2-40B4-BE49-F238E27FC236}">
                <a16:creationId xmlns:a16="http://schemas.microsoft.com/office/drawing/2014/main" id="{255A08B9-926C-B732-32D5-9760CAEFD5B7}"/>
              </a:ext>
            </a:extLst>
          </p:cNvPr>
          <p:cNvSpPr>
            <a:spLocks noGrp="1"/>
          </p:cNvSpPr>
          <p:nvPr>
            <p:ph idx="1"/>
          </p:nvPr>
        </p:nvSpPr>
        <p:spPr>
          <a:xfrm>
            <a:off x="838200" y="3235866"/>
            <a:ext cx="4753744" cy="2941097"/>
          </a:xfrm>
        </p:spPr>
        <p:txBody>
          <a:bodyPr>
            <a:normAutofit/>
          </a:bodyPr>
          <a:lstStyle/>
          <a:p>
            <a:pPr marL="0" indent="0">
              <a:buNone/>
            </a:pPr>
            <a:r>
              <a:rPr lang="en-US" sz="3200" b="1" dirty="0"/>
              <a:t>How procurement works in CGD</a:t>
            </a:r>
          </a:p>
        </p:txBody>
      </p:sp>
      <p:sp>
        <p:nvSpPr>
          <p:cNvPr id="2" name="Title 1">
            <a:extLst>
              <a:ext uri="{FF2B5EF4-FFF2-40B4-BE49-F238E27FC236}">
                <a16:creationId xmlns:a16="http://schemas.microsoft.com/office/drawing/2014/main" id="{2754923B-0F39-4D6D-30C3-4C29870EABC8}"/>
              </a:ext>
            </a:extLst>
          </p:cNvPr>
          <p:cNvSpPr>
            <a:spLocks noGrp="1"/>
          </p:cNvSpPr>
          <p:nvPr>
            <p:ph type="title"/>
          </p:nvPr>
        </p:nvSpPr>
        <p:spPr>
          <a:xfrm>
            <a:off x="838200" y="1464014"/>
            <a:ext cx="10515600" cy="1826284"/>
          </a:xfrm>
        </p:spPr>
        <p:txBody>
          <a:bodyPr>
            <a:normAutofit/>
          </a:bodyPr>
          <a:lstStyle/>
          <a:p>
            <a:r>
              <a:rPr lang="en-AU" sz="8000" dirty="0">
                <a:solidFill>
                  <a:srgbClr val="54B143"/>
                </a:solidFill>
              </a:rPr>
              <a:t>04.</a:t>
            </a:r>
          </a:p>
        </p:txBody>
      </p:sp>
      <p:cxnSp>
        <p:nvCxnSpPr>
          <p:cNvPr id="19" name="Straight Connector 18">
            <a:extLst>
              <a:ext uri="{FF2B5EF4-FFF2-40B4-BE49-F238E27FC236}">
                <a16:creationId xmlns:a16="http://schemas.microsoft.com/office/drawing/2014/main" id="{17E8B54F-52F2-F3E1-04BF-1754D52D0558}"/>
              </a:ext>
            </a:extLst>
          </p:cNvPr>
          <p:cNvCxnSpPr>
            <a:cxnSpLocks/>
          </p:cNvCxnSpPr>
          <p:nvPr/>
        </p:nvCxnSpPr>
        <p:spPr>
          <a:xfrm>
            <a:off x="0" y="2996952"/>
            <a:ext cx="9480376" cy="0"/>
          </a:xfrm>
          <a:prstGeom prst="line">
            <a:avLst/>
          </a:prstGeom>
          <a:ln w="12700">
            <a:solidFill>
              <a:srgbClr val="54B143"/>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59718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E637-200D-DBDB-8031-F7C40C523B7A}"/>
            </a:ext>
          </a:extLst>
        </p:cNvPr>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5AA72203-27B9-7500-1A47-E9415EAF97E6}"/>
              </a:ext>
            </a:extLst>
          </p:cNvPr>
          <p:cNvSpPr/>
          <p:nvPr/>
        </p:nvSpPr>
        <p:spPr bwMode="gray">
          <a:xfrm>
            <a:off x="4007768" y="1725046"/>
            <a:ext cx="5544616" cy="4392488"/>
          </a:xfrm>
          <a:prstGeom prst="roundRect">
            <a:avLst>
              <a:gd name="adj" fmla="val 3683"/>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8" name="Rectangle 17">
            <a:extLst>
              <a:ext uri="{FF2B5EF4-FFF2-40B4-BE49-F238E27FC236}">
                <a16:creationId xmlns:a16="http://schemas.microsoft.com/office/drawing/2014/main" id="{86FBE5FE-9A1F-11FE-8AEC-23ADA74784E0}"/>
              </a:ext>
            </a:extLst>
          </p:cNvPr>
          <p:cNvSpPr/>
          <p:nvPr/>
        </p:nvSpPr>
        <p:spPr>
          <a:xfrm>
            <a:off x="4223792" y="2877173"/>
            <a:ext cx="2664296" cy="2952329"/>
          </a:xfrm>
          <a:prstGeom prst="rect">
            <a:avLst/>
          </a:prstGeom>
          <a:noFill/>
          <a:ln w="12700">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a:extLst>
              <a:ext uri="{FF2B5EF4-FFF2-40B4-BE49-F238E27FC236}">
                <a16:creationId xmlns:a16="http://schemas.microsoft.com/office/drawing/2014/main" id="{88513C94-E7F6-FB75-63B8-1920574BAE45}"/>
              </a:ext>
            </a:extLst>
          </p:cNvPr>
          <p:cNvSpPr>
            <a:spLocks noGrp="1"/>
          </p:cNvSpPr>
          <p:nvPr>
            <p:ph idx="1"/>
          </p:nvPr>
        </p:nvSpPr>
        <p:spPr>
          <a:xfrm>
            <a:off x="838200" y="1700809"/>
            <a:ext cx="3034994" cy="4176464"/>
          </a:xfrm>
        </p:spPr>
        <p:txBody>
          <a:bodyPr>
            <a:normAutofit/>
          </a:bodyPr>
          <a:lstStyle/>
          <a:p>
            <a:r>
              <a:rPr lang="en-US" sz="1600" dirty="0"/>
              <a:t>Business Partners will be recruited into the Procurement team</a:t>
            </a:r>
          </a:p>
          <a:p>
            <a:endParaRPr lang="en-US" sz="1600" dirty="0"/>
          </a:p>
          <a:p>
            <a:r>
              <a:rPr lang="en-US" sz="1600" dirty="0"/>
              <a:t>A Procurement Steering Committee will be established </a:t>
            </a:r>
            <a:br>
              <a:rPr lang="en-US" sz="1600" dirty="0"/>
            </a:br>
            <a:r>
              <a:rPr lang="en-US" sz="1600" dirty="0"/>
              <a:t>(similar to the Tender Board but with expanded responsibilities)</a:t>
            </a:r>
          </a:p>
        </p:txBody>
      </p:sp>
      <p:grpSp>
        <p:nvGrpSpPr>
          <p:cNvPr id="17" name="btfpColumnIndicatorGroup2">
            <a:extLst>
              <a:ext uri="{FF2B5EF4-FFF2-40B4-BE49-F238E27FC236}">
                <a16:creationId xmlns:a16="http://schemas.microsoft.com/office/drawing/2014/main" id="{33CB5356-F715-0BFD-4873-4166B22B7606}"/>
              </a:ext>
            </a:extLst>
          </p:cNvPr>
          <p:cNvGrpSpPr/>
          <p:nvPr/>
        </p:nvGrpSpPr>
        <p:grpSpPr>
          <a:xfrm>
            <a:off x="0" y="6926580"/>
            <a:ext cx="12192000" cy="137160"/>
            <a:chOff x="0" y="6926580"/>
            <a:chExt cx="12192000" cy="137160"/>
          </a:xfrm>
        </p:grpSpPr>
        <p:sp>
          <p:nvSpPr>
            <p:cNvPr id="15" name="btfpColumnGapBlocker837714">
              <a:extLst>
                <a:ext uri="{FF2B5EF4-FFF2-40B4-BE49-F238E27FC236}">
                  <a16:creationId xmlns:a16="http://schemas.microsoft.com/office/drawing/2014/main" id="{26E08DB4-2EA9-11CA-CEA9-855D115E4816}"/>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btfpColumnGapBlocker458917">
              <a:extLst>
                <a:ext uri="{FF2B5EF4-FFF2-40B4-BE49-F238E27FC236}">
                  <a16:creationId xmlns:a16="http://schemas.microsoft.com/office/drawing/2014/main" id="{36534303-C5D3-B6C1-7433-63115B2E4A17}"/>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btfpColumnIndicator451347">
              <a:extLst>
                <a:ext uri="{FF2B5EF4-FFF2-40B4-BE49-F238E27FC236}">
                  <a16:creationId xmlns:a16="http://schemas.microsoft.com/office/drawing/2014/main" id="{7FDEA29E-FA20-BF66-88D8-831C5A2827D5}"/>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 name="btfpColumnIndicator570145">
              <a:extLst>
                <a:ext uri="{FF2B5EF4-FFF2-40B4-BE49-F238E27FC236}">
                  <a16:creationId xmlns:a16="http://schemas.microsoft.com/office/drawing/2014/main" id="{BE5DA1E8-76B5-C723-7F2C-D501201F6BAD}"/>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6" name="btfpColumnIndicatorGroup1">
            <a:extLst>
              <a:ext uri="{FF2B5EF4-FFF2-40B4-BE49-F238E27FC236}">
                <a16:creationId xmlns:a16="http://schemas.microsoft.com/office/drawing/2014/main" id="{99416795-730B-4AB5-9638-949AD45DBD04}"/>
              </a:ext>
            </a:extLst>
          </p:cNvPr>
          <p:cNvGrpSpPr/>
          <p:nvPr/>
        </p:nvGrpSpPr>
        <p:grpSpPr>
          <a:xfrm>
            <a:off x="0" y="-205740"/>
            <a:ext cx="12192000" cy="137160"/>
            <a:chOff x="0" y="-205740"/>
            <a:chExt cx="12192000" cy="137160"/>
          </a:xfrm>
        </p:grpSpPr>
        <p:sp>
          <p:nvSpPr>
            <p:cNvPr id="14" name="btfpColumnGapBlocker397898">
              <a:extLst>
                <a:ext uri="{FF2B5EF4-FFF2-40B4-BE49-F238E27FC236}">
                  <a16:creationId xmlns:a16="http://schemas.microsoft.com/office/drawing/2014/main" id="{5D8C7243-2733-251E-5608-7E5BE2942BE5}"/>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btfpColumnGapBlocker244565">
              <a:extLst>
                <a:ext uri="{FF2B5EF4-FFF2-40B4-BE49-F238E27FC236}">
                  <a16:creationId xmlns:a16="http://schemas.microsoft.com/office/drawing/2014/main" id="{86E3997F-6728-A36B-7598-9ED91D42F333}"/>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btfpColumnIndicator605080">
              <a:extLst>
                <a:ext uri="{FF2B5EF4-FFF2-40B4-BE49-F238E27FC236}">
                  <a16:creationId xmlns:a16="http://schemas.microsoft.com/office/drawing/2014/main" id="{D1242217-07F5-EA23-E96B-CF248DB830D7}"/>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btfpColumnIndicator960250">
              <a:extLst>
                <a:ext uri="{FF2B5EF4-FFF2-40B4-BE49-F238E27FC236}">
                  <a16:creationId xmlns:a16="http://schemas.microsoft.com/office/drawing/2014/main" id="{7C670036-E7E2-2EBC-F43D-65EBF9DB8705}"/>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48" name="Title 1">
            <a:extLst>
              <a:ext uri="{FF2B5EF4-FFF2-40B4-BE49-F238E27FC236}">
                <a16:creationId xmlns:a16="http://schemas.microsoft.com/office/drawing/2014/main" id="{68767FCB-C9C8-5825-2688-06E8760EE225}"/>
              </a:ext>
            </a:extLst>
          </p:cNvPr>
          <p:cNvSpPr>
            <a:spLocks noGrp="1"/>
          </p:cNvSpPr>
          <p:nvPr>
            <p:ph type="title"/>
          </p:nvPr>
        </p:nvSpPr>
        <p:spPr>
          <a:xfrm>
            <a:off x="838200" y="357258"/>
            <a:ext cx="10515600" cy="687611"/>
          </a:xfrm>
        </p:spPr>
        <p:txBody>
          <a:bodyPr/>
          <a:lstStyle/>
          <a:p>
            <a:r>
              <a:rPr lang="en-US" sz="2400" dirty="0"/>
              <a:t>Procurement within CGD</a:t>
            </a:r>
            <a:endParaRPr lang="en-AU" sz="2400" dirty="0"/>
          </a:p>
        </p:txBody>
      </p:sp>
      <p:sp>
        <p:nvSpPr>
          <p:cNvPr id="6" name="Rectangle 5">
            <a:extLst>
              <a:ext uri="{FF2B5EF4-FFF2-40B4-BE49-F238E27FC236}">
                <a16:creationId xmlns:a16="http://schemas.microsoft.com/office/drawing/2014/main" id="{683D72AB-8742-8763-524F-CD3442B08470}"/>
              </a:ext>
            </a:extLst>
          </p:cNvPr>
          <p:cNvSpPr/>
          <p:nvPr/>
        </p:nvSpPr>
        <p:spPr bwMode="gray">
          <a:xfrm>
            <a:off x="4511825" y="3093197"/>
            <a:ext cx="2097674" cy="836234"/>
          </a:xfrm>
          <a:prstGeom prst="rect">
            <a:avLst/>
          </a:prstGeom>
          <a:solidFill>
            <a:srgbClr val="00964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indent="0" algn="ctr" defTabSz="488950">
              <a:lnSpc>
                <a:spcPct val="90000"/>
              </a:lnSpc>
              <a:spcBef>
                <a:spcPct val="0"/>
              </a:spcBef>
              <a:spcAft>
                <a:spcPct val="35000"/>
              </a:spcAft>
              <a:buNone/>
            </a:pPr>
            <a:r>
              <a:rPr lang="en-US" sz="1400" dirty="0"/>
              <a:t>Procurement Manager</a:t>
            </a:r>
            <a:endParaRPr lang="en-AU" sz="1400" dirty="0" err="1"/>
          </a:p>
        </p:txBody>
      </p:sp>
      <p:sp>
        <p:nvSpPr>
          <p:cNvPr id="9" name="Rectangle 8">
            <a:extLst>
              <a:ext uri="{FF2B5EF4-FFF2-40B4-BE49-F238E27FC236}">
                <a16:creationId xmlns:a16="http://schemas.microsoft.com/office/drawing/2014/main" id="{496F76C0-1F5C-D5AC-D3CF-9790DC41D6FD}"/>
              </a:ext>
            </a:extLst>
          </p:cNvPr>
          <p:cNvSpPr/>
          <p:nvPr/>
        </p:nvSpPr>
        <p:spPr bwMode="gray">
          <a:xfrm>
            <a:off x="4511824" y="4596075"/>
            <a:ext cx="2088232" cy="878400"/>
          </a:xfrm>
          <a:prstGeom prst="rect">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indent="0" algn="ctr" defTabSz="488950">
              <a:lnSpc>
                <a:spcPct val="90000"/>
              </a:lnSpc>
              <a:spcBef>
                <a:spcPct val="0"/>
              </a:spcBef>
              <a:spcAft>
                <a:spcPct val="35000"/>
              </a:spcAft>
              <a:buNone/>
            </a:pPr>
            <a:r>
              <a:rPr lang="en-US" sz="1400" b="1" kern="1200" dirty="0">
                <a:solidFill>
                  <a:schemeClr val="tx1"/>
                </a:solidFill>
                <a:latin typeface="Arial"/>
                <a:cs typeface="Arial"/>
              </a:rPr>
              <a:t>Business Partners</a:t>
            </a:r>
            <a:endParaRPr lang="en-US" sz="1400" b="1" dirty="0">
              <a:solidFill>
                <a:schemeClr val="tx1"/>
              </a:solidFill>
              <a:latin typeface="Arial"/>
              <a:cs typeface="Arial"/>
            </a:endParaRPr>
          </a:p>
        </p:txBody>
      </p:sp>
      <p:sp>
        <p:nvSpPr>
          <p:cNvPr id="3" name="Rectangle 2">
            <a:extLst>
              <a:ext uri="{FF2B5EF4-FFF2-40B4-BE49-F238E27FC236}">
                <a16:creationId xmlns:a16="http://schemas.microsoft.com/office/drawing/2014/main" id="{90943C4C-C6C6-4648-412B-A9EBB558AE52}"/>
              </a:ext>
            </a:extLst>
          </p:cNvPr>
          <p:cNvSpPr/>
          <p:nvPr/>
        </p:nvSpPr>
        <p:spPr bwMode="gray">
          <a:xfrm>
            <a:off x="7104112" y="1941069"/>
            <a:ext cx="2097674" cy="836234"/>
          </a:xfrm>
          <a:prstGeom prst="rect">
            <a:avLst/>
          </a:pr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indent="0" algn="ctr" defTabSz="488950">
              <a:lnSpc>
                <a:spcPct val="90000"/>
              </a:lnSpc>
              <a:spcBef>
                <a:spcPct val="0"/>
              </a:spcBef>
              <a:spcAft>
                <a:spcPct val="35000"/>
              </a:spcAft>
              <a:buNone/>
            </a:pPr>
            <a:r>
              <a:rPr lang="en-US" sz="1400" dirty="0">
                <a:solidFill>
                  <a:schemeClr val="tx1"/>
                </a:solidFill>
              </a:rPr>
              <a:t>Procurement Steering Committee</a:t>
            </a:r>
            <a:endParaRPr lang="en-AU" sz="1400" dirty="0" err="1">
              <a:solidFill>
                <a:schemeClr val="tx1"/>
              </a:solidFill>
            </a:endParaRPr>
          </a:p>
        </p:txBody>
      </p:sp>
      <p:cxnSp>
        <p:nvCxnSpPr>
          <p:cNvPr id="21" name="Connector: Elbow 20">
            <a:extLst>
              <a:ext uri="{FF2B5EF4-FFF2-40B4-BE49-F238E27FC236}">
                <a16:creationId xmlns:a16="http://schemas.microsoft.com/office/drawing/2014/main" id="{73249618-301E-3E60-9806-2CBCFEEB2BFD}"/>
              </a:ext>
            </a:extLst>
          </p:cNvPr>
          <p:cNvCxnSpPr>
            <a:stCxn id="18" idx="3"/>
            <a:endCxn id="3" idx="2"/>
          </p:cNvCxnSpPr>
          <p:nvPr/>
        </p:nvCxnSpPr>
        <p:spPr>
          <a:xfrm flipV="1">
            <a:off x="6888088" y="2777303"/>
            <a:ext cx="1264861" cy="1576035"/>
          </a:xfrm>
          <a:prstGeom prst="bentConnector2">
            <a:avLst/>
          </a:prstGeom>
          <a:ln>
            <a:prstDash val="dash"/>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935079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4E637-200D-DBDB-8031-F7C40C523B7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8513C94-E7F6-FB75-63B8-1920574BAE45}"/>
              </a:ext>
            </a:extLst>
          </p:cNvPr>
          <p:cNvSpPr>
            <a:spLocks noGrp="1"/>
          </p:cNvSpPr>
          <p:nvPr>
            <p:ph idx="1"/>
          </p:nvPr>
        </p:nvSpPr>
        <p:spPr>
          <a:xfrm>
            <a:off x="838200" y="1700809"/>
            <a:ext cx="3996056" cy="4176464"/>
          </a:xfrm>
        </p:spPr>
        <p:txBody>
          <a:bodyPr>
            <a:normAutofit/>
          </a:bodyPr>
          <a:lstStyle/>
          <a:p>
            <a:r>
              <a:rPr lang="en-US" sz="1600" dirty="0"/>
              <a:t>Key interface between Procurement and the business</a:t>
            </a:r>
          </a:p>
          <a:p>
            <a:r>
              <a:rPr lang="en-US" sz="1600" dirty="0"/>
              <a:t>Aligned to different business areas</a:t>
            </a:r>
          </a:p>
          <a:p>
            <a:r>
              <a:rPr lang="en-US" sz="1600" dirty="0"/>
              <a:t>Proactive</a:t>
            </a:r>
          </a:p>
          <a:p>
            <a:r>
              <a:rPr lang="en-US" sz="1600" dirty="0"/>
              <a:t>Forward procurement plan</a:t>
            </a:r>
          </a:p>
          <a:p>
            <a:r>
              <a:rPr lang="en-US" sz="1600" dirty="0"/>
              <a:t>Planning individual procurement events</a:t>
            </a:r>
          </a:p>
          <a:p>
            <a:r>
              <a:rPr lang="en-US" sz="1600" dirty="0"/>
              <a:t>Opportunity identification</a:t>
            </a:r>
          </a:p>
          <a:p>
            <a:pPr lvl="1"/>
            <a:r>
              <a:rPr lang="en-US" sz="1400" dirty="0"/>
              <a:t>Whole-of-</a:t>
            </a:r>
            <a:r>
              <a:rPr lang="en-US" sz="1400" dirty="0" err="1"/>
              <a:t>organisation</a:t>
            </a:r>
            <a:endParaRPr lang="en-US" sz="1400" dirty="0"/>
          </a:p>
          <a:p>
            <a:pPr lvl="1"/>
            <a:r>
              <a:rPr lang="en-US" sz="1400" dirty="0"/>
              <a:t>Cross-business</a:t>
            </a:r>
          </a:p>
          <a:p>
            <a:r>
              <a:rPr lang="en-US" sz="1600" dirty="0"/>
              <a:t>Leads tenders over $300k</a:t>
            </a:r>
          </a:p>
          <a:p>
            <a:r>
              <a:rPr lang="en-US" sz="1600" dirty="0"/>
              <a:t>Provides advice under $300k</a:t>
            </a:r>
          </a:p>
          <a:p>
            <a:r>
              <a:rPr lang="en-US" sz="1600" dirty="0"/>
              <a:t>Manages select contracts</a:t>
            </a:r>
          </a:p>
        </p:txBody>
      </p:sp>
      <p:grpSp>
        <p:nvGrpSpPr>
          <p:cNvPr id="17" name="btfpColumnIndicatorGroup2">
            <a:extLst>
              <a:ext uri="{FF2B5EF4-FFF2-40B4-BE49-F238E27FC236}">
                <a16:creationId xmlns:a16="http://schemas.microsoft.com/office/drawing/2014/main" id="{33CB5356-F715-0BFD-4873-4166B22B7606}"/>
              </a:ext>
            </a:extLst>
          </p:cNvPr>
          <p:cNvGrpSpPr/>
          <p:nvPr/>
        </p:nvGrpSpPr>
        <p:grpSpPr>
          <a:xfrm>
            <a:off x="0" y="6926580"/>
            <a:ext cx="12192000" cy="137160"/>
            <a:chOff x="0" y="6926580"/>
            <a:chExt cx="12192000" cy="137160"/>
          </a:xfrm>
        </p:grpSpPr>
        <p:sp>
          <p:nvSpPr>
            <p:cNvPr id="15" name="btfpColumnGapBlocker837714">
              <a:extLst>
                <a:ext uri="{FF2B5EF4-FFF2-40B4-BE49-F238E27FC236}">
                  <a16:creationId xmlns:a16="http://schemas.microsoft.com/office/drawing/2014/main" id="{26E08DB4-2EA9-11CA-CEA9-855D115E4816}"/>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btfpColumnGapBlocker458917">
              <a:extLst>
                <a:ext uri="{FF2B5EF4-FFF2-40B4-BE49-F238E27FC236}">
                  <a16:creationId xmlns:a16="http://schemas.microsoft.com/office/drawing/2014/main" id="{36534303-C5D3-B6C1-7433-63115B2E4A17}"/>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btfpColumnIndicator451347">
              <a:extLst>
                <a:ext uri="{FF2B5EF4-FFF2-40B4-BE49-F238E27FC236}">
                  <a16:creationId xmlns:a16="http://schemas.microsoft.com/office/drawing/2014/main" id="{7FDEA29E-FA20-BF66-88D8-831C5A2827D5}"/>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 name="btfpColumnIndicator570145">
              <a:extLst>
                <a:ext uri="{FF2B5EF4-FFF2-40B4-BE49-F238E27FC236}">
                  <a16:creationId xmlns:a16="http://schemas.microsoft.com/office/drawing/2014/main" id="{BE5DA1E8-76B5-C723-7F2C-D501201F6BAD}"/>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6" name="btfpColumnIndicatorGroup1">
            <a:extLst>
              <a:ext uri="{FF2B5EF4-FFF2-40B4-BE49-F238E27FC236}">
                <a16:creationId xmlns:a16="http://schemas.microsoft.com/office/drawing/2014/main" id="{99416795-730B-4AB5-9638-949AD45DBD04}"/>
              </a:ext>
            </a:extLst>
          </p:cNvPr>
          <p:cNvGrpSpPr/>
          <p:nvPr/>
        </p:nvGrpSpPr>
        <p:grpSpPr>
          <a:xfrm>
            <a:off x="0" y="-205740"/>
            <a:ext cx="12192000" cy="137160"/>
            <a:chOff x="0" y="-205740"/>
            <a:chExt cx="12192000" cy="137160"/>
          </a:xfrm>
        </p:grpSpPr>
        <p:sp>
          <p:nvSpPr>
            <p:cNvPr id="14" name="btfpColumnGapBlocker397898">
              <a:extLst>
                <a:ext uri="{FF2B5EF4-FFF2-40B4-BE49-F238E27FC236}">
                  <a16:creationId xmlns:a16="http://schemas.microsoft.com/office/drawing/2014/main" id="{5D8C7243-2733-251E-5608-7E5BE2942BE5}"/>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btfpColumnGapBlocker244565">
              <a:extLst>
                <a:ext uri="{FF2B5EF4-FFF2-40B4-BE49-F238E27FC236}">
                  <a16:creationId xmlns:a16="http://schemas.microsoft.com/office/drawing/2014/main" id="{86E3997F-6728-A36B-7598-9ED91D42F333}"/>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btfpColumnIndicator605080">
              <a:extLst>
                <a:ext uri="{FF2B5EF4-FFF2-40B4-BE49-F238E27FC236}">
                  <a16:creationId xmlns:a16="http://schemas.microsoft.com/office/drawing/2014/main" id="{D1242217-07F5-EA23-E96B-CF248DB830D7}"/>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btfpColumnIndicator960250">
              <a:extLst>
                <a:ext uri="{FF2B5EF4-FFF2-40B4-BE49-F238E27FC236}">
                  <a16:creationId xmlns:a16="http://schemas.microsoft.com/office/drawing/2014/main" id="{7C670036-E7E2-2EBC-F43D-65EBF9DB8705}"/>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5" name="Rectangle: Rounded Corners 34">
            <a:extLst>
              <a:ext uri="{FF2B5EF4-FFF2-40B4-BE49-F238E27FC236}">
                <a16:creationId xmlns:a16="http://schemas.microsoft.com/office/drawing/2014/main" id="{5AA72203-27B9-7500-1A47-E9415EAF97E6}"/>
              </a:ext>
            </a:extLst>
          </p:cNvPr>
          <p:cNvSpPr/>
          <p:nvPr/>
        </p:nvSpPr>
        <p:spPr bwMode="gray">
          <a:xfrm>
            <a:off x="5231904" y="2420888"/>
            <a:ext cx="4392488" cy="2945392"/>
          </a:xfrm>
          <a:prstGeom prst="roundRect">
            <a:avLst>
              <a:gd name="adj" fmla="val 3683"/>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48" name="Title 1">
            <a:extLst>
              <a:ext uri="{FF2B5EF4-FFF2-40B4-BE49-F238E27FC236}">
                <a16:creationId xmlns:a16="http://schemas.microsoft.com/office/drawing/2014/main" id="{68767FCB-C9C8-5825-2688-06E8760EE225}"/>
              </a:ext>
            </a:extLst>
          </p:cNvPr>
          <p:cNvSpPr>
            <a:spLocks noGrp="1"/>
          </p:cNvSpPr>
          <p:nvPr>
            <p:ph type="title"/>
          </p:nvPr>
        </p:nvSpPr>
        <p:spPr/>
        <p:txBody>
          <a:bodyPr/>
          <a:lstStyle/>
          <a:p>
            <a:r>
              <a:rPr lang="en-US" sz="2400" dirty="0"/>
              <a:t>Business partnering</a:t>
            </a:r>
            <a:endParaRPr lang="en-AU" sz="2400" dirty="0"/>
          </a:p>
        </p:txBody>
      </p:sp>
      <p:sp>
        <p:nvSpPr>
          <p:cNvPr id="6" name="Rectangle 5">
            <a:extLst>
              <a:ext uri="{FF2B5EF4-FFF2-40B4-BE49-F238E27FC236}">
                <a16:creationId xmlns:a16="http://schemas.microsoft.com/office/drawing/2014/main" id="{683D72AB-8742-8763-524F-CD3442B08470}"/>
              </a:ext>
            </a:extLst>
          </p:cNvPr>
          <p:cNvSpPr/>
          <p:nvPr/>
        </p:nvSpPr>
        <p:spPr bwMode="gray">
          <a:xfrm>
            <a:off x="6269951" y="2727493"/>
            <a:ext cx="2457733" cy="836234"/>
          </a:xfrm>
          <a:prstGeom prst="rect">
            <a:avLst/>
          </a:prstGeom>
          <a:solidFill>
            <a:srgbClr val="00964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indent="0" algn="ctr" defTabSz="488950">
              <a:lnSpc>
                <a:spcPct val="90000"/>
              </a:lnSpc>
              <a:spcBef>
                <a:spcPct val="0"/>
              </a:spcBef>
              <a:spcAft>
                <a:spcPct val="35000"/>
              </a:spcAft>
              <a:buNone/>
            </a:pPr>
            <a:r>
              <a:rPr lang="en-US" sz="1400" dirty="0"/>
              <a:t>Procurement Manager</a:t>
            </a:r>
            <a:endParaRPr lang="en-AU" sz="1400" dirty="0" err="1"/>
          </a:p>
        </p:txBody>
      </p:sp>
      <p:sp>
        <p:nvSpPr>
          <p:cNvPr id="9" name="Rectangle 8">
            <a:extLst>
              <a:ext uri="{FF2B5EF4-FFF2-40B4-BE49-F238E27FC236}">
                <a16:creationId xmlns:a16="http://schemas.microsoft.com/office/drawing/2014/main" id="{496F76C0-1F5C-D5AC-D3CF-9790DC41D6FD}"/>
              </a:ext>
            </a:extLst>
          </p:cNvPr>
          <p:cNvSpPr/>
          <p:nvPr/>
        </p:nvSpPr>
        <p:spPr bwMode="gray">
          <a:xfrm>
            <a:off x="6269951" y="4230371"/>
            <a:ext cx="2446670" cy="878400"/>
          </a:xfrm>
          <a:prstGeom prst="rect">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marL="0" indent="0" algn="ctr" defTabSz="488950">
              <a:lnSpc>
                <a:spcPct val="90000"/>
              </a:lnSpc>
              <a:spcBef>
                <a:spcPct val="0"/>
              </a:spcBef>
              <a:spcAft>
                <a:spcPct val="35000"/>
              </a:spcAft>
              <a:buNone/>
            </a:pPr>
            <a:r>
              <a:rPr lang="en-US" sz="1400" b="1" kern="1200" dirty="0">
                <a:solidFill>
                  <a:schemeClr val="tx1"/>
                </a:solidFill>
                <a:latin typeface="Arial"/>
                <a:cs typeface="Arial"/>
              </a:rPr>
              <a:t>Business Partners</a:t>
            </a:r>
            <a:endParaRPr lang="en-US" sz="1400" b="1" dirty="0">
              <a:solidFill>
                <a:schemeClr val="tx1"/>
              </a:solidFill>
              <a:latin typeface="Arial"/>
              <a:cs typeface="Arial"/>
            </a:endParaRPr>
          </a:p>
        </p:txBody>
      </p:sp>
      <p:cxnSp>
        <p:nvCxnSpPr>
          <p:cNvPr id="20" name="Straight Connector 19">
            <a:extLst>
              <a:ext uri="{FF2B5EF4-FFF2-40B4-BE49-F238E27FC236}">
                <a16:creationId xmlns:a16="http://schemas.microsoft.com/office/drawing/2014/main" id="{B85BCE7A-ACA6-918E-4E90-A5E52240A155}"/>
              </a:ext>
            </a:extLst>
          </p:cNvPr>
          <p:cNvCxnSpPr>
            <a:cxnSpLocks/>
            <a:stCxn id="6" idx="2"/>
            <a:endCxn id="9" idx="0"/>
          </p:cNvCxnSpPr>
          <p:nvPr/>
        </p:nvCxnSpPr>
        <p:spPr>
          <a:xfrm flipH="1">
            <a:off x="7493286" y="3563727"/>
            <a:ext cx="5532" cy="666644"/>
          </a:xfrm>
          <a:prstGeom prst="line">
            <a:avLst/>
          </a:prstGeom>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919615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btfpColumnIndicatorGroup2">
            <a:extLst>
              <a:ext uri="{FF2B5EF4-FFF2-40B4-BE49-F238E27FC236}">
                <a16:creationId xmlns:a16="http://schemas.microsoft.com/office/drawing/2014/main" id="{3423B9FA-35EF-8BF7-3760-936100374502}"/>
              </a:ext>
            </a:extLst>
          </p:cNvPr>
          <p:cNvGrpSpPr/>
          <p:nvPr/>
        </p:nvGrpSpPr>
        <p:grpSpPr>
          <a:xfrm>
            <a:off x="0" y="6926580"/>
            <a:ext cx="12192000" cy="137160"/>
            <a:chOff x="0" y="6926580"/>
            <a:chExt cx="12192000" cy="137160"/>
          </a:xfrm>
        </p:grpSpPr>
        <p:sp>
          <p:nvSpPr>
            <p:cNvPr id="9" name="btfpColumnGapBlocker497515">
              <a:extLst>
                <a:ext uri="{FF2B5EF4-FFF2-40B4-BE49-F238E27FC236}">
                  <a16:creationId xmlns:a16="http://schemas.microsoft.com/office/drawing/2014/main" id="{FFB9D37D-587F-9600-6197-BA440508AB82}"/>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btfpColumnGapBlocker378780">
              <a:extLst>
                <a:ext uri="{FF2B5EF4-FFF2-40B4-BE49-F238E27FC236}">
                  <a16:creationId xmlns:a16="http://schemas.microsoft.com/office/drawing/2014/main" id="{76F4C8C9-FA9D-BC3E-7F80-84FC5ECFFAD5}"/>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btfpColumnIndicator100247">
              <a:extLst>
                <a:ext uri="{FF2B5EF4-FFF2-40B4-BE49-F238E27FC236}">
                  <a16:creationId xmlns:a16="http://schemas.microsoft.com/office/drawing/2014/main" id="{5CF918E3-E5BB-EB0C-43D5-906A6131EE0B}"/>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 name="btfpColumnIndicator856266">
              <a:extLst>
                <a:ext uri="{FF2B5EF4-FFF2-40B4-BE49-F238E27FC236}">
                  <a16:creationId xmlns:a16="http://schemas.microsoft.com/office/drawing/2014/main" id="{0419668B-BB11-C108-EA18-AA7D821625DC}"/>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0" name="btfpColumnIndicatorGroup1">
            <a:extLst>
              <a:ext uri="{FF2B5EF4-FFF2-40B4-BE49-F238E27FC236}">
                <a16:creationId xmlns:a16="http://schemas.microsoft.com/office/drawing/2014/main" id="{FA1A7648-B6B1-DFCC-6BBE-A81661228382}"/>
              </a:ext>
            </a:extLst>
          </p:cNvPr>
          <p:cNvGrpSpPr/>
          <p:nvPr/>
        </p:nvGrpSpPr>
        <p:grpSpPr>
          <a:xfrm>
            <a:off x="0" y="-205740"/>
            <a:ext cx="12192000" cy="137160"/>
            <a:chOff x="0" y="-205740"/>
            <a:chExt cx="12192000" cy="137160"/>
          </a:xfrm>
        </p:grpSpPr>
        <p:sp>
          <p:nvSpPr>
            <p:cNvPr id="8" name="btfpColumnGapBlocker765252">
              <a:extLst>
                <a:ext uri="{FF2B5EF4-FFF2-40B4-BE49-F238E27FC236}">
                  <a16:creationId xmlns:a16="http://schemas.microsoft.com/office/drawing/2014/main" id="{B0B95D47-5233-F5EE-4927-C12F905EA973}"/>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btfpColumnGapBlocker386810">
              <a:extLst>
                <a:ext uri="{FF2B5EF4-FFF2-40B4-BE49-F238E27FC236}">
                  <a16:creationId xmlns:a16="http://schemas.microsoft.com/office/drawing/2014/main" id="{0C7F5F98-9B64-C444-3A94-3924AB01490A}"/>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 name="btfpColumnIndicator791853">
              <a:extLst>
                <a:ext uri="{FF2B5EF4-FFF2-40B4-BE49-F238E27FC236}">
                  <a16:creationId xmlns:a16="http://schemas.microsoft.com/office/drawing/2014/main" id="{836497B6-CFDE-B124-CCE1-45F22B151EA1}"/>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 name="btfpColumnIndicator285042">
              <a:extLst>
                <a:ext uri="{FF2B5EF4-FFF2-40B4-BE49-F238E27FC236}">
                  <a16:creationId xmlns:a16="http://schemas.microsoft.com/office/drawing/2014/main" id="{BCB59F18-DDC5-217E-A42E-4E217FD3E347}"/>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2" name="Rectangle 2">
            <a:extLst>
              <a:ext uri="{FF2B5EF4-FFF2-40B4-BE49-F238E27FC236}">
                <a16:creationId xmlns:a16="http://schemas.microsoft.com/office/drawing/2014/main" id="{7AB3A4A4-8612-A74E-A217-F257EC7B4757}"/>
              </a:ext>
            </a:extLst>
          </p:cNvPr>
          <p:cNvSpPr txBox="1">
            <a:spLocks noChangeArrowheads="1"/>
          </p:cNvSpPr>
          <p:nvPr/>
        </p:nvSpPr>
        <p:spPr bwMode="auto">
          <a:xfrm>
            <a:off x="457200" y="274638"/>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a:ea typeface="MS PGothic" panose="020B0600070205080204" pitchFamily="34" charset="-128"/>
              <a:cs typeface="+mj-cs"/>
            </a:endParaRPr>
          </a:p>
        </p:txBody>
      </p:sp>
      <p:sp>
        <p:nvSpPr>
          <p:cNvPr id="13" name="Rectangle 3">
            <a:extLst>
              <a:ext uri="{FF2B5EF4-FFF2-40B4-BE49-F238E27FC236}">
                <a16:creationId xmlns:a16="http://schemas.microsoft.com/office/drawing/2014/main" id="{133153CD-AC6E-B8F9-8A3B-3E1994335B99}"/>
              </a:ext>
            </a:extLst>
          </p:cNvPr>
          <p:cNvSpPr txBox="1">
            <a:spLocks noChangeArrowheads="1"/>
          </p:cNvSpPr>
          <p:nvPr/>
        </p:nvSpPr>
        <p:spPr bwMode="auto">
          <a:xfrm>
            <a:off x="457199" y="1392579"/>
            <a:ext cx="8162261" cy="575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1700" kern="1200">
                <a:solidFill>
                  <a:schemeClr val="accent2"/>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1700" kern="1200">
                <a:solidFill>
                  <a:schemeClr val="accent2"/>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har char="•"/>
              <a:defRPr sz="1700" kern="1200">
                <a:solidFill>
                  <a:schemeClr val="accent2"/>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har char="•"/>
              <a:defRPr sz="1700" kern="1200">
                <a:solidFill>
                  <a:schemeClr val="accent2"/>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har char="•"/>
              <a:defRPr sz="1700" kern="1200">
                <a:solidFill>
                  <a:schemeClr val="accent2"/>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None/>
              <a:tabLst/>
              <a:defRPr/>
            </a:pPr>
            <a:endParaRPr kumimoji="0" lang="en-AU" altLang="en-US" sz="1700" b="0" i="0" u="none" strike="noStrike" kern="1200" cap="none" spc="0" normalizeH="0" baseline="0" noProof="0" dirty="0">
              <a:ln>
                <a:noFill/>
              </a:ln>
              <a:solidFill>
                <a:srgbClr val="333399"/>
              </a:solidFill>
              <a:effectLst/>
              <a:uLnTx/>
              <a:uFillTx/>
              <a:latin typeface="Arial"/>
              <a:ea typeface="MS PGothic" panose="020B0600070205080204" pitchFamily="34" charset="-128"/>
              <a:cs typeface="+mn-cs"/>
            </a:endParaRPr>
          </a:p>
        </p:txBody>
      </p:sp>
      <p:sp>
        <p:nvSpPr>
          <p:cNvPr id="20" name="TextBox 99">
            <a:extLst>
              <a:ext uri="{FF2B5EF4-FFF2-40B4-BE49-F238E27FC236}">
                <a16:creationId xmlns:a16="http://schemas.microsoft.com/office/drawing/2014/main" id="{B7DFBE17-5CB8-75BD-E349-16BB582574A1}"/>
              </a:ext>
            </a:extLst>
          </p:cNvPr>
          <p:cNvSpPr txBox="1">
            <a:spLocks noChangeArrowheads="1"/>
          </p:cNvSpPr>
          <p:nvPr/>
        </p:nvSpPr>
        <p:spPr bwMode="auto">
          <a:xfrm>
            <a:off x="1197935" y="4365104"/>
            <a:ext cx="2089753" cy="307777"/>
          </a:xfrm>
          <a:prstGeom prst="rect">
            <a:avLst/>
          </a:prstGeom>
          <a:solidFill>
            <a:srgbClr val="54B143"/>
          </a:solidFill>
          <a:ln w="9525">
            <a:noFill/>
            <a:miter lim="800000"/>
            <a:headEnd/>
            <a:tailEnd/>
          </a:ln>
        </p:spPr>
        <p:txBody>
          <a:bodyPr wrap="square">
            <a:spAutoFit/>
          </a:bodyPr>
          <a:lstStyle>
            <a:defPPr>
              <a:defRPr lang="en-AU"/>
            </a:defPPr>
            <a:lvl1pPr marL="0" marR="0" lvl="0" indent="0" algn="ctr" defTabSz="914400" eaLnBrk="1" fontAlgn="auto" latinLnBrk="0" hangingPunct="1">
              <a:lnSpc>
                <a:spcPct val="100000"/>
              </a:lnSpc>
              <a:spcBef>
                <a:spcPts val="0"/>
              </a:spcBef>
              <a:spcAft>
                <a:spcPts val="0"/>
              </a:spcAft>
              <a:buClrTx/>
              <a:buSzTx/>
              <a:buFontTx/>
              <a:buNone/>
              <a:tabLst/>
              <a:defRPr kumimoji="0" sz="1400" b="1" i="0" u="none" strike="noStrike" cap="none" spc="0" normalizeH="0" baseline="0">
                <a:ln>
                  <a:noFill/>
                </a:ln>
                <a:solidFill>
                  <a:srgbClr val="0077D4">
                    <a:lumMod val="50000"/>
                  </a:srgbClr>
                </a:solidFill>
                <a:effectLst/>
                <a:uLnTx/>
                <a:uFillTx/>
                <a:latin typeface="Century Gothic"/>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Arial"/>
                <a:ea typeface="+mn-ea"/>
                <a:cs typeface="+mn-cs"/>
              </a:rPr>
              <a:t>Plan</a:t>
            </a:r>
          </a:p>
        </p:txBody>
      </p:sp>
      <p:sp>
        <p:nvSpPr>
          <p:cNvPr id="21" name="TextBox 99">
            <a:extLst>
              <a:ext uri="{FF2B5EF4-FFF2-40B4-BE49-F238E27FC236}">
                <a16:creationId xmlns:a16="http://schemas.microsoft.com/office/drawing/2014/main" id="{8C1CA5B0-51F3-4B8D-89D9-2CF6147F8526}"/>
              </a:ext>
            </a:extLst>
          </p:cNvPr>
          <p:cNvSpPr txBox="1">
            <a:spLocks noChangeArrowheads="1"/>
          </p:cNvSpPr>
          <p:nvPr/>
        </p:nvSpPr>
        <p:spPr bwMode="auto">
          <a:xfrm>
            <a:off x="3466948" y="4365524"/>
            <a:ext cx="2952328" cy="307777"/>
          </a:xfrm>
          <a:prstGeom prst="rect">
            <a:avLst/>
          </a:prstGeom>
          <a:solidFill>
            <a:srgbClr val="54B143"/>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Arial"/>
                <a:ea typeface="+mn-ea"/>
                <a:cs typeface="+mn-cs"/>
              </a:rPr>
              <a:t>Source</a:t>
            </a:r>
          </a:p>
        </p:txBody>
      </p:sp>
      <p:sp>
        <p:nvSpPr>
          <p:cNvPr id="22" name="TextBox 21">
            <a:extLst>
              <a:ext uri="{FF2B5EF4-FFF2-40B4-BE49-F238E27FC236}">
                <a16:creationId xmlns:a16="http://schemas.microsoft.com/office/drawing/2014/main" id="{D5CDD313-AF6A-FAB7-18AD-A3ABD68393F0}"/>
              </a:ext>
            </a:extLst>
          </p:cNvPr>
          <p:cNvSpPr txBox="1">
            <a:spLocks noChangeArrowheads="1"/>
          </p:cNvSpPr>
          <p:nvPr/>
        </p:nvSpPr>
        <p:spPr bwMode="auto">
          <a:xfrm>
            <a:off x="6598535" y="4365103"/>
            <a:ext cx="2089753" cy="307777"/>
          </a:xfrm>
          <a:prstGeom prst="rect">
            <a:avLst/>
          </a:prstGeom>
          <a:solidFill>
            <a:srgbClr val="54B143"/>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Arial"/>
                <a:ea typeface="+mn-ea"/>
                <a:cs typeface="+mn-cs"/>
              </a:rPr>
              <a:t>Manage</a:t>
            </a:r>
          </a:p>
        </p:txBody>
      </p:sp>
      <p:grpSp>
        <p:nvGrpSpPr>
          <p:cNvPr id="23" name="Group 22">
            <a:extLst>
              <a:ext uri="{FF2B5EF4-FFF2-40B4-BE49-F238E27FC236}">
                <a16:creationId xmlns:a16="http://schemas.microsoft.com/office/drawing/2014/main" id="{E600BA67-0F7F-4648-1532-FCBE4424CD17}"/>
              </a:ext>
            </a:extLst>
          </p:cNvPr>
          <p:cNvGrpSpPr/>
          <p:nvPr/>
        </p:nvGrpSpPr>
        <p:grpSpPr>
          <a:xfrm>
            <a:off x="983432" y="1884527"/>
            <a:ext cx="7920880" cy="2367102"/>
            <a:chOff x="983432" y="2068311"/>
            <a:chExt cx="7920880" cy="3096344"/>
          </a:xfrm>
        </p:grpSpPr>
        <p:cxnSp>
          <p:nvCxnSpPr>
            <p:cNvPr id="16" name="Straight Connector 15">
              <a:extLst>
                <a:ext uri="{FF2B5EF4-FFF2-40B4-BE49-F238E27FC236}">
                  <a16:creationId xmlns:a16="http://schemas.microsoft.com/office/drawing/2014/main" id="{96EB0CB7-8A80-C2C1-6133-B49C6E58D12E}"/>
                </a:ext>
              </a:extLst>
            </p:cNvPr>
            <p:cNvCxnSpPr>
              <a:cxnSpLocks/>
            </p:cNvCxnSpPr>
            <p:nvPr/>
          </p:nvCxnSpPr>
          <p:spPr>
            <a:xfrm>
              <a:off x="983432" y="5164655"/>
              <a:ext cx="792088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65C0667-CFC0-DCA1-CF12-7178A056AE23}"/>
                </a:ext>
              </a:extLst>
            </p:cNvPr>
            <p:cNvCxnSpPr/>
            <p:nvPr/>
          </p:nvCxnSpPr>
          <p:spPr>
            <a:xfrm flipV="1">
              <a:off x="983432" y="2068311"/>
              <a:ext cx="0" cy="309634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7" name="Title 16">
            <a:extLst>
              <a:ext uri="{FF2B5EF4-FFF2-40B4-BE49-F238E27FC236}">
                <a16:creationId xmlns:a16="http://schemas.microsoft.com/office/drawing/2014/main" id="{B3A88AEC-EA98-12CF-3499-2B74DB94FBF4}"/>
              </a:ext>
            </a:extLst>
          </p:cNvPr>
          <p:cNvSpPr>
            <a:spLocks noGrp="1"/>
          </p:cNvSpPr>
          <p:nvPr>
            <p:ph type="title"/>
          </p:nvPr>
        </p:nvSpPr>
        <p:spPr/>
        <p:txBody>
          <a:bodyPr>
            <a:normAutofit/>
          </a:bodyPr>
          <a:lstStyle/>
          <a:p>
            <a:r>
              <a:rPr lang="en-AU" dirty="0"/>
              <a:t>The value/influence curve</a:t>
            </a:r>
          </a:p>
        </p:txBody>
      </p:sp>
      <p:sp>
        <p:nvSpPr>
          <p:cNvPr id="18" name="Content Placeholder 17">
            <a:extLst>
              <a:ext uri="{FF2B5EF4-FFF2-40B4-BE49-F238E27FC236}">
                <a16:creationId xmlns:a16="http://schemas.microsoft.com/office/drawing/2014/main" id="{26CDC21C-280A-AAE9-D0D2-38B448B28C09}"/>
              </a:ext>
            </a:extLst>
          </p:cNvPr>
          <p:cNvSpPr>
            <a:spLocks noGrp="1"/>
          </p:cNvSpPr>
          <p:nvPr>
            <p:ph idx="1"/>
          </p:nvPr>
        </p:nvSpPr>
        <p:spPr>
          <a:xfrm>
            <a:off x="838200" y="1264729"/>
            <a:ext cx="10515600" cy="799550"/>
          </a:xfrm>
        </p:spPr>
        <p:txBody>
          <a:bodyPr/>
          <a:lstStyle/>
          <a:p>
            <a:pPr marL="0" indent="0">
              <a:buNone/>
            </a:pPr>
            <a:r>
              <a:rPr lang="en-US" dirty="0"/>
              <a:t>Most value can be added in the planning and managing stages of procurement.</a:t>
            </a:r>
          </a:p>
        </p:txBody>
      </p:sp>
      <p:sp>
        <p:nvSpPr>
          <p:cNvPr id="24" name="Arc 23">
            <a:extLst>
              <a:ext uri="{FF2B5EF4-FFF2-40B4-BE49-F238E27FC236}">
                <a16:creationId xmlns:a16="http://schemas.microsoft.com/office/drawing/2014/main" id="{1F31D874-B378-25C7-7F6A-8033F94A31D8}"/>
              </a:ext>
            </a:extLst>
          </p:cNvPr>
          <p:cNvSpPr/>
          <p:nvPr/>
        </p:nvSpPr>
        <p:spPr>
          <a:xfrm rot="5400000">
            <a:off x="2814957" y="-2313513"/>
            <a:ext cx="4177680" cy="7713003"/>
          </a:xfrm>
          <a:prstGeom prst="arc">
            <a:avLst>
              <a:gd name="adj1" fmla="val 16821945"/>
              <a:gd name="adj2" fmla="val 4837062"/>
            </a:avLst>
          </a:prstGeom>
          <a:ln w="28575">
            <a:solidFill>
              <a:srgbClr val="54B14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cxnSp>
        <p:nvCxnSpPr>
          <p:cNvPr id="27" name="Straight Connector 26">
            <a:extLst>
              <a:ext uri="{FF2B5EF4-FFF2-40B4-BE49-F238E27FC236}">
                <a16:creationId xmlns:a16="http://schemas.microsoft.com/office/drawing/2014/main" id="{4681FDD2-46E6-440B-EA51-7D51448C708E}"/>
              </a:ext>
            </a:extLst>
          </p:cNvPr>
          <p:cNvCxnSpPr>
            <a:cxnSpLocks/>
          </p:cNvCxnSpPr>
          <p:nvPr/>
        </p:nvCxnSpPr>
        <p:spPr>
          <a:xfrm flipV="1">
            <a:off x="3377318" y="1976198"/>
            <a:ext cx="0" cy="2268000"/>
          </a:xfrm>
          <a:prstGeom prst="line">
            <a:avLst/>
          </a:prstGeom>
          <a:ln w="9525">
            <a:solidFill>
              <a:schemeClr val="bg2">
                <a:lumMod val="9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FB3F957-8413-90B6-AB8A-402EACA4A290}"/>
              </a:ext>
            </a:extLst>
          </p:cNvPr>
          <p:cNvCxnSpPr>
            <a:cxnSpLocks/>
          </p:cNvCxnSpPr>
          <p:nvPr/>
        </p:nvCxnSpPr>
        <p:spPr>
          <a:xfrm flipV="1">
            <a:off x="6508906" y="1976198"/>
            <a:ext cx="0" cy="2268000"/>
          </a:xfrm>
          <a:prstGeom prst="line">
            <a:avLst/>
          </a:prstGeom>
          <a:ln w="9525">
            <a:solidFill>
              <a:schemeClr val="bg2">
                <a:lumMod val="90000"/>
              </a:schemeClr>
            </a:solidFill>
            <a:prstDash val="dash"/>
          </a:ln>
        </p:spPr>
        <p:style>
          <a:lnRef idx="2">
            <a:schemeClr val="accent1"/>
          </a:lnRef>
          <a:fillRef idx="0">
            <a:schemeClr val="accent1"/>
          </a:fillRef>
          <a:effectRef idx="1">
            <a:schemeClr val="accent1"/>
          </a:effectRef>
          <a:fontRef idx="minor">
            <a:schemeClr val="tx1"/>
          </a:fontRef>
        </p:style>
      </p:cxnSp>
      <p:sp>
        <p:nvSpPr>
          <p:cNvPr id="14" name="Content Placeholder 28">
            <a:extLst>
              <a:ext uri="{FF2B5EF4-FFF2-40B4-BE49-F238E27FC236}">
                <a16:creationId xmlns:a16="http://schemas.microsoft.com/office/drawing/2014/main" id="{55F11537-6E8B-0C68-4265-E61BD3149BDD}"/>
              </a:ext>
            </a:extLst>
          </p:cNvPr>
          <p:cNvSpPr txBox="1">
            <a:spLocks/>
          </p:cNvSpPr>
          <p:nvPr/>
        </p:nvSpPr>
        <p:spPr>
          <a:xfrm>
            <a:off x="838200" y="5132142"/>
            <a:ext cx="8786192" cy="15372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3339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33339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33339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33339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600" b="0" dirty="0"/>
              <a:t>Early involvement of Business Partners in planning and analysis of procurement events</a:t>
            </a:r>
          </a:p>
          <a:p>
            <a:pPr fontAlgn="auto">
              <a:spcAft>
                <a:spcPts val="0"/>
              </a:spcAft>
            </a:pPr>
            <a:r>
              <a:rPr lang="en-US" sz="1600" dirty="0"/>
              <a:t>Over the tendering threshold</a:t>
            </a:r>
            <a:r>
              <a:rPr lang="en-US" sz="1600" b="0" dirty="0"/>
              <a:t>, Business Partners lead development of sourcing strategies in conjunction with the business</a:t>
            </a:r>
          </a:p>
          <a:p>
            <a:pPr fontAlgn="auto">
              <a:spcAft>
                <a:spcPts val="0"/>
              </a:spcAft>
            </a:pPr>
            <a:r>
              <a:rPr lang="en-US" sz="1600" dirty="0"/>
              <a:t>Under the tendering threshold</a:t>
            </a:r>
            <a:r>
              <a:rPr lang="en-US" sz="1600" b="0" dirty="0"/>
              <a:t>, business units lead sourcing strategy and consult Procurement</a:t>
            </a:r>
          </a:p>
        </p:txBody>
      </p:sp>
    </p:spTree>
    <p:custDataLst>
      <p:tags r:id="rId1"/>
    </p:custDataLst>
    <p:extLst>
      <p:ext uri="{BB962C8B-B14F-4D97-AF65-F5344CB8AC3E}">
        <p14:creationId xmlns:p14="http://schemas.microsoft.com/office/powerpoint/2010/main" val="1822119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8">
            <a:extLst>
              <a:ext uri="{FF2B5EF4-FFF2-40B4-BE49-F238E27FC236}">
                <a16:creationId xmlns:a16="http://schemas.microsoft.com/office/drawing/2014/main" id="{A3602991-EB4D-AC00-01D0-C02C93335F80}"/>
              </a:ext>
            </a:extLst>
          </p:cNvPr>
          <p:cNvSpPr>
            <a:spLocks/>
          </p:cNvSpPr>
          <p:nvPr/>
        </p:nvSpPr>
        <p:spPr bwMode="auto">
          <a:xfrm>
            <a:off x="8747354" y="1841645"/>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5" name="Freeform 18">
            <a:extLst>
              <a:ext uri="{FF2B5EF4-FFF2-40B4-BE49-F238E27FC236}">
                <a16:creationId xmlns:a16="http://schemas.microsoft.com/office/drawing/2014/main" id="{C77DA414-A417-20DB-57A5-B4A5EBB6D337}"/>
              </a:ext>
            </a:extLst>
          </p:cNvPr>
          <p:cNvSpPr>
            <a:spLocks/>
          </p:cNvSpPr>
          <p:nvPr/>
        </p:nvSpPr>
        <p:spPr bwMode="auto">
          <a:xfrm>
            <a:off x="7288703" y="1841645"/>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4" name="Freeform 18">
            <a:extLst>
              <a:ext uri="{FF2B5EF4-FFF2-40B4-BE49-F238E27FC236}">
                <a16:creationId xmlns:a16="http://schemas.microsoft.com/office/drawing/2014/main" id="{F70A8F26-9A08-5A17-2D9B-F671B5F5413B}"/>
              </a:ext>
            </a:extLst>
          </p:cNvPr>
          <p:cNvSpPr>
            <a:spLocks/>
          </p:cNvSpPr>
          <p:nvPr/>
        </p:nvSpPr>
        <p:spPr bwMode="auto">
          <a:xfrm>
            <a:off x="5844202" y="1841645"/>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grpSp>
        <p:nvGrpSpPr>
          <p:cNvPr id="89" name="btfpColumnIndicatorGroup2">
            <a:extLst>
              <a:ext uri="{FF2B5EF4-FFF2-40B4-BE49-F238E27FC236}">
                <a16:creationId xmlns:a16="http://schemas.microsoft.com/office/drawing/2014/main" id="{A22C975C-741D-F92A-CC8C-BEA628A34F0C}"/>
              </a:ext>
            </a:extLst>
          </p:cNvPr>
          <p:cNvGrpSpPr/>
          <p:nvPr/>
        </p:nvGrpSpPr>
        <p:grpSpPr>
          <a:xfrm>
            <a:off x="0" y="6926580"/>
            <a:ext cx="12192000" cy="137160"/>
            <a:chOff x="0" y="6926580"/>
            <a:chExt cx="12192000" cy="137160"/>
          </a:xfrm>
        </p:grpSpPr>
        <p:sp>
          <p:nvSpPr>
            <p:cNvPr id="87" name="btfpColumnGapBlocker956497">
              <a:extLst>
                <a:ext uri="{FF2B5EF4-FFF2-40B4-BE49-F238E27FC236}">
                  <a16:creationId xmlns:a16="http://schemas.microsoft.com/office/drawing/2014/main" id="{6064A6DE-CDB2-F00F-0387-2772BF0223E7}"/>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5" name="btfpColumnGapBlocker367626">
              <a:extLst>
                <a:ext uri="{FF2B5EF4-FFF2-40B4-BE49-F238E27FC236}">
                  <a16:creationId xmlns:a16="http://schemas.microsoft.com/office/drawing/2014/main" id="{7E4521A3-95C8-959A-A092-AFD36FD14509}"/>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3" name="btfpColumnIndicator856260">
              <a:extLst>
                <a:ext uri="{FF2B5EF4-FFF2-40B4-BE49-F238E27FC236}">
                  <a16:creationId xmlns:a16="http://schemas.microsoft.com/office/drawing/2014/main" id="{451B5F02-A380-EDCD-FE59-16E5773133FB}"/>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1" name="btfpColumnIndicator313997">
              <a:extLst>
                <a:ext uri="{FF2B5EF4-FFF2-40B4-BE49-F238E27FC236}">
                  <a16:creationId xmlns:a16="http://schemas.microsoft.com/office/drawing/2014/main" id="{1F022E4D-5DE7-2863-AAF4-F33C43E7693F}"/>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88" name="btfpColumnIndicatorGroup1">
            <a:extLst>
              <a:ext uri="{FF2B5EF4-FFF2-40B4-BE49-F238E27FC236}">
                <a16:creationId xmlns:a16="http://schemas.microsoft.com/office/drawing/2014/main" id="{6BB33DAF-B9B3-28CF-A8B0-1847E7F156B6}"/>
              </a:ext>
            </a:extLst>
          </p:cNvPr>
          <p:cNvGrpSpPr/>
          <p:nvPr/>
        </p:nvGrpSpPr>
        <p:grpSpPr>
          <a:xfrm>
            <a:off x="0" y="-205740"/>
            <a:ext cx="12192000" cy="137160"/>
            <a:chOff x="0" y="-205740"/>
            <a:chExt cx="12192000" cy="137160"/>
          </a:xfrm>
        </p:grpSpPr>
        <p:sp>
          <p:nvSpPr>
            <p:cNvPr id="86" name="btfpColumnGapBlocker430029">
              <a:extLst>
                <a:ext uri="{FF2B5EF4-FFF2-40B4-BE49-F238E27FC236}">
                  <a16:creationId xmlns:a16="http://schemas.microsoft.com/office/drawing/2014/main" id="{611DC719-2A39-96DE-3BF5-72550232FA8E}"/>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btfpColumnGapBlocker673190">
              <a:extLst>
                <a:ext uri="{FF2B5EF4-FFF2-40B4-BE49-F238E27FC236}">
                  <a16:creationId xmlns:a16="http://schemas.microsoft.com/office/drawing/2014/main" id="{FAA9861F-3838-838C-92CF-5C6546491537}"/>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2" name="btfpColumnIndicator850172">
              <a:extLst>
                <a:ext uri="{FF2B5EF4-FFF2-40B4-BE49-F238E27FC236}">
                  <a16:creationId xmlns:a16="http://schemas.microsoft.com/office/drawing/2014/main" id="{3502A36D-204B-4A0F-60F4-6977C512CC17}"/>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0" name="btfpColumnIndicator206101">
              <a:extLst>
                <a:ext uri="{FF2B5EF4-FFF2-40B4-BE49-F238E27FC236}">
                  <a16:creationId xmlns:a16="http://schemas.microsoft.com/office/drawing/2014/main" id="{09510BD3-AFBE-3949-8D64-9B3D4F939BE8}"/>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6" name="TextBox 99">
            <a:extLst>
              <a:ext uri="{FF2B5EF4-FFF2-40B4-BE49-F238E27FC236}">
                <a16:creationId xmlns:a16="http://schemas.microsoft.com/office/drawing/2014/main" id="{6E977F36-AB16-AEBD-FD3F-CA365A4CB0E3}"/>
              </a:ext>
            </a:extLst>
          </p:cNvPr>
          <p:cNvSpPr txBox="1">
            <a:spLocks noChangeArrowheads="1"/>
          </p:cNvSpPr>
          <p:nvPr/>
        </p:nvSpPr>
        <p:spPr bwMode="auto">
          <a:xfrm>
            <a:off x="2892644" y="1423946"/>
            <a:ext cx="2736000" cy="307777"/>
          </a:xfrm>
          <a:prstGeom prst="rect">
            <a:avLst/>
          </a:prstGeom>
          <a:solidFill>
            <a:srgbClr val="54B143"/>
          </a:solidFill>
          <a:ln w="9525">
            <a:noFill/>
            <a:miter lim="800000"/>
            <a:headEnd/>
            <a:tailEnd/>
          </a:ln>
        </p:spPr>
        <p:txBody>
          <a:bodyPr wrap="square">
            <a:spAutoFit/>
          </a:bodyPr>
          <a:lstStyle>
            <a:defPPr>
              <a:defRPr lang="en-AU"/>
            </a:defPPr>
            <a:lvl1pPr marL="0" marR="0" lvl="0" indent="0" algn="ctr" defTabSz="914400" eaLnBrk="1" fontAlgn="auto" latinLnBrk="0" hangingPunct="1">
              <a:lnSpc>
                <a:spcPct val="100000"/>
              </a:lnSpc>
              <a:spcBef>
                <a:spcPts val="0"/>
              </a:spcBef>
              <a:spcAft>
                <a:spcPts val="0"/>
              </a:spcAft>
              <a:buClrTx/>
              <a:buSzTx/>
              <a:buFontTx/>
              <a:buNone/>
              <a:tabLst/>
              <a:defRPr kumimoji="0" sz="1400" b="1" i="0" u="none" strike="noStrike" cap="none" spc="0" normalizeH="0" baseline="0">
                <a:ln>
                  <a:noFill/>
                </a:ln>
                <a:solidFill>
                  <a:srgbClr val="0077D4">
                    <a:lumMod val="50000"/>
                  </a:srgbClr>
                </a:solidFill>
                <a:effectLst/>
                <a:uLnTx/>
                <a:uFillTx/>
                <a:latin typeface="Century Gothic"/>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Arial"/>
                <a:ea typeface="+mn-ea"/>
                <a:cs typeface="+mn-cs"/>
              </a:rPr>
              <a:t>Plan</a:t>
            </a:r>
          </a:p>
        </p:txBody>
      </p:sp>
      <p:sp>
        <p:nvSpPr>
          <p:cNvPr id="7" name="TextBox 99">
            <a:extLst>
              <a:ext uri="{FF2B5EF4-FFF2-40B4-BE49-F238E27FC236}">
                <a16:creationId xmlns:a16="http://schemas.microsoft.com/office/drawing/2014/main" id="{42405469-5410-617F-014E-B3F63F0BB951}"/>
              </a:ext>
            </a:extLst>
          </p:cNvPr>
          <p:cNvSpPr txBox="1">
            <a:spLocks noChangeArrowheads="1"/>
          </p:cNvSpPr>
          <p:nvPr/>
        </p:nvSpPr>
        <p:spPr bwMode="auto">
          <a:xfrm>
            <a:off x="5745617" y="1423946"/>
            <a:ext cx="4371963" cy="307777"/>
          </a:xfrm>
          <a:prstGeom prst="rect">
            <a:avLst/>
          </a:prstGeom>
          <a:solidFill>
            <a:srgbClr val="54B143"/>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Arial"/>
                <a:ea typeface="+mn-ea"/>
                <a:cs typeface="+mn-cs"/>
              </a:rPr>
              <a:t>Source</a:t>
            </a:r>
          </a:p>
        </p:txBody>
      </p:sp>
      <p:sp>
        <p:nvSpPr>
          <p:cNvPr id="8" name="TextBox 99">
            <a:extLst>
              <a:ext uri="{FF2B5EF4-FFF2-40B4-BE49-F238E27FC236}">
                <a16:creationId xmlns:a16="http://schemas.microsoft.com/office/drawing/2014/main" id="{F62B693D-3419-9A46-A7F5-FC08A4852070}"/>
              </a:ext>
            </a:extLst>
          </p:cNvPr>
          <p:cNvSpPr txBox="1">
            <a:spLocks noChangeArrowheads="1"/>
          </p:cNvSpPr>
          <p:nvPr/>
        </p:nvSpPr>
        <p:spPr bwMode="auto">
          <a:xfrm>
            <a:off x="10244957" y="1423946"/>
            <a:ext cx="1315047" cy="307777"/>
          </a:xfrm>
          <a:prstGeom prst="rect">
            <a:avLst/>
          </a:prstGeom>
          <a:solidFill>
            <a:srgbClr val="54B143"/>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Arial"/>
                <a:ea typeface="+mn-ea"/>
                <a:cs typeface="+mn-cs"/>
              </a:rPr>
              <a:t>Manage</a:t>
            </a:r>
          </a:p>
        </p:txBody>
      </p:sp>
      <p:sp>
        <p:nvSpPr>
          <p:cNvPr id="10" name="Freeform 7">
            <a:extLst>
              <a:ext uri="{FF2B5EF4-FFF2-40B4-BE49-F238E27FC236}">
                <a16:creationId xmlns:a16="http://schemas.microsoft.com/office/drawing/2014/main" id="{8D67BFA6-CC7B-7C3D-217D-0CF999805CAA}"/>
              </a:ext>
            </a:extLst>
          </p:cNvPr>
          <p:cNvSpPr>
            <a:spLocks/>
          </p:cNvSpPr>
          <p:nvPr/>
        </p:nvSpPr>
        <p:spPr bwMode="auto">
          <a:xfrm>
            <a:off x="3011731" y="1841645"/>
            <a:ext cx="1205327" cy="845605"/>
          </a:xfrm>
          <a:prstGeom prst="homePlate">
            <a:avLst>
              <a:gd name="adj" fmla="val 38414"/>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34" name="TextBox 33">
            <a:extLst>
              <a:ext uri="{FF2B5EF4-FFF2-40B4-BE49-F238E27FC236}">
                <a16:creationId xmlns:a16="http://schemas.microsoft.com/office/drawing/2014/main" id="{FECADD7D-08F0-6429-5E42-C3004F124302}"/>
              </a:ext>
            </a:extLst>
          </p:cNvPr>
          <p:cNvSpPr txBox="1"/>
          <p:nvPr/>
        </p:nvSpPr>
        <p:spPr>
          <a:xfrm>
            <a:off x="3118466" y="1990367"/>
            <a:ext cx="806007" cy="600164"/>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Planning and Analysis</a:t>
            </a:r>
          </a:p>
        </p:txBody>
      </p:sp>
      <p:sp>
        <p:nvSpPr>
          <p:cNvPr id="35" name="Oval 34">
            <a:extLst>
              <a:ext uri="{FF2B5EF4-FFF2-40B4-BE49-F238E27FC236}">
                <a16:creationId xmlns:a16="http://schemas.microsoft.com/office/drawing/2014/main" id="{74967AAF-E2BF-C569-6D28-67B66AFE193B}"/>
              </a:ext>
            </a:extLst>
          </p:cNvPr>
          <p:cNvSpPr/>
          <p:nvPr/>
        </p:nvSpPr>
        <p:spPr>
          <a:xfrm>
            <a:off x="3073103" y="1924713"/>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1</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sp>
        <p:nvSpPr>
          <p:cNvPr id="40" name="Freeform 18">
            <a:extLst>
              <a:ext uri="{FF2B5EF4-FFF2-40B4-BE49-F238E27FC236}">
                <a16:creationId xmlns:a16="http://schemas.microsoft.com/office/drawing/2014/main" id="{B9F26558-23DA-DB1F-D376-611A5DB1AB80}"/>
              </a:ext>
            </a:extLst>
          </p:cNvPr>
          <p:cNvSpPr>
            <a:spLocks/>
          </p:cNvSpPr>
          <p:nvPr/>
        </p:nvSpPr>
        <p:spPr bwMode="auto">
          <a:xfrm>
            <a:off x="4320676" y="1841645"/>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38" name="TextBox 37">
            <a:extLst>
              <a:ext uri="{FF2B5EF4-FFF2-40B4-BE49-F238E27FC236}">
                <a16:creationId xmlns:a16="http://schemas.microsoft.com/office/drawing/2014/main" id="{4A2B64A6-8FEF-988E-6917-E001ACAEC51F}"/>
              </a:ext>
            </a:extLst>
          </p:cNvPr>
          <p:cNvSpPr txBox="1"/>
          <p:nvPr/>
        </p:nvSpPr>
        <p:spPr>
          <a:xfrm>
            <a:off x="4587689" y="1958365"/>
            <a:ext cx="804407" cy="600164"/>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Develop Sourcing Strategy</a:t>
            </a:r>
          </a:p>
        </p:txBody>
      </p:sp>
      <p:sp>
        <p:nvSpPr>
          <p:cNvPr id="39" name="Oval 38">
            <a:extLst>
              <a:ext uri="{FF2B5EF4-FFF2-40B4-BE49-F238E27FC236}">
                <a16:creationId xmlns:a16="http://schemas.microsoft.com/office/drawing/2014/main" id="{F31F4B98-2717-716D-8BFF-9AAC524D4458}"/>
              </a:ext>
            </a:extLst>
          </p:cNvPr>
          <p:cNvSpPr/>
          <p:nvPr/>
        </p:nvSpPr>
        <p:spPr>
          <a:xfrm>
            <a:off x="4481594" y="1924713"/>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2</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sp>
        <p:nvSpPr>
          <p:cNvPr id="46" name="TextBox 45">
            <a:extLst>
              <a:ext uri="{FF2B5EF4-FFF2-40B4-BE49-F238E27FC236}">
                <a16:creationId xmlns:a16="http://schemas.microsoft.com/office/drawing/2014/main" id="{30DCE2BF-E9CA-883F-B17E-47D1A52D0A8F}"/>
              </a:ext>
            </a:extLst>
          </p:cNvPr>
          <p:cNvSpPr txBox="1"/>
          <p:nvPr/>
        </p:nvSpPr>
        <p:spPr>
          <a:xfrm>
            <a:off x="6180844" y="2077590"/>
            <a:ext cx="688346" cy="430887"/>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a:ea typeface="+mn-ea"/>
                <a:cs typeface="+mn-cs"/>
              </a:rPr>
              <a:t>Go to Market</a:t>
            </a:r>
          </a:p>
        </p:txBody>
      </p:sp>
      <p:sp>
        <p:nvSpPr>
          <p:cNvPr id="47" name="Oval 46">
            <a:extLst>
              <a:ext uri="{FF2B5EF4-FFF2-40B4-BE49-F238E27FC236}">
                <a16:creationId xmlns:a16="http://schemas.microsoft.com/office/drawing/2014/main" id="{98E0B9EB-BC40-D221-A851-9BCF4427B50D}"/>
              </a:ext>
            </a:extLst>
          </p:cNvPr>
          <p:cNvSpPr/>
          <p:nvPr/>
        </p:nvSpPr>
        <p:spPr>
          <a:xfrm>
            <a:off x="6051601" y="1924713"/>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3</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sp>
        <p:nvSpPr>
          <p:cNvPr id="54" name="TextBox 53">
            <a:extLst>
              <a:ext uri="{FF2B5EF4-FFF2-40B4-BE49-F238E27FC236}">
                <a16:creationId xmlns:a16="http://schemas.microsoft.com/office/drawing/2014/main" id="{32BD0A57-1754-BD11-3E26-7E722924B936}"/>
              </a:ext>
            </a:extLst>
          </p:cNvPr>
          <p:cNvSpPr txBox="1"/>
          <p:nvPr/>
        </p:nvSpPr>
        <p:spPr>
          <a:xfrm>
            <a:off x="7497791" y="2092255"/>
            <a:ext cx="945654" cy="430887"/>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a:ea typeface="+mn-ea"/>
                <a:cs typeface="+mn-cs"/>
              </a:rPr>
              <a:t>Evaluate Responses</a:t>
            </a:r>
          </a:p>
        </p:txBody>
      </p:sp>
      <p:sp>
        <p:nvSpPr>
          <p:cNvPr id="55" name="Oval 54">
            <a:extLst>
              <a:ext uri="{FF2B5EF4-FFF2-40B4-BE49-F238E27FC236}">
                <a16:creationId xmlns:a16="http://schemas.microsoft.com/office/drawing/2014/main" id="{CFDC792B-A999-3A3B-2A1D-3CAB724BACA5}"/>
              </a:ext>
            </a:extLst>
          </p:cNvPr>
          <p:cNvSpPr/>
          <p:nvPr/>
        </p:nvSpPr>
        <p:spPr>
          <a:xfrm>
            <a:off x="7465055" y="1924713"/>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4</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sp>
        <p:nvSpPr>
          <p:cNvPr id="62" name="TextBox 61">
            <a:extLst>
              <a:ext uri="{FF2B5EF4-FFF2-40B4-BE49-F238E27FC236}">
                <a16:creationId xmlns:a16="http://schemas.microsoft.com/office/drawing/2014/main" id="{BFEA279C-0FD2-5739-C9B2-6D7A08967A33}"/>
              </a:ext>
            </a:extLst>
          </p:cNvPr>
          <p:cNvSpPr txBox="1"/>
          <p:nvPr/>
        </p:nvSpPr>
        <p:spPr>
          <a:xfrm>
            <a:off x="8990186" y="2092255"/>
            <a:ext cx="904614" cy="430887"/>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a:ea typeface="+mn-ea"/>
                <a:cs typeface="+mn-cs"/>
              </a:rPr>
              <a:t>Negotiate Contract</a:t>
            </a:r>
          </a:p>
        </p:txBody>
      </p:sp>
      <p:sp>
        <p:nvSpPr>
          <p:cNvPr id="63" name="Oval 62">
            <a:extLst>
              <a:ext uri="{FF2B5EF4-FFF2-40B4-BE49-F238E27FC236}">
                <a16:creationId xmlns:a16="http://schemas.microsoft.com/office/drawing/2014/main" id="{2E471BC7-29D3-56D0-23EF-9AAC11EF659A}"/>
              </a:ext>
            </a:extLst>
          </p:cNvPr>
          <p:cNvSpPr/>
          <p:nvPr/>
        </p:nvSpPr>
        <p:spPr>
          <a:xfrm>
            <a:off x="8935198" y="1924713"/>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dirty="0">
                <a:ln>
                  <a:noFill/>
                </a:ln>
                <a:solidFill>
                  <a:srgbClr val="306727"/>
                </a:solidFill>
                <a:effectLst/>
                <a:uLnTx/>
                <a:uFillTx/>
                <a:latin typeface="Arial" panose="020B0604020202020204" pitchFamily="34" charset="0"/>
                <a:ea typeface="+mn-ea"/>
                <a:cs typeface="Arial" panose="020B0604020202020204" pitchFamily="34" charset="0"/>
              </a:rPr>
              <a:t>5</a:t>
            </a:r>
            <a:endParaRPr kumimoji="0" lang="en-SG" sz="600" b="1" i="0" u="none" strike="noStrike" kern="1200" cap="none" spc="0" normalizeH="0" baseline="0" noProof="0" dirty="0">
              <a:ln>
                <a:noFill/>
              </a:ln>
              <a:solidFill>
                <a:srgbClr val="306727"/>
              </a:solidFill>
              <a:effectLst/>
              <a:uLnTx/>
              <a:uFillTx/>
              <a:latin typeface="Arial" panose="020B0604020202020204" pitchFamily="34" charset="0"/>
              <a:ea typeface="+mn-ea"/>
              <a:cs typeface="Arial" panose="020B0604020202020204" pitchFamily="34" charset="0"/>
            </a:endParaRPr>
          </a:p>
        </p:txBody>
      </p:sp>
      <p:graphicFrame>
        <p:nvGraphicFramePr>
          <p:cNvPr id="76" name="btfpTable740866">
            <a:extLst>
              <a:ext uri="{FF2B5EF4-FFF2-40B4-BE49-F238E27FC236}">
                <a16:creationId xmlns:a16="http://schemas.microsoft.com/office/drawing/2014/main" id="{D8ACFF02-A27B-E4C2-0E24-48811CAA6FDC}"/>
              </a:ext>
            </a:extLst>
          </p:cNvPr>
          <p:cNvGraphicFramePr>
            <a:graphicFrameLocks noGrp="1"/>
          </p:cNvGraphicFramePr>
          <p:nvPr>
            <p:custDataLst>
              <p:tags r:id="rId2"/>
            </p:custDataLst>
            <p:extLst>
              <p:ext uri="{D42A27DB-BD31-4B8C-83A1-F6EECF244321}">
                <p14:modId xmlns:p14="http://schemas.microsoft.com/office/powerpoint/2010/main" val="3645206648"/>
              </p:ext>
            </p:extLst>
          </p:nvPr>
        </p:nvGraphicFramePr>
        <p:xfrm>
          <a:off x="767408" y="2403807"/>
          <a:ext cx="10792597" cy="2716817"/>
        </p:xfrm>
        <a:graphic>
          <a:graphicData uri="http://schemas.openxmlformats.org/drawingml/2006/table">
            <a:tbl>
              <a:tblPr firstRow="1" firstCol="1">
                <a:tableStyleId>{9D7B26C5-4107-4FEC-AEDC-1716B250A1EF}</a:tableStyleId>
              </a:tblPr>
              <a:tblGrid>
                <a:gridCol w="2075935">
                  <a:extLst>
                    <a:ext uri="{9D8B030D-6E8A-4147-A177-3AD203B41FA5}">
                      <a16:colId xmlns:a16="http://schemas.microsoft.com/office/drawing/2014/main" val="3207934898"/>
                    </a:ext>
                  </a:extLst>
                </a:gridCol>
                <a:gridCol w="1371600">
                  <a:extLst>
                    <a:ext uri="{9D8B030D-6E8A-4147-A177-3AD203B41FA5}">
                      <a16:colId xmlns:a16="http://schemas.microsoft.com/office/drawing/2014/main" val="2152531381"/>
                    </a:ext>
                  </a:extLst>
                </a:gridCol>
                <a:gridCol w="1482811">
                  <a:extLst>
                    <a:ext uri="{9D8B030D-6E8A-4147-A177-3AD203B41FA5}">
                      <a16:colId xmlns:a16="http://schemas.microsoft.com/office/drawing/2014/main" val="1590305695"/>
                    </a:ext>
                  </a:extLst>
                </a:gridCol>
                <a:gridCol w="1513702">
                  <a:extLst>
                    <a:ext uri="{9D8B030D-6E8A-4147-A177-3AD203B41FA5}">
                      <a16:colId xmlns:a16="http://schemas.microsoft.com/office/drawing/2014/main" val="2877479783"/>
                    </a:ext>
                  </a:extLst>
                </a:gridCol>
                <a:gridCol w="1476633">
                  <a:extLst>
                    <a:ext uri="{9D8B030D-6E8A-4147-A177-3AD203B41FA5}">
                      <a16:colId xmlns:a16="http://schemas.microsoft.com/office/drawing/2014/main" val="2401636723"/>
                    </a:ext>
                  </a:extLst>
                </a:gridCol>
                <a:gridCol w="1464275">
                  <a:extLst>
                    <a:ext uri="{9D8B030D-6E8A-4147-A177-3AD203B41FA5}">
                      <a16:colId xmlns:a16="http://schemas.microsoft.com/office/drawing/2014/main" val="387248742"/>
                    </a:ext>
                  </a:extLst>
                </a:gridCol>
                <a:gridCol w="1407641">
                  <a:extLst>
                    <a:ext uri="{9D8B030D-6E8A-4147-A177-3AD203B41FA5}">
                      <a16:colId xmlns:a16="http://schemas.microsoft.com/office/drawing/2014/main" val="2805564984"/>
                    </a:ext>
                  </a:extLst>
                </a:gridCol>
              </a:tblGrid>
              <a:tr h="414380">
                <a:tc>
                  <a:txBody>
                    <a:bodyPr/>
                    <a:lstStyle/>
                    <a:p>
                      <a:pPr marL="0" indent="0" algn="l">
                        <a:spcBef>
                          <a:spcPts val="0"/>
                        </a:spcBef>
                        <a:buFontTx/>
                        <a:buNone/>
                      </a:pPr>
                      <a:r>
                        <a:rPr lang="en-US" sz="1200" dirty="0"/>
                        <a:t>Procurement Threshold</a:t>
                      </a:r>
                      <a:endParaRPr lang="en-AU" sz="1200" dirty="0"/>
                    </a:p>
                  </a:txBody>
                  <a:tcPr anchor="b">
                    <a:lnT w="6350" cap="flat" cmpd="sng" algn="ctr">
                      <a:noFill/>
                      <a:prstDash val="solid"/>
                      <a:round/>
                      <a:headEnd type="none" w="med" len="med"/>
                      <a:tailEnd type="none" w="med" len="med"/>
                    </a:lnT>
                    <a:solidFill>
                      <a:schemeClr val="bg1">
                        <a:lumMod val="95000"/>
                      </a:schemeClr>
                    </a:solidFill>
                  </a:tcPr>
                </a:tc>
                <a:tc>
                  <a:txBody>
                    <a:bodyPr/>
                    <a:lstStyle/>
                    <a:p>
                      <a:pPr marL="0" indent="0">
                        <a:spcBef>
                          <a:spcPts val="0"/>
                        </a:spcBef>
                        <a:buFontTx/>
                        <a:buNone/>
                      </a:pPr>
                      <a:endParaRPr lang="en-AU" sz="1200" dirty="0"/>
                    </a:p>
                  </a:txBody>
                  <a:tcPr>
                    <a:lnT w="6350" cap="flat" cmpd="sng" algn="ctr">
                      <a:noFill/>
                      <a:prstDash val="solid"/>
                      <a:round/>
                      <a:headEnd type="none" w="med" len="med"/>
                      <a:tailEnd type="none" w="med" len="med"/>
                    </a:lnT>
                  </a:tcPr>
                </a:tc>
                <a:tc>
                  <a:txBody>
                    <a:bodyPr/>
                    <a:lstStyle/>
                    <a:p>
                      <a:pPr marL="0" indent="0">
                        <a:spcBef>
                          <a:spcPts val="0"/>
                        </a:spcBef>
                        <a:buFontTx/>
                        <a:buNone/>
                      </a:pPr>
                      <a:endParaRPr lang="en-AU" sz="1200" dirty="0"/>
                    </a:p>
                  </a:txBody>
                  <a:tcPr>
                    <a:lnT w="6350" cap="flat" cmpd="sng" algn="ctr">
                      <a:noFill/>
                      <a:prstDash val="solid"/>
                      <a:round/>
                      <a:headEnd type="none" w="med" len="med"/>
                      <a:tailEnd type="none" w="med" len="med"/>
                    </a:lnT>
                  </a:tcPr>
                </a:tc>
                <a:tc>
                  <a:txBody>
                    <a:bodyPr/>
                    <a:lstStyle/>
                    <a:p>
                      <a:pPr marL="0" indent="0">
                        <a:spcBef>
                          <a:spcPts val="0"/>
                        </a:spcBef>
                        <a:buFontTx/>
                        <a:buNone/>
                      </a:pPr>
                      <a:endParaRPr lang="en-AU" sz="1200" dirty="0"/>
                    </a:p>
                  </a:txBody>
                  <a:tcPr>
                    <a:lnT w="6350" cap="flat" cmpd="sng" algn="ctr">
                      <a:noFill/>
                      <a:prstDash val="solid"/>
                      <a:round/>
                      <a:headEnd type="none" w="med" len="med"/>
                      <a:tailEnd type="none" w="med" len="med"/>
                    </a:lnT>
                  </a:tcPr>
                </a:tc>
                <a:tc>
                  <a:txBody>
                    <a:bodyPr/>
                    <a:lstStyle/>
                    <a:p>
                      <a:pPr marL="0" indent="0">
                        <a:spcBef>
                          <a:spcPts val="0"/>
                        </a:spcBef>
                        <a:buFontTx/>
                        <a:buNone/>
                      </a:pPr>
                      <a:endParaRPr lang="en-AU" sz="1200" dirty="0"/>
                    </a:p>
                  </a:txBody>
                  <a:tcPr>
                    <a:lnT w="6350" cap="flat" cmpd="sng" algn="ctr">
                      <a:noFill/>
                      <a:prstDash val="solid"/>
                      <a:round/>
                      <a:headEnd type="none" w="med" len="med"/>
                      <a:tailEnd type="none" w="med" len="med"/>
                    </a:lnT>
                  </a:tcPr>
                </a:tc>
                <a:tc>
                  <a:txBody>
                    <a:bodyPr/>
                    <a:lstStyle/>
                    <a:p>
                      <a:pPr marL="0" indent="0">
                        <a:spcBef>
                          <a:spcPts val="0"/>
                        </a:spcBef>
                        <a:buFontTx/>
                        <a:buNone/>
                      </a:pPr>
                      <a:endParaRPr lang="en-AU" sz="1200" dirty="0"/>
                    </a:p>
                  </a:txBody>
                  <a:tcPr>
                    <a:lnT w="6350" cap="flat" cmpd="sng" algn="ctr">
                      <a:noFill/>
                      <a:prstDash val="solid"/>
                      <a:round/>
                      <a:headEnd type="none" w="med" len="med"/>
                      <a:tailEnd type="none" w="med" len="med"/>
                    </a:lnT>
                  </a:tcPr>
                </a:tc>
                <a:tc>
                  <a:txBody>
                    <a:bodyPr/>
                    <a:lstStyle/>
                    <a:p>
                      <a:pPr marL="0" indent="0">
                        <a:spcBef>
                          <a:spcPts val="0"/>
                        </a:spcBef>
                        <a:buFontTx/>
                        <a:buNone/>
                      </a:pPr>
                      <a:endParaRPr lang="en-AU" sz="1200"/>
                    </a:p>
                  </a:txBody>
                  <a:tcPr>
                    <a:lnT w="63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640749865"/>
                  </a:ext>
                </a:extLst>
              </a:tr>
              <a:tr h="351717">
                <a:tc>
                  <a:txBody>
                    <a:bodyPr/>
                    <a:lstStyle/>
                    <a:p>
                      <a:pPr marL="0" indent="0" algn="ctr">
                        <a:buFontTx/>
                        <a:buNone/>
                      </a:pPr>
                      <a:r>
                        <a:rPr lang="en-US" sz="1200" dirty="0"/>
                        <a:t>=&lt; $10,000</a:t>
                      </a:r>
                      <a:endParaRPr lang="en-AU" sz="1200" dirty="0"/>
                    </a:p>
                  </a:txBody>
                  <a:tcPr marL="45720" marR="45720" anchor="ctr">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spcBef>
                          <a:spcPts val="0"/>
                        </a:spcBef>
                        <a:buNone/>
                      </a:pPr>
                      <a:r>
                        <a:rPr lang="en-US" sz="1000" dirty="0">
                          <a:solidFill>
                            <a:schemeClr val="tx1"/>
                          </a:solidFill>
                        </a:rPr>
                        <a:t>N/A</a:t>
                      </a:r>
                    </a:p>
                  </a:txBody>
                  <a:tcPr anchor="ctr">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dirty="0">
                          <a:solidFill>
                            <a:schemeClr val="tx1"/>
                          </a:solidFill>
                        </a:rPr>
                        <a:t>N/A</a:t>
                      </a:r>
                    </a:p>
                  </a:txBody>
                  <a:tcPr anchor="ctr">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a:solidFill>
                            <a:schemeClr val="tx1"/>
                          </a:solidFill>
                        </a:rPr>
                        <a:t>Business</a:t>
                      </a:r>
                    </a:p>
                  </a:txBody>
                  <a:tcPr anchor="ctr">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solidFill>
                            <a:schemeClr val="tx1"/>
                          </a:solidFill>
                        </a:rPr>
                        <a:t>Business</a:t>
                      </a:r>
                    </a:p>
                  </a:txBody>
                  <a:tcPr anchor="ctr">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a:solidFill>
                            <a:schemeClr val="tx1"/>
                          </a:solidFill>
                        </a:rPr>
                        <a:t>N/A</a:t>
                      </a:r>
                    </a:p>
                  </a:txBody>
                  <a:tcPr anchor="ctr">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solidFill>
                            <a:schemeClr val="tx1"/>
                          </a:solidFill>
                        </a:rPr>
                        <a:t>Business</a:t>
                      </a:r>
                    </a:p>
                  </a:txBody>
                  <a:tcPr anchor="ctr">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8654915"/>
                  </a:ext>
                </a:extLst>
              </a:tr>
              <a:tr h="392762">
                <a:tc>
                  <a:txBody>
                    <a:bodyPr/>
                    <a:lstStyle/>
                    <a:p>
                      <a:pPr marL="0" indent="0" algn="ctr">
                        <a:buFontTx/>
                        <a:buNone/>
                      </a:pPr>
                      <a:r>
                        <a:rPr lang="en-US" sz="1200" dirty="0"/>
                        <a:t>$10,001 - $100,000</a:t>
                      </a:r>
                      <a:endParaRPr lang="en-AU" sz="1200" dirty="0"/>
                    </a:p>
                  </a:txBody>
                  <a:tcPr marL="45720" marR="4572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spcBef>
                          <a:spcPts val="0"/>
                        </a:spcBef>
                        <a:buNone/>
                      </a:pPr>
                      <a:r>
                        <a:rPr lang="en-US" sz="1000">
                          <a:solidFill>
                            <a:schemeClr val="tx1"/>
                          </a:solidFill>
                        </a:rPr>
                        <a:t>N/A</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a:solidFill>
                            <a:schemeClr val="tx1"/>
                          </a:solidFill>
                        </a:rPr>
                        <a:t>N/A</a:t>
                      </a:r>
                      <a:endParaRPr lang="en-AU" sz="1000">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solidFill>
                            <a:schemeClr val="tx1"/>
                          </a:solidFill>
                        </a:rPr>
                        <a:t>Business</a:t>
                      </a:r>
                    </a:p>
                    <a:p>
                      <a:pPr marL="0" indent="0" algn="ctr">
                        <a:spcBef>
                          <a:spcPts val="0"/>
                        </a:spcBef>
                        <a:buNone/>
                      </a:pPr>
                      <a:r>
                        <a:rPr lang="en-US" sz="1000" b="0" dirty="0">
                          <a:solidFill>
                            <a:schemeClr val="tx1"/>
                          </a:solidFill>
                        </a:rPr>
                        <a:t>(Procurement </a:t>
                      </a:r>
                    </a:p>
                    <a:p>
                      <a:pPr marL="0" indent="0" algn="ctr">
                        <a:spcBef>
                          <a:spcPts val="0"/>
                        </a:spcBef>
                        <a:buNone/>
                      </a:pPr>
                      <a:r>
                        <a:rPr lang="en-US" sz="1000" b="0" dirty="0">
                          <a:solidFill>
                            <a:schemeClr val="tx1"/>
                          </a:solidFill>
                        </a:rPr>
                        <a:t>guidance as required)</a:t>
                      </a:r>
                      <a:endParaRPr lang="en-AU" sz="1000" b="0" dirty="0">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solidFill>
                            <a:schemeClr val="tx1"/>
                          </a:solidFill>
                        </a:rPr>
                        <a:t>Business</a:t>
                      </a:r>
                    </a:p>
                    <a:p>
                      <a:pPr marL="0" marR="0" lvl="0" indent="0" algn="ctr" defTabSz="711200" rtl="0" eaLnBrk="1" fontAlgn="auto" latinLnBrk="0" hangingPunct="1">
                        <a:lnSpc>
                          <a:spcPct val="100000"/>
                        </a:lnSpc>
                        <a:spcBef>
                          <a:spcPts val="0"/>
                        </a:spcBef>
                        <a:spcAft>
                          <a:spcPts val="0"/>
                        </a:spcAft>
                        <a:buClrTx/>
                        <a:buSzTx/>
                        <a:buFontTx/>
                        <a:buNone/>
                        <a:tabLst/>
                        <a:defRPr/>
                      </a:pPr>
                      <a:r>
                        <a:rPr lang="en-US" sz="1000" b="0" dirty="0">
                          <a:solidFill>
                            <a:schemeClr val="tx1"/>
                          </a:solidFill>
                        </a:rPr>
                        <a:t>(Procurement guidance as required)</a:t>
                      </a:r>
                      <a:endParaRPr lang="en-AU" sz="1000" b="0" dirty="0">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a:solidFill>
                            <a:schemeClr val="tx1"/>
                          </a:solidFill>
                        </a:rPr>
                        <a:t>N/A</a:t>
                      </a:r>
                      <a:endParaRPr lang="en-AU" sz="1000">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a:solidFill>
                            <a:schemeClr val="tx1"/>
                          </a:solidFill>
                        </a:rPr>
                        <a:t>Business</a:t>
                      </a:r>
                      <a:endParaRPr lang="en-AU" sz="1000" b="1">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904688"/>
                  </a:ext>
                </a:extLst>
              </a:tr>
              <a:tr h="472542">
                <a:tc>
                  <a:txBody>
                    <a:bodyPr/>
                    <a:lstStyle/>
                    <a:p>
                      <a:pPr marL="0" indent="0" algn="ctr">
                        <a:buFontTx/>
                        <a:buNone/>
                      </a:pPr>
                      <a:r>
                        <a:rPr lang="en-US" sz="1200" dirty="0"/>
                        <a:t>$100,001 - $300,000</a:t>
                      </a:r>
                      <a:endParaRPr lang="en-AU" sz="1200" dirty="0"/>
                    </a:p>
                  </a:txBody>
                  <a:tcPr marL="45720" marR="4572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spcBef>
                          <a:spcPts val="0"/>
                        </a:spcBef>
                        <a:buNone/>
                      </a:pPr>
                      <a:r>
                        <a:rPr lang="en-US" sz="1000" b="1" dirty="0">
                          <a:solidFill>
                            <a:schemeClr val="tx1"/>
                          </a:solidFill>
                        </a:rPr>
                        <a:t>Business</a:t>
                      </a:r>
                      <a:r>
                        <a:rPr lang="en-US" sz="1000" dirty="0">
                          <a:solidFill>
                            <a:schemeClr val="tx1"/>
                          </a:solidFill>
                        </a:rPr>
                        <a:t> </a:t>
                      </a:r>
                    </a:p>
                    <a:p>
                      <a:pPr marL="0" indent="0" algn="ctr">
                        <a:spcBef>
                          <a:spcPts val="0"/>
                        </a:spcBef>
                        <a:buNone/>
                      </a:pPr>
                      <a:r>
                        <a:rPr lang="en-US" sz="1000" dirty="0">
                          <a:solidFill>
                            <a:schemeClr val="tx1"/>
                          </a:solidFill>
                        </a:rPr>
                        <a:t>(Procurement consulted)</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solidFill>
                            <a:schemeClr val="tx1"/>
                          </a:solidFill>
                        </a:rPr>
                        <a:t>Business</a:t>
                      </a:r>
                      <a:r>
                        <a:rPr lang="en-US" sz="1000" dirty="0">
                          <a:solidFill>
                            <a:schemeClr val="tx1"/>
                          </a:solidFill>
                        </a:rPr>
                        <a:t> </a:t>
                      </a:r>
                    </a:p>
                    <a:p>
                      <a:pPr marL="0" indent="0" algn="ctr">
                        <a:spcBef>
                          <a:spcPts val="0"/>
                        </a:spcBef>
                        <a:buNone/>
                      </a:pPr>
                      <a:r>
                        <a:rPr lang="en-US" sz="1000" dirty="0">
                          <a:solidFill>
                            <a:schemeClr val="tx1"/>
                          </a:solidFill>
                        </a:rPr>
                        <a:t>(Procurement consulted)</a:t>
                      </a:r>
                      <a:endParaRPr lang="en-AU" sz="1000" dirty="0">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solidFill>
                            <a:schemeClr val="tx1"/>
                          </a:solidFill>
                        </a:rPr>
                        <a:t>Business</a:t>
                      </a:r>
                    </a:p>
                    <a:p>
                      <a:pPr marL="0" indent="0" algn="ctr">
                        <a:spcBef>
                          <a:spcPts val="0"/>
                        </a:spcBef>
                        <a:buNone/>
                      </a:pPr>
                      <a:r>
                        <a:rPr lang="en-US" sz="1000" b="0" dirty="0">
                          <a:solidFill>
                            <a:schemeClr val="tx1"/>
                          </a:solidFill>
                        </a:rPr>
                        <a:t>(Procurement </a:t>
                      </a:r>
                    </a:p>
                    <a:p>
                      <a:pPr marL="0" indent="0" algn="ctr">
                        <a:spcBef>
                          <a:spcPts val="0"/>
                        </a:spcBef>
                        <a:buNone/>
                      </a:pPr>
                      <a:r>
                        <a:rPr lang="en-US" sz="1000" b="0" dirty="0">
                          <a:solidFill>
                            <a:schemeClr val="tx1"/>
                          </a:solidFill>
                        </a:rPr>
                        <a:t>guidance as required)</a:t>
                      </a:r>
                      <a:endParaRPr lang="en-AU" sz="1000" b="0" dirty="0">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solidFill>
                            <a:schemeClr val="tx1"/>
                          </a:solidFill>
                        </a:rPr>
                        <a:t>Business</a:t>
                      </a:r>
                    </a:p>
                    <a:p>
                      <a:pPr marL="0" indent="0" algn="ctr">
                        <a:spcBef>
                          <a:spcPts val="0"/>
                        </a:spcBef>
                        <a:buNone/>
                      </a:pPr>
                      <a:r>
                        <a:rPr lang="en-US" sz="1000" b="0" dirty="0">
                          <a:solidFill>
                            <a:schemeClr val="tx1"/>
                          </a:solidFill>
                        </a:rPr>
                        <a:t>(Procurement </a:t>
                      </a:r>
                    </a:p>
                    <a:p>
                      <a:pPr marL="0" indent="0" algn="ctr">
                        <a:spcBef>
                          <a:spcPts val="0"/>
                        </a:spcBef>
                        <a:buNone/>
                      </a:pPr>
                      <a:r>
                        <a:rPr lang="en-US" sz="1000" b="0" dirty="0">
                          <a:solidFill>
                            <a:schemeClr val="tx1"/>
                          </a:solidFill>
                        </a:rPr>
                        <a:t>guidance as required)</a:t>
                      </a:r>
                      <a:endParaRPr lang="en-AU" sz="1000" b="0" dirty="0">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solidFill>
                            <a:schemeClr val="tx1"/>
                          </a:solidFill>
                        </a:rPr>
                        <a:t>Business</a:t>
                      </a:r>
                    </a:p>
                    <a:p>
                      <a:pPr marL="0" indent="0" algn="ctr">
                        <a:spcBef>
                          <a:spcPts val="0"/>
                        </a:spcBef>
                        <a:buNone/>
                      </a:pPr>
                      <a:r>
                        <a:rPr lang="en-US" sz="1000" b="0" dirty="0">
                          <a:solidFill>
                            <a:schemeClr val="tx1"/>
                          </a:solidFill>
                        </a:rPr>
                        <a:t>(Procurement </a:t>
                      </a:r>
                    </a:p>
                    <a:p>
                      <a:pPr marL="0" indent="0" algn="ctr">
                        <a:spcBef>
                          <a:spcPts val="0"/>
                        </a:spcBef>
                        <a:buNone/>
                      </a:pPr>
                      <a:r>
                        <a:rPr lang="en-US" sz="1000" b="0" dirty="0">
                          <a:solidFill>
                            <a:schemeClr val="tx1"/>
                          </a:solidFill>
                        </a:rPr>
                        <a:t>assistance)</a:t>
                      </a:r>
                      <a:endParaRPr lang="en-AU" sz="1000" b="0" dirty="0">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a:solidFill>
                            <a:schemeClr val="tx1"/>
                          </a:solidFill>
                        </a:rPr>
                        <a:t>Business</a:t>
                      </a:r>
                      <a:endParaRPr lang="en-AU" sz="1000" b="1">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7279036"/>
                  </a:ext>
                </a:extLst>
              </a:tr>
              <a:tr h="0">
                <a:tc>
                  <a:txBody>
                    <a:bodyPr/>
                    <a:lstStyle/>
                    <a:p>
                      <a:pPr marL="0" indent="0" algn="ctr">
                        <a:buFontTx/>
                        <a:buNone/>
                      </a:pPr>
                      <a:r>
                        <a:rPr lang="en-US" sz="1200" dirty="0"/>
                        <a:t>&gt; $300,000</a:t>
                      </a:r>
                      <a:endParaRPr lang="en-AU" sz="1200" dirty="0"/>
                    </a:p>
                  </a:txBody>
                  <a:tcPr marL="45720" marR="4572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spcBef>
                          <a:spcPts val="0"/>
                        </a:spcBef>
                        <a:buNone/>
                      </a:pPr>
                      <a:r>
                        <a:rPr lang="en-US" sz="1000" b="1" dirty="0">
                          <a:solidFill>
                            <a:schemeClr val="tx1"/>
                          </a:solidFill>
                        </a:rPr>
                        <a:t>Procurement</a:t>
                      </a:r>
                    </a:p>
                    <a:p>
                      <a:pPr marL="0" marR="0" lvl="0" indent="0" algn="ctr" defTabSz="711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(in conjunction</a:t>
                      </a:r>
                    </a:p>
                    <a:p>
                      <a:pPr marL="0" marR="0" lvl="0" indent="0" algn="ctr" defTabSz="711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with business)</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solidFill>
                            <a:schemeClr val="tx1"/>
                          </a:solidFill>
                        </a:rPr>
                        <a:t>Procurement</a:t>
                      </a:r>
                    </a:p>
                    <a:p>
                      <a:pPr marL="0" marR="0" lvl="0" indent="0" algn="ctr" defTabSz="711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(in conjunction</a:t>
                      </a:r>
                    </a:p>
                    <a:p>
                      <a:pPr marL="0" marR="0" lvl="0" indent="0" algn="ctr" defTabSz="711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with business)</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solidFill>
                            <a:schemeClr val="tx1"/>
                          </a:solidFill>
                        </a:rPr>
                        <a:t>Procurement</a:t>
                      </a:r>
                      <a:endParaRPr lang="en-AU" sz="1000" b="1" dirty="0">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a:solidFill>
                            <a:schemeClr val="tx1"/>
                          </a:solidFill>
                        </a:rPr>
                        <a:t>Business </a:t>
                      </a:r>
                      <a:r>
                        <a:rPr lang="en-US" sz="1000">
                          <a:solidFill>
                            <a:schemeClr val="tx1"/>
                          </a:solidFill>
                        </a:rPr>
                        <a:t>(Procurement facilitated)</a:t>
                      </a:r>
                      <a:endParaRPr lang="en-AU" sz="1000">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solidFill>
                            <a:schemeClr val="tx1"/>
                          </a:solidFill>
                        </a:rPr>
                        <a:t>Procurement</a:t>
                      </a:r>
                    </a:p>
                    <a:p>
                      <a:pPr marL="0" marR="0" lvl="0" indent="0" algn="ctr" defTabSz="711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(in conjunction</a:t>
                      </a:r>
                    </a:p>
                    <a:p>
                      <a:pPr marL="0" marR="0" lvl="0" indent="0" algn="ctr" defTabSz="711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with business)</a:t>
                      </a: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r>
                        <a:rPr lang="en-US" sz="1000" b="1" dirty="0">
                          <a:solidFill>
                            <a:schemeClr val="tx1"/>
                          </a:solidFill>
                        </a:rPr>
                        <a:t>Procurement </a:t>
                      </a:r>
                      <a:r>
                        <a:rPr lang="en-US" sz="1000" dirty="0">
                          <a:solidFill>
                            <a:schemeClr val="tx1"/>
                          </a:solidFill>
                        </a:rPr>
                        <a:t>(common-use agreements/ panels/ key contracts)</a:t>
                      </a:r>
                    </a:p>
                    <a:p>
                      <a:pPr marL="0" indent="0" algn="ctr">
                        <a:spcBef>
                          <a:spcPts val="0"/>
                        </a:spcBef>
                        <a:buNone/>
                      </a:pPr>
                      <a:r>
                        <a:rPr lang="en-US" sz="1000" b="1" dirty="0">
                          <a:solidFill>
                            <a:schemeClr val="tx1"/>
                          </a:solidFill>
                        </a:rPr>
                        <a:t>Business </a:t>
                      </a:r>
                      <a:r>
                        <a:rPr lang="en-US" sz="1000" dirty="0">
                          <a:solidFill>
                            <a:schemeClr val="tx1"/>
                          </a:solidFill>
                        </a:rPr>
                        <a:t>(other)</a:t>
                      </a:r>
                      <a:endParaRPr lang="en-AU" sz="1000" dirty="0">
                        <a:solidFill>
                          <a:schemeClr val="tx1"/>
                        </a:solidFill>
                      </a:endParaRPr>
                    </a:p>
                  </a:txBody>
                  <a:tcPr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3259112"/>
                  </a:ext>
                </a:extLst>
              </a:tr>
            </a:tbl>
          </a:graphicData>
        </a:graphic>
      </p:graphicFrame>
      <p:cxnSp>
        <p:nvCxnSpPr>
          <p:cNvPr id="77" name="Straight Connector 76">
            <a:extLst>
              <a:ext uri="{FF2B5EF4-FFF2-40B4-BE49-F238E27FC236}">
                <a16:creationId xmlns:a16="http://schemas.microsoft.com/office/drawing/2014/main" id="{976C3C6A-B811-8CD7-5378-3305D9DAFCD1}"/>
              </a:ext>
            </a:extLst>
          </p:cNvPr>
          <p:cNvCxnSpPr>
            <a:cxnSpLocks/>
          </p:cNvCxnSpPr>
          <p:nvPr/>
        </p:nvCxnSpPr>
        <p:spPr bwMode="gray">
          <a:xfrm>
            <a:off x="5700073" y="1368341"/>
            <a:ext cx="0" cy="3744000"/>
          </a:xfrm>
          <a:prstGeom prst="line">
            <a:avLst/>
          </a:prstGeom>
          <a:ln w="9525" cap="flat">
            <a:solidFill>
              <a:schemeClr val="tx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EBE41D5-5ADD-541A-EA69-15568E705E30}"/>
              </a:ext>
            </a:extLst>
          </p:cNvPr>
          <p:cNvCxnSpPr>
            <a:cxnSpLocks/>
          </p:cNvCxnSpPr>
          <p:nvPr/>
        </p:nvCxnSpPr>
        <p:spPr bwMode="gray">
          <a:xfrm>
            <a:off x="10181268" y="1368341"/>
            <a:ext cx="0" cy="3744000"/>
          </a:xfrm>
          <a:prstGeom prst="line">
            <a:avLst/>
          </a:prstGeom>
          <a:ln w="9525" cap="flat">
            <a:solidFill>
              <a:schemeClr val="tx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sp>
        <p:nvSpPr>
          <p:cNvPr id="14" name="Freeform 18">
            <a:extLst>
              <a:ext uri="{FF2B5EF4-FFF2-40B4-BE49-F238E27FC236}">
                <a16:creationId xmlns:a16="http://schemas.microsoft.com/office/drawing/2014/main" id="{734B500A-33A1-208A-1904-D995BFC6D69E}"/>
              </a:ext>
            </a:extLst>
          </p:cNvPr>
          <p:cNvSpPr>
            <a:spLocks/>
          </p:cNvSpPr>
          <p:nvPr/>
        </p:nvSpPr>
        <p:spPr bwMode="auto">
          <a:xfrm>
            <a:off x="10247874" y="1841645"/>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cxnSp>
        <p:nvCxnSpPr>
          <p:cNvPr id="79" name="Straight Connector 78">
            <a:extLst>
              <a:ext uri="{FF2B5EF4-FFF2-40B4-BE49-F238E27FC236}">
                <a16:creationId xmlns:a16="http://schemas.microsoft.com/office/drawing/2014/main" id="{497C8DCE-FD44-CC69-7BA5-A476C66EF16B}"/>
              </a:ext>
            </a:extLst>
          </p:cNvPr>
          <p:cNvCxnSpPr>
            <a:cxnSpLocks/>
          </p:cNvCxnSpPr>
          <p:nvPr/>
        </p:nvCxnSpPr>
        <p:spPr bwMode="gray">
          <a:xfrm>
            <a:off x="2827998" y="1368341"/>
            <a:ext cx="0" cy="3744000"/>
          </a:xfrm>
          <a:prstGeom prst="line">
            <a:avLst/>
          </a:prstGeom>
          <a:ln w="9525" cap="flat">
            <a:solidFill>
              <a:schemeClr val="tx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6C3B93ED-532A-F4FA-A995-4C6A142E7299}"/>
              </a:ext>
            </a:extLst>
          </p:cNvPr>
          <p:cNvGrpSpPr/>
          <p:nvPr/>
        </p:nvGrpSpPr>
        <p:grpSpPr>
          <a:xfrm>
            <a:off x="717655" y="4253437"/>
            <a:ext cx="10872745" cy="1623835"/>
            <a:chOff x="357615" y="4483750"/>
            <a:chExt cx="10872745" cy="1623835"/>
          </a:xfrm>
        </p:grpSpPr>
        <p:sp>
          <p:nvSpPr>
            <p:cNvPr id="16" name="Rectangle: Rounded Corners 15">
              <a:extLst>
                <a:ext uri="{FF2B5EF4-FFF2-40B4-BE49-F238E27FC236}">
                  <a16:creationId xmlns:a16="http://schemas.microsoft.com/office/drawing/2014/main" id="{36F64288-09D0-22E8-8D08-CF531BE46DC3}"/>
                </a:ext>
              </a:extLst>
            </p:cNvPr>
            <p:cNvSpPr/>
            <p:nvPr/>
          </p:nvSpPr>
          <p:spPr bwMode="gray">
            <a:xfrm>
              <a:off x="357616" y="4483750"/>
              <a:ext cx="10872744" cy="879277"/>
            </a:xfrm>
            <a:prstGeom prst="roundRect">
              <a:avLst/>
            </a:prstGeom>
            <a:noFill/>
            <a:ln w="19050">
              <a:solidFill>
                <a:srgbClr val="FAA72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7" name="Rectangle: Rounded Corners 16">
              <a:extLst>
                <a:ext uri="{FF2B5EF4-FFF2-40B4-BE49-F238E27FC236}">
                  <a16:creationId xmlns:a16="http://schemas.microsoft.com/office/drawing/2014/main" id="{5984049E-9117-DEB8-C421-37E710708A24}"/>
                </a:ext>
              </a:extLst>
            </p:cNvPr>
            <p:cNvSpPr/>
            <p:nvPr/>
          </p:nvSpPr>
          <p:spPr bwMode="gray">
            <a:xfrm>
              <a:off x="357615" y="5743624"/>
              <a:ext cx="2056995" cy="363961"/>
            </a:xfrm>
            <a:prstGeom prst="roundRect">
              <a:avLst/>
            </a:prstGeom>
            <a:noFill/>
            <a:ln w="19050">
              <a:solidFill>
                <a:srgbClr val="FAA72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AU" sz="1600" dirty="0">
                  <a:solidFill>
                    <a:schemeClr val="tx1"/>
                  </a:solidFill>
                </a:rPr>
                <a:t>Procurement-led</a:t>
              </a:r>
            </a:p>
          </p:txBody>
        </p:sp>
        <p:cxnSp>
          <p:nvCxnSpPr>
            <p:cNvPr id="19" name="Straight Connector 18">
              <a:extLst>
                <a:ext uri="{FF2B5EF4-FFF2-40B4-BE49-F238E27FC236}">
                  <a16:creationId xmlns:a16="http://schemas.microsoft.com/office/drawing/2014/main" id="{3D4E2460-4594-AC4F-9FCC-F08F0D3BB30E}"/>
                </a:ext>
              </a:extLst>
            </p:cNvPr>
            <p:cNvCxnSpPr>
              <a:cxnSpLocks/>
            </p:cNvCxnSpPr>
            <p:nvPr/>
          </p:nvCxnSpPr>
          <p:spPr bwMode="gray">
            <a:xfrm flipV="1">
              <a:off x="1386112" y="5358512"/>
              <a:ext cx="0" cy="360000"/>
            </a:xfrm>
            <a:prstGeom prst="line">
              <a:avLst/>
            </a:prstGeom>
            <a:ln w="19050" cap="flat">
              <a:solidFill>
                <a:srgbClr val="FAA723"/>
              </a:solidFill>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7BF8DB5B-A494-6A17-74BA-3BF2CA0A9096}"/>
              </a:ext>
            </a:extLst>
          </p:cNvPr>
          <p:cNvGrpSpPr/>
          <p:nvPr/>
        </p:nvGrpSpPr>
        <p:grpSpPr>
          <a:xfrm>
            <a:off x="717655" y="1721717"/>
            <a:ext cx="10872745" cy="2520697"/>
            <a:chOff x="357615" y="1952030"/>
            <a:chExt cx="10872745" cy="2520697"/>
          </a:xfrm>
        </p:grpSpPr>
        <p:sp>
          <p:nvSpPr>
            <p:cNvPr id="20" name="Rectangle: Rounded Corners 19">
              <a:extLst>
                <a:ext uri="{FF2B5EF4-FFF2-40B4-BE49-F238E27FC236}">
                  <a16:creationId xmlns:a16="http://schemas.microsoft.com/office/drawing/2014/main" id="{45A46C55-EB5E-F7D7-C7FE-6F6A1B79458F}"/>
                </a:ext>
              </a:extLst>
            </p:cNvPr>
            <p:cNvSpPr/>
            <p:nvPr/>
          </p:nvSpPr>
          <p:spPr bwMode="gray">
            <a:xfrm>
              <a:off x="357616" y="3068960"/>
              <a:ext cx="10872744" cy="1403767"/>
            </a:xfrm>
            <a:prstGeom prst="roundRect">
              <a:avLst>
                <a:gd name="adj" fmla="val 8904"/>
              </a:avLst>
            </a:prstGeom>
            <a:noFill/>
            <a:ln w="19050">
              <a:solidFill>
                <a:srgbClr val="FAA72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21" name="Rectangle: Rounded Corners 20">
              <a:extLst>
                <a:ext uri="{FF2B5EF4-FFF2-40B4-BE49-F238E27FC236}">
                  <a16:creationId xmlns:a16="http://schemas.microsoft.com/office/drawing/2014/main" id="{E065FF8A-6B6E-7F08-1979-38D7A2B7AD89}"/>
                </a:ext>
              </a:extLst>
            </p:cNvPr>
            <p:cNvSpPr/>
            <p:nvPr/>
          </p:nvSpPr>
          <p:spPr bwMode="gray">
            <a:xfrm>
              <a:off x="357615" y="1952030"/>
              <a:ext cx="2056996" cy="363961"/>
            </a:xfrm>
            <a:prstGeom prst="roundRect">
              <a:avLst/>
            </a:prstGeom>
            <a:noFill/>
            <a:ln w="19050">
              <a:solidFill>
                <a:srgbClr val="FAA72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r>
                <a:rPr lang="en-AU" sz="1600" dirty="0">
                  <a:solidFill>
                    <a:schemeClr val="tx1"/>
                  </a:solidFill>
                </a:rPr>
                <a:t>Business-led</a:t>
              </a:r>
            </a:p>
          </p:txBody>
        </p:sp>
        <p:cxnSp>
          <p:nvCxnSpPr>
            <p:cNvPr id="22" name="Straight Connector 21">
              <a:extLst>
                <a:ext uri="{FF2B5EF4-FFF2-40B4-BE49-F238E27FC236}">
                  <a16:creationId xmlns:a16="http://schemas.microsoft.com/office/drawing/2014/main" id="{48F8D886-C687-B818-A5B2-13DF741A237C}"/>
                </a:ext>
              </a:extLst>
            </p:cNvPr>
            <p:cNvCxnSpPr>
              <a:cxnSpLocks/>
            </p:cNvCxnSpPr>
            <p:nvPr/>
          </p:nvCxnSpPr>
          <p:spPr bwMode="gray">
            <a:xfrm flipV="1">
              <a:off x="1386113" y="2315991"/>
              <a:ext cx="0" cy="756000"/>
            </a:xfrm>
            <a:prstGeom prst="line">
              <a:avLst/>
            </a:prstGeom>
            <a:ln w="19050" cap="flat">
              <a:solidFill>
                <a:srgbClr val="FAA723"/>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32" name="Rectangle 2">
            <a:extLst>
              <a:ext uri="{FF2B5EF4-FFF2-40B4-BE49-F238E27FC236}">
                <a16:creationId xmlns:a16="http://schemas.microsoft.com/office/drawing/2014/main" id="{2CC0FC18-207F-FD65-F4E3-C6CF0F7288C3}"/>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7548854D-01F8-0F5D-00DA-29C263CD140B}"/>
              </a:ext>
            </a:extLst>
          </p:cNvPr>
          <p:cNvSpPr txBox="1"/>
          <p:nvPr/>
        </p:nvSpPr>
        <p:spPr>
          <a:xfrm>
            <a:off x="10447970" y="2092255"/>
            <a:ext cx="904614" cy="430887"/>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Operate Contract</a:t>
            </a:r>
          </a:p>
        </p:txBody>
      </p:sp>
      <p:sp>
        <p:nvSpPr>
          <p:cNvPr id="71" name="Oval 70">
            <a:extLst>
              <a:ext uri="{FF2B5EF4-FFF2-40B4-BE49-F238E27FC236}">
                <a16:creationId xmlns:a16="http://schemas.microsoft.com/office/drawing/2014/main" id="{F455CAD5-700E-E20E-CC01-D3BAE93842D1}"/>
              </a:ext>
            </a:extLst>
          </p:cNvPr>
          <p:cNvSpPr/>
          <p:nvPr/>
        </p:nvSpPr>
        <p:spPr>
          <a:xfrm>
            <a:off x="10465557" y="1924713"/>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6</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F70CF20B-E960-997D-DED1-3FF8B07DE250}"/>
              </a:ext>
            </a:extLst>
          </p:cNvPr>
          <p:cNvSpPr>
            <a:spLocks noGrp="1"/>
          </p:cNvSpPr>
          <p:nvPr>
            <p:ph type="title"/>
          </p:nvPr>
        </p:nvSpPr>
        <p:spPr/>
        <p:txBody>
          <a:bodyPr>
            <a:normAutofit/>
          </a:bodyPr>
          <a:lstStyle/>
          <a:p>
            <a:r>
              <a:rPr lang="en-AU" dirty="0"/>
              <a:t>Roles and responsibilities</a:t>
            </a:r>
          </a:p>
        </p:txBody>
      </p:sp>
      <p:sp>
        <p:nvSpPr>
          <p:cNvPr id="3" name="Content Placeholder 28">
            <a:extLst>
              <a:ext uri="{FF2B5EF4-FFF2-40B4-BE49-F238E27FC236}">
                <a16:creationId xmlns:a16="http://schemas.microsoft.com/office/drawing/2014/main" id="{7CBB8D45-BAAC-4630-F8EF-12A2FD9F5BD4}"/>
              </a:ext>
            </a:extLst>
          </p:cNvPr>
          <p:cNvSpPr txBox="1">
            <a:spLocks/>
          </p:cNvSpPr>
          <p:nvPr/>
        </p:nvSpPr>
        <p:spPr>
          <a:xfrm>
            <a:off x="838200" y="6176305"/>
            <a:ext cx="10514381" cy="34903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3339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33339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33339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33339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600" b="0" dirty="0"/>
              <a:t>Note: Use existing agreements, shared agreements (e.g. MAV) and panels in preference to a new procurement event</a:t>
            </a:r>
          </a:p>
        </p:txBody>
      </p:sp>
    </p:spTree>
    <p:custDataLst>
      <p:tags r:id="rId1"/>
    </p:custDataLst>
    <p:extLst>
      <p:ext uri="{BB962C8B-B14F-4D97-AF65-F5344CB8AC3E}">
        <p14:creationId xmlns:p14="http://schemas.microsoft.com/office/powerpoint/2010/main" val="2279296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btfpColumnIndicatorGroup2">
            <a:extLst>
              <a:ext uri="{FF2B5EF4-FFF2-40B4-BE49-F238E27FC236}">
                <a16:creationId xmlns:a16="http://schemas.microsoft.com/office/drawing/2014/main" id="{15C1BD8C-F30D-823B-2DE9-981BE82EE8E0}"/>
              </a:ext>
            </a:extLst>
          </p:cNvPr>
          <p:cNvGrpSpPr/>
          <p:nvPr/>
        </p:nvGrpSpPr>
        <p:grpSpPr>
          <a:xfrm>
            <a:off x="0" y="6926580"/>
            <a:ext cx="12192000" cy="137160"/>
            <a:chOff x="0" y="6926580"/>
            <a:chExt cx="12192000" cy="137160"/>
          </a:xfrm>
        </p:grpSpPr>
        <p:sp>
          <p:nvSpPr>
            <p:cNvPr id="81" name="btfpColumnGapBlocker587700">
              <a:extLst>
                <a:ext uri="{FF2B5EF4-FFF2-40B4-BE49-F238E27FC236}">
                  <a16:creationId xmlns:a16="http://schemas.microsoft.com/office/drawing/2014/main" id="{AA602150-C50A-CACC-4A41-98006F6CF7B5}"/>
                </a:ext>
              </a:extLst>
            </p:cNvPr>
            <p:cNvSpPr/>
            <p:nvPr/>
          </p:nvSpPr>
          <p:spPr>
            <a:xfrm>
              <a:off x="9931401" y="6926580"/>
              <a:ext cx="2260599"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9" name="btfpColumnGapBlocker950009">
              <a:extLst>
                <a:ext uri="{FF2B5EF4-FFF2-40B4-BE49-F238E27FC236}">
                  <a16:creationId xmlns:a16="http://schemas.microsoft.com/office/drawing/2014/main" id="{EF1F66E1-21F3-061A-CC3A-23182B312C71}"/>
                </a:ext>
              </a:extLst>
            </p:cNvPr>
            <p:cNvSpPr/>
            <p:nvPr/>
          </p:nvSpPr>
          <p:spPr>
            <a:xfrm>
              <a:off x="6643953" y="6926580"/>
              <a:ext cx="540543"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7" name="btfpColumnIndicator599286">
              <a:extLst>
                <a:ext uri="{FF2B5EF4-FFF2-40B4-BE49-F238E27FC236}">
                  <a16:creationId xmlns:a16="http://schemas.microsoft.com/office/drawing/2014/main" id="{736E8AF7-083B-101B-6BEC-F5AEAC84B509}"/>
                </a:ext>
              </a:extLst>
            </p:cNvPr>
            <p:cNvCxnSpPr/>
            <p:nvPr/>
          </p:nvCxnSpPr>
          <p:spPr>
            <a:xfrm flipV="1">
              <a:off x="9931401"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btfpColumnIndicator806450">
              <a:extLst>
                <a:ext uri="{FF2B5EF4-FFF2-40B4-BE49-F238E27FC236}">
                  <a16:creationId xmlns:a16="http://schemas.microsoft.com/office/drawing/2014/main" id="{7916B44F-F023-904E-F4BE-4FD2749E055B}"/>
                </a:ext>
              </a:extLst>
            </p:cNvPr>
            <p:cNvCxnSpPr/>
            <p:nvPr/>
          </p:nvCxnSpPr>
          <p:spPr>
            <a:xfrm flipV="1">
              <a:off x="7184496"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4" name="btfpColumnGapBlocker384326">
              <a:extLst>
                <a:ext uri="{FF2B5EF4-FFF2-40B4-BE49-F238E27FC236}">
                  <a16:creationId xmlns:a16="http://schemas.microsoft.com/office/drawing/2014/main" id="{ED2B92EF-684B-821B-B457-424ED5BEAC3C}"/>
                </a:ext>
              </a:extLst>
            </p:cNvPr>
            <p:cNvSpPr/>
            <p:nvPr/>
          </p:nvSpPr>
          <p:spPr>
            <a:xfrm>
              <a:off x="3356504" y="6926580"/>
              <a:ext cx="540544"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btfpColumnIndicator545731">
              <a:extLst>
                <a:ext uri="{FF2B5EF4-FFF2-40B4-BE49-F238E27FC236}">
                  <a16:creationId xmlns:a16="http://schemas.microsoft.com/office/drawing/2014/main" id="{1DB7F161-2FDD-2BE7-FE7E-5DDD550669AA}"/>
                </a:ext>
              </a:extLst>
            </p:cNvPr>
            <p:cNvCxnSpPr/>
            <p:nvPr/>
          </p:nvCxnSpPr>
          <p:spPr>
            <a:xfrm flipV="1">
              <a:off x="6643953"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btfpColumnIndicator684252">
              <a:extLst>
                <a:ext uri="{FF2B5EF4-FFF2-40B4-BE49-F238E27FC236}">
                  <a16:creationId xmlns:a16="http://schemas.microsoft.com/office/drawing/2014/main" id="{24B59A46-BDB5-CA68-D2DA-BBC96E64D20E}"/>
                </a:ext>
              </a:extLst>
            </p:cNvPr>
            <p:cNvCxnSpPr/>
            <p:nvPr/>
          </p:nvCxnSpPr>
          <p:spPr>
            <a:xfrm flipV="1">
              <a:off x="3897048"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 name="btfpColumnGapBlocker760728">
              <a:extLst>
                <a:ext uri="{FF2B5EF4-FFF2-40B4-BE49-F238E27FC236}">
                  <a16:creationId xmlns:a16="http://schemas.microsoft.com/office/drawing/2014/main" id="{77F2AED9-F037-E10F-E7CC-1ED9DE507E6B}"/>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btfpColumnIndicator836826">
              <a:extLst>
                <a:ext uri="{FF2B5EF4-FFF2-40B4-BE49-F238E27FC236}">
                  <a16:creationId xmlns:a16="http://schemas.microsoft.com/office/drawing/2014/main" id="{D0948DB7-1BC6-5F6C-FEDC-389518F5C9D1}"/>
                </a:ext>
              </a:extLst>
            </p:cNvPr>
            <p:cNvCxnSpPr/>
            <p:nvPr/>
          </p:nvCxnSpPr>
          <p:spPr>
            <a:xfrm flipV="1">
              <a:off x="3356504"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btfpColumnIndicator419879">
              <a:extLst>
                <a:ext uri="{FF2B5EF4-FFF2-40B4-BE49-F238E27FC236}">
                  <a16:creationId xmlns:a16="http://schemas.microsoft.com/office/drawing/2014/main" id="{8EC26E91-4131-2CCF-808F-DE5C6B5FE47E}"/>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86" name="btfpColumnIndicatorGroup1">
            <a:extLst>
              <a:ext uri="{FF2B5EF4-FFF2-40B4-BE49-F238E27FC236}">
                <a16:creationId xmlns:a16="http://schemas.microsoft.com/office/drawing/2014/main" id="{7C51430F-0AFC-061A-0DEB-815A96CF1152}"/>
              </a:ext>
            </a:extLst>
          </p:cNvPr>
          <p:cNvGrpSpPr/>
          <p:nvPr/>
        </p:nvGrpSpPr>
        <p:grpSpPr>
          <a:xfrm>
            <a:off x="0" y="-205740"/>
            <a:ext cx="12192000" cy="137160"/>
            <a:chOff x="0" y="-205740"/>
            <a:chExt cx="12192000" cy="137160"/>
          </a:xfrm>
        </p:grpSpPr>
        <p:sp>
          <p:nvSpPr>
            <p:cNvPr id="80" name="btfpColumnGapBlocker486787">
              <a:extLst>
                <a:ext uri="{FF2B5EF4-FFF2-40B4-BE49-F238E27FC236}">
                  <a16:creationId xmlns:a16="http://schemas.microsoft.com/office/drawing/2014/main" id="{748C5523-18DD-D301-52ED-6E478B144AAC}"/>
                </a:ext>
              </a:extLst>
            </p:cNvPr>
            <p:cNvSpPr/>
            <p:nvPr/>
          </p:nvSpPr>
          <p:spPr>
            <a:xfrm>
              <a:off x="9931401" y="-205740"/>
              <a:ext cx="2260599"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8" name="btfpColumnGapBlocker952542">
              <a:extLst>
                <a:ext uri="{FF2B5EF4-FFF2-40B4-BE49-F238E27FC236}">
                  <a16:creationId xmlns:a16="http://schemas.microsoft.com/office/drawing/2014/main" id="{4F1F9947-E228-017D-1BC1-8BD0AC337E67}"/>
                </a:ext>
              </a:extLst>
            </p:cNvPr>
            <p:cNvSpPr/>
            <p:nvPr/>
          </p:nvSpPr>
          <p:spPr>
            <a:xfrm>
              <a:off x="6643953" y="-205740"/>
              <a:ext cx="540543"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6" name="btfpColumnIndicator124120">
              <a:extLst>
                <a:ext uri="{FF2B5EF4-FFF2-40B4-BE49-F238E27FC236}">
                  <a16:creationId xmlns:a16="http://schemas.microsoft.com/office/drawing/2014/main" id="{4214EF94-E9F0-9F1E-94A4-7CA847255DEC}"/>
                </a:ext>
              </a:extLst>
            </p:cNvPr>
            <p:cNvCxnSpPr/>
            <p:nvPr/>
          </p:nvCxnSpPr>
          <p:spPr>
            <a:xfrm flipV="1">
              <a:off x="9931401"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btfpColumnIndicator568486">
              <a:extLst>
                <a:ext uri="{FF2B5EF4-FFF2-40B4-BE49-F238E27FC236}">
                  <a16:creationId xmlns:a16="http://schemas.microsoft.com/office/drawing/2014/main" id="{C6AB21A7-1125-9A41-24BB-2B197DEF021D}"/>
                </a:ext>
              </a:extLst>
            </p:cNvPr>
            <p:cNvCxnSpPr/>
            <p:nvPr/>
          </p:nvCxnSpPr>
          <p:spPr>
            <a:xfrm flipV="1">
              <a:off x="7184496"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btfpColumnGapBlocker229140">
              <a:extLst>
                <a:ext uri="{FF2B5EF4-FFF2-40B4-BE49-F238E27FC236}">
                  <a16:creationId xmlns:a16="http://schemas.microsoft.com/office/drawing/2014/main" id="{CD12C756-22A8-E2FC-67ED-593057EE50E4}"/>
                </a:ext>
              </a:extLst>
            </p:cNvPr>
            <p:cNvSpPr/>
            <p:nvPr/>
          </p:nvSpPr>
          <p:spPr>
            <a:xfrm>
              <a:off x="3356504" y="-205740"/>
              <a:ext cx="540544"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0" name="btfpColumnIndicator699880">
              <a:extLst>
                <a:ext uri="{FF2B5EF4-FFF2-40B4-BE49-F238E27FC236}">
                  <a16:creationId xmlns:a16="http://schemas.microsoft.com/office/drawing/2014/main" id="{9693CD49-6D13-F67D-F458-6136ED52C055}"/>
                </a:ext>
              </a:extLst>
            </p:cNvPr>
            <p:cNvCxnSpPr/>
            <p:nvPr/>
          </p:nvCxnSpPr>
          <p:spPr>
            <a:xfrm flipV="1">
              <a:off x="6643953"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btfpColumnIndicator497874">
              <a:extLst>
                <a:ext uri="{FF2B5EF4-FFF2-40B4-BE49-F238E27FC236}">
                  <a16:creationId xmlns:a16="http://schemas.microsoft.com/office/drawing/2014/main" id="{2559429A-4F9E-5F5A-F899-DD7D801A8E90}"/>
                </a:ext>
              </a:extLst>
            </p:cNvPr>
            <p:cNvCxnSpPr/>
            <p:nvPr/>
          </p:nvCxnSpPr>
          <p:spPr>
            <a:xfrm flipV="1">
              <a:off x="3897048"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btfpColumnGapBlocker149166">
              <a:extLst>
                <a:ext uri="{FF2B5EF4-FFF2-40B4-BE49-F238E27FC236}">
                  <a16:creationId xmlns:a16="http://schemas.microsoft.com/office/drawing/2014/main" id="{5262A92D-9958-3B42-E7F6-B1C346928A38}"/>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btfpColumnIndicator537795">
              <a:extLst>
                <a:ext uri="{FF2B5EF4-FFF2-40B4-BE49-F238E27FC236}">
                  <a16:creationId xmlns:a16="http://schemas.microsoft.com/office/drawing/2014/main" id="{5158EDFB-6710-9AA1-C393-26EAAED7D83A}"/>
                </a:ext>
              </a:extLst>
            </p:cNvPr>
            <p:cNvCxnSpPr/>
            <p:nvPr/>
          </p:nvCxnSpPr>
          <p:spPr>
            <a:xfrm flipV="1">
              <a:off x="3356504"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btfpColumnIndicator568789">
              <a:extLst>
                <a:ext uri="{FF2B5EF4-FFF2-40B4-BE49-F238E27FC236}">
                  <a16:creationId xmlns:a16="http://schemas.microsoft.com/office/drawing/2014/main" id="{2F9259BF-8BB3-8220-2E7B-49FF7954AD5E}"/>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4" name="Rectangle 3">
            <a:extLst>
              <a:ext uri="{FF2B5EF4-FFF2-40B4-BE49-F238E27FC236}">
                <a16:creationId xmlns:a16="http://schemas.microsoft.com/office/drawing/2014/main" id="{26C6ABDB-935E-CFC2-7B7A-C1B27FA7ADFA}"/>
              </a:ext>
            </a:extLst>
          </p:cNvPr>
          <p:cNvSpPr/>
          <p:nvPr/>
        </p:nvSpPr>
        <p:spPr bwMode="gray">
          <a:xfrm>
            <a:off x="477" y="1015196"/>
            <a:ext cx="4013947" cy="291806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100" b="0" i="0" u="none" strike="noStrike" kern="1200" cap="none" spc="0" normalizeH="0" baseline="0" noProof="0" err="1">
              <a:ln>
                <a:noFill/>
              </a:ln>
              <a:solidFill>
                <a:srgbClr val="080808"/>
              </a:solidFill>
              <a:effectLst/>
              <a:uLnTx/>
              <a:uFillTx/>
              <a:latin typeface="Arial"/>
              <a:cs typeface="Arial"/>
            </a:endParaRPr>
          </a:p>
        </p:txBody>
      </p:sp>
      <p:sp>
        <p:nvSpPr>
          <p:cNvPr id="3" name="Rectangle 2">
            <a:extLst>
              <a:ext uri="{FF2B5EF4-FFF2-40B4-BE49-F238E27FC236}">
                <a16:creationId xmlns:a16="http://schemas.microsoft.com/office/drawing/2014/main" id="{2EC14049-558D-8ABF-1968-D5ED2B64B8D9}"/>
              </a:ext>
            </a:extLst>
          </p:cNvPr>
          <p:cNvSpPr/>
          <p:nvPr/>
        </p:nvSpPr>
        <p:spPr bwMode="gray">
          <a:xfrm>
            <a:off x="-1" y="5970984"/>
            <a:ext cx="12191999" cy="9144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600" b="0" i="0" u="none" strike="noStrike" kern="1200" cap="none" spc="0" normalizeH="0" baseline="0" noProof="0" err="1">
              <a:ln>
                <a:noFill/>
              </a:ln>
              <a:solidFill>
                <a:srgbClr val="080808"/>
              </a:solidFill>
              <a:effectLst/>
              <a:uLnTx/>
              <a:uFillTx/>
              <a:latin typeface="Arial"/>
              <a:cs typeface="Arial"/>
            </a:endParaRPr>
          </a:p>
        </p:txBody>
      </p:sp>
      <p:sp>
        <p:nvSpPr>
          <p:cNvPr id="13" name="Rectangle 12">
            <a:extLst>
              <a:ext uri="{FF2B5EF4-FFF2-40B4-BE49-F238E27FC236}">
                <a16:creationId xmlns:a16="http://schemas.microsoft.com/office/drawing/2014/main" id="{2C19E09E-891D-EDED-129C-C18D3689EE0E}"/>
              </a:ext>
            </a:extLst>
          </p:cNvPr>
          <p:cNvSpPr/>
          <p:nvPr/>
        </p:nvSpPr>
        <p:spPr bwMode="gray">
          <a:xfrm>
            <a:off x="4074807" y="1015893"/>
            <a:ext cx="4037445" cy="2901784"/>
          </a:xfrm>
          <a:prstGeom prst="rect">
            <a:avLst/>
          </a:prstGeom>
          <a:solidFill>
            <a:schemeClr val="tx2">
              <a:lumMod val="10000"/>
              <a:lumOff val="90000"/>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100" b="0" i="0" u="none" strike="noStrike" kern="1200" cap="none" spc="0" normalizeH="0" baseline="0" noProof="0" err="1">
              <a:ln>
                <a:noFill/>
              </a:ln>
              <a:solidFill>
                <a:srgbClr val="080808"/>
              </a:solidFill>
              <a:effectLst/>
              <a:uLnTx/>
              <a:uFillTx/>
              <a:latin typeface="Arial"/>
              <a:cs typeface="Arial"/>
            </a:endParaRPr>
          </a:p>
        </p:txBody>
      </p:sp>
      <p:sp>
        <p:nvSpPr>
          <p:cNvPr id="12" name="Rectangle 11">
            <a:extLst>
              <a:ext uri="{FF2B5EF4-FFF2-40B4-BE49-F238E27FC236}">
                <a16:creationId xmlns:a16="http://schemas.microsoft.com/office/drawing/2014/main" id="{21DB8B09-D0B6-F69A-3371-2F89F973CEDE}"/>
              </a:ext>
            </a:extLst>
          </p:cNvPr>
          <p:cNvSpPr/>
          <p:nvPr/>
        </p:nvSpPr>
        <p:spPr bwMode="gray">
          <a:xfrm>
            <a:off x="0" y="3971528"/>
            <a:ext cx="4013947" cy="2901784"/>
          </a:xfrm>
          <a:prstGeom prst="rect">
            <a:avLst/>
          </a:prstGeom>
          <a:solidFill>
            <a:srgbClr val="256BB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100" b="0" i="0" u="none" strike="noStrike" kern="1200" cap="none" spc="0" normalizeH="0" baseline="0" noProof="0" err="1">
              <a:ln>
                <a:noFill/>
              </a:ln>
              <a:solidFill>
                <a:srgbClr val="080808"/>
              </a:solidFill>
              <a:effectLst/>
              <a:uLnTx/>
              <a:uFillTx/>
              <a:latin typeface="Arial"/>
              <a:cs typeface="Arial"/>
            </a:endParaRPr>
          </a:p>
        </p:txBody>
      </p:sp>
      <p:sp>
        <p:nvSpPr>
          <p:cNvPr id="14" name="Rectangle 13">
            <a:extLst>
              <a:ext uri="{FF2B5EF4-FFF2-40B4-BE49-F238E27FC236}">
                <a16:creationId xmlns:a16="http://schemas.microsoft.com/office/drawing/2014/main" id="{64FCD87B-63EB-9313-5964-CAD31D4795B4}"/>
              </a:ext>
            </a:extLst>
          </p:cNvPr>
          <p:cNvSpPr/>
          <p:nvPr/>
        </p:nvSpPr>
        <p:spPr bwMode="gray">
          <a:xfrm>
            <a:off x="4079748" y="3971528"/>
            <a:ext cx="4032504" cy="2901784"/>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100" b="0" i="0" u="none" strike="noStrike" kern="1200" cap="none" spc="0" normalizeH="0" baseline="0" noProof="0" err="1">
              <a:ln>
                <a:noFill/>
              </a:ln>
              <a:solidFill>
                <a:srgbClr val="080808"/>
              </a:solidFill>
              <a:effectLst/>
              <a:uLnTx/>
              <a:uFillTx/>
              <a:latin typeface="Arial"/>
              <a:cs typeface="Arial"/>
            </a:endParaRPr>
          </a:p>
        </p:txBody>
      </p:sp>
      <p:sp>
        <p:nvSpPr>
          <p:cNvPr id="15" name="Rectangle 14">
            <a:extLst>
              <a:ext uri="{FF2B5EF4-FFF2-40B4-BE49-F238E27FC236}">
                <a16:creationId xmlns:a16="http://schemas.microsoft.com/office/drawing/2014/main" id="{FF2CBA2F-521D-234C-EE58-C442C197A5D4}"/>
              </a:ext>
            </a:extLst>
          </p:cNvPr>
          <p:cNvSpPr/>
          <p:nvPr/>
        </p:nvSpPr>
        <p:spPr bwMode="gray">
          <a:xfrm>
            <a:off x="8173520" y="1015893"/>
            <a:ext cx="4018479" cy="2901784"/>
          </a:xfrm>
          <a:prstGeom prst="rect">
            <a:avLst/>
          </a:prstGeom>
          <a:solidFill>
            <a:schemeClr val="accent1">
              <a:lumMod val="20000"/>
              <a:lumOff val="80000"/>
              <a:alpha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lvl="0" indent="0" algn="ctr" defTabSz="711200" rtl="0" eaLnBrk="1" fontAlgn="auto" latinLnBrk="0" hangingPunct="1">
              <a:lnSpc>
                <a:spcPct val="100000"/>
              </a:lnSpc>
              <a:spcBef>
                <a:spcPts val="1200"/>
              </a:spcBef>
              <a:spcAft>
                <a:spcPts val="0"/>
              </a:spcAft>
              <a:buClrTx/>
              <a:buSzTx/>
              <a:buFontTx/>
              <a:buNone/>
              <a:tabLst/>
              <a:defRPr/>
            </a:pPr>
            <a:endParaRPr kumimoji="0" lang="en-AU" sz="1100" b="0" i="0" u="none" strike="noStrike" kern="1200" cap="none" spc="0" normalizeH="0" baseline="0" noProof="0" err="1">
              <a:ln>
                <a:noFill/>
              </a:ln>
              <a:solidFill>
                <a:srgbClr val="080808"/>
              </a:solidFill>
              <a:effectLst/>
              <a:uLnTx/>
              <a:uFillTx/>
              <a:latin typeface="Arial"/>
              <a:cs typeface="Arial"/>
            </a:endParaRPr>
          </a:p>
        </p:txBody>
      </p:sp>
      <p:sp>
        <p:nvSpPr>
          <p:cNvPr id="9" name="TextBox 43">
            <a:extLst>
              <a:ext uri="{FF2B5EF4-FFF2-40B4-BE49-F238E27FC236}">
                <a16:creationId xmlns:a16="http://schemas.microsoft.com/office/drawing/2014/main" id="{BAC3454C-B07E-5756-E056-4FAF2EE370C3}"/>
              </a:ext>
            </a:extLst>
          </p:cNvPr>
          <p:cNvSpPr txBox="1"/>
          <p:nvPr/>
        </p:nvSpPr>
        <p:spPr>
          <a:xfrm>
            <a:off x="355108" y="1600181"/>
            <a:ext cx="3299568" cy="2082621"/>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100"/>
              </a:spcBef>
              <a:spcAft>
                <a:spcPts val="1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cs typeface="Arial"/>
              </a:rPr>
              <a:t>Established in 2013, </a:t>
            </a:r>
            <a:r>
              <a:rPr kumimoji="0" lang="en-US" sz="1200" b="0" i="0" u="none" strike="noStrike" kern="1200" cap="none" spc="0" normalizeH="0" baseline="0" noProof="0" dirty="0" err="1">
                <a:ln>
                  <a:noFill/>
                </a:ln>
                <a:solidFill>
                  <a:srgbClr val="000000"/>
                </a:solidFill>
                <a:effectLst/>
                <a:uLnTx/>
                <a:uFillTx/>
                <a:latin typeface="Arial"/>
                <a:cs typeface="Arial"/>
              </a:rPr>
              <a:t>ArcBlue</a:t>
            </a:r>
            <a:r>
              <a:rPr kumimoji="0" lang="en-US" sz="1200" b="0" i="0" u="none" strike="noStrike" kern="1200" cap="none" spc="0" normalizeH="0" baseline="0" noProof="0" dirty="0">
                <a:ln>
                  <a:noFill/>
                </a:ln>
                <a:solidFill>
                  <a:srgbClr val="000000"/>
                </a:solidFill>
                <a:effectLst/>
                <a:uLnTx/>
                <a:uFillTx/>
                <a:latin typeface="Arial"/>
                <a:cs typeface="Arial"/>
              </a:rPr>
              <a:t> started with the mission to support </a:t>
            </a:r>
            <a:r>
              <a:rPr kumimoji="0" lang="en-US" sz="1200" b="0" i="0" u="none" strike="noStrike" kern="1200" cap="none" spc="0" normalizeH="0" baseline="0" noProof="0" dirty="0" err="1">
                <a:ln>
                  <a:noFill/>
                </a:ln>
                <a:solidFill>
                  <a:srgbClr val="000000"/>
                </a:solidFill>
                <a:effectLst/>
                <a:uLnTx/>
                <a:uFillTx/>
                <a:latin typeface="Arial"/>
                <a:cs typeface="Arial"/>
              </a:rPr>
              <a:t>organisations</a:t>
            </a:r>
            <a:r>
              <a:rPr kumimoji="0" lang="en-US" sz="1200" b="0" i="0" u="none" strike="noStrike" kern="1200" cap="none" spc="0" normalizeH="0" baseline="0" noProof="0" dirty="0">
                <a:ln>
                  <a:noFill/>
                </a:ln>
                <a:solidFill>
                  <a:srgbClr val="000000"/>
                </a:solidFill>
                <a:effectLst/>
                <a:uLnTx/>
                <a:uFillTx/>
                <a:latin typeface="Arial"/>
                <a:cs typeface="Arial"/>
              </a:rPr>
              <a:t> to deliver more from their procurement activities.</a:t>
            </a:r>
            <a:br>
              <a:rPr kumimoji="0" lang="en-US" sz="1200" b="0" i="0" u="none" strike="noStrike" kern="1200" cap="none" spc="0" normalizeH="0" baseline="0" noProof="0" dirty="0">
                <a:ln>
                  <a:noFill/>
                </a:ln>
                <a:solidFill>
                  <a:srgbClr val="000000"/>
                </a:solidFill>
                <a:effectLst/>
                <a:uLnTx/>
                <a:uFillTx/>
                <a:latin typeface="Arial"/>
                <a:cs typeface="Arial"/>
              </a:rPr>
            </a:br>
            <a:endParaRPr kumimoji="0" lang="en-US" sz="1200" b="0" i="0" u="none" strike="noStrike" kern="1200" cap="none" spc="0" normalizeH="0" baseline="0" noProof="0" dirty="0">
              <a:ln>
                <a:noFill/>
              </a:ln>
              <a:solidFill>
                <a:srgbClr val="000000"/>
              </a:solidFill>
              <a:effectLst/>
              <a:uLnTx/>
              <a:uFillTx/>
              <a:latin typeface="Arial"/>
              <a:cs typeface="Arial"/>
            </a:endParaRPr>
          </a:p>
          <a:p>
            <a:pPr marL="0" marR="0" lvl="0" indent="0" algn="l" defTabSz="711200" rtl="0" eaLnBrk="1" fontAlgn="auto" latinLnBrk="0" hangingPunct="1">
              <a:lnSpc>
                <a:spcPct val="100000"/>
              </a:lnSpc>
              <a:spcBef>
                <a:spcPts val="100"/>
              </a:spcBef>
              <a:spcAft>
                <a:spcPts val="10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a:cs typeface="Arial"/>
              </a:rPr>
              <a:t>ArcBlue</a:t>
            </a:r>
            <a:r>
              <a:rPr kumimoji="0" lang="en-US" sz="1200" b="0" i="0" u="none" strike="noStrike" kern="1200" cap="none" spc="0" normalizeH="0" baseline="0" noProof="0" dirty="0">
                <a:ln>
                  <a:noFill/>
                </a:ln>
                <a:solidFill>
                  <a:srgbClr val="000000"/>
                </a:solidFill>
                <a:effectLst/>
                <a:uLnTx/>
                <a:uFillTx/>
                <a:latin typeface="Arial"/>
                <a:cs typeface="Arial"/>
              </a:rPr>
              <a:t> delivers end-to-end procurement advisory services across the Asia Pacific region built upon the experience of pragmatic procurement practitioners​​.</a:t>
            </a:r>
            <a:br>
              <a:rPr kumimoji="0" lang="en-US" sz="1200" b="0" i="0" u="none" strike="noStrike" kern="1200" cap="none" spc="0" normalizeH="0" baseline="0" noProof="0" dirty="0">
                <a:ln>
                  <a:noFill/>
                </a:ln>
                <a:solidFill>
                  <a:srgbClr val="000000"/>
                </a:solidFill>
                <a:effectLst/>
                <a:uLnTx/>
                <a:uFillTx/>
                <a:latin typeface="Arial"/>
                <a:cs typeface="Arial"/>
              </a:rPr>
            </a:br>
            <a:endParaRPr kumimoji="0" lang="en-US" sz="1200" b="0" i="0" u="none" strike="noStrike" kern="1200" cap="none" spc="0" normalizeH="0" baseline="0" noProof="0" dirty="0">
              <a:ln>
                <a:noFill/>
              </a:ln>
              <a:solidFill>
                <a:srgbClr val="000000"/>
              </a:solidFill>
              <a:effectLst/>
              <a:uLnTx/>
              <a:uFillTx/>
              <a:latin typeface="Arial"/>
              <a:cs typeface="Arial"/>
            </a:endParaRPr>
          </a:p>
          <a:p>
            <a:pPr marL="0" marR="0" lvl="0" indent="0" algn="l" defTabSz="711200" rtl="0" eaLnBrk="1" fontAlgn="auto" latinLnBrk="0" hangingPunct="1">
              <a:lnSpc>
                <a:spcPct val="100000"/>
              </a:lnSpc>
              <a:spcBef>
                <a:spcPts val="100"/>
              </a:spcBef>
              <a:spcAft>
                <a:spcPts val="1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cs typeface="Arial"/>
              </a:rPr>
              <a:t>After years of successful partnership, </a:t>
            </a:r>
            <a:r>
              <a:rPr kumimoji="0" lang="en-US" sz="1200" b="0" i="0" u="none" strike="noStrike" kern="1200" cap="none" spc="0" normalizeH="0" baseline="0" noProof="0" dirty="0" err="1">
                <a:ln>
                  <a:noFill/>
                </a:ln>
                <a:solidFill>
                  <a:srgbClr val="000000"/>
                </a:solidFill>
                <a:effectLst/>
                <a:uLnTx/>
                <a:uFillTx/>
                <a:latin typeface="Arial"/>
                <a:cs typeface="Arial"/>
              </a:rPr>
              <a:t>ArcBlue</a:t>
            </a:r>
            <a:r>
              <a:rPr kumimoji="0" lang="en-US" sz="1200" b="0" i="0" u="none" strike="noStrike" kern="1200" cap="none" spc="0" normalizeH="0" baseline="0" noProof="0" dirty="0">
                <a:ln>
                  <a:noFill/>
                </a:ln>
                <a:solidFill>
                  <a:srgbClr val="000000"/>
                </a:solidFill>
                <a:effectLst/>
                <a:uLnTx/>
                <a:uFillTx/>
                <a:latin typeface="Arial"/>
                <a:cs typeface="Arial"/>
              </a:rPr>
              <a:t> is now wholly owned by Bain &amp; Company.</a:t>
            </a:r>
          </a:p>
        </p:txBody>
      </p:sp>
      <p:sp>
        <p:nvSpPr>
          <p:cNvPr id="10" name="TextBox 44">
            <a:extLst>
              <a:ext uri="{FF2B5EF4-FFF2-40B4-BE49-F238E27FC236}">
                <a16:creationId xmlns:a16="http://schemas.microsoft.com/office/drawing/2014/main" id="{FD45DE2B-ABD0-AC44-29EC-E08DC648FF28}"/>
              </a:ext>
            </a:extLst>
          </p:cNvPr>
          <p:cNvSpPr txBox="1"/>
          <p:nvPr/>
        </p:nvSpPr>
        <p:spPr>
          <a:xfrm>
            <a:off x="355108" y="1160949"/>
            <a:ext cx="3560827" cy="246221"/>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400"/>
              </a:spcBef>
              <a:spcAft>
                <a:spcPts val="0"/>
              </a:spcAft>
              <a:buClrTx/>
              <a:buSzTx/>
              <a:buFontTx/>
              <a:buNone/>
              <a:tabLst/>
              <a:defRPr/>
            </a:pPr>
            <a:r>
              <a:rPr kumimoji="0" lang="en-US" sz="1600" b="1" i="0" u="none" strike="noStrike" kern="1200" cap="none" spc="0" normalizeH="0" baseline="0" noProof="0" dirty="0">
                <a:ln>
                  <a:noFill/>
                </a:ln>
                <a:solidFill>
                  <a:srgbClr val="002458"/>
                </a:solidFill>
                <a:effectLst/>
                <a:uLnTx/>
                <a:uFillTx/>
                <a:latin typeface="Arial Black" panose="020B0A04020102020204" pitchFamily="34" charset="0"/>
                <a:cs typeface="Arial"/>
              </a:rPr>
              <a:t>About</a:t>
            </a:r>
            <a:r>
              <a:rPr kumimoji="0" lang="en-US" sz="1600" b="1" i="0" u="none" strike="noStrike" kern="1200" cap="none" spc="0" normalizeH="0" baseline="0" noProof="0" dirty="0">
                <a:ln>
                  <a:noFill/>
                </a:ln>
                <a:solidFill>
                  <a:srgbClr val="002458"/>
                </a:solidFill>
                <a:effectLst/>
                <a:uLnTx/>
                <a:uFillTx/>
                <a:latin typeface="Arial"/>
                <a:cs typeface="Arial"/>
              </a:rPr>
              <a:t> Us</a:t>
            </a:r>
          </a:p>
        </p:txBody>
      </p:sp>
      <p:graphicFrame>
        <p:nvGraphicFramePr>
          <p:cNvPr id="22" name="Table 10">
            <a:extLst>
              <a:ext uri="{FF2B5EF4-FFF2-40B4-BE49-F238E27FC236}">
                <a16:creationId xmlns:a16="http://schemas.microsoft.com/office/drawing/2014/main" id="{8EBBCA3E-0706-C41F-B97A-BA348C275F68}"/>
              </a:ext>
            </a:extLst>
          </p:cNvPr>
          <p:cNvGraphicFramePr/>
          <p:nvPr>
            <p:extLst>
              <p:ext uri="{D42A27DB-BD31-4B8C-83A1-F6EECF244321}">
                <p14:modId xmlns:p14="http://schemas.microsoft.com/office/powerpoint/2010/main" val="3908172227"/>
              </p:ext>
            </p:extLst>
          </p:nvPr>
        </p:nvGraphicFramePr>
        <p:xfrm>
          <a:off x="8318369" y="1497367"/>
          <a:ext cx="3714759" cy="1946115"/>
        </p:xfrm>
        <a:graphic>
          <a:graphicData uri="http://schemas.openxmlformats.org/drawingml/2006/table">
            <a:tbl>
              <a:tblPr/>
              <a:tblGrid>
                <a:gridCol w="1238253">
                  <a:extLst>
                    <a:ext uri="{9D8B030D-6E8A-4147-A177-3AD203B41FA5}">
                      <a16:colId xmlns:a16="http://schemas.microsoft.com/office/drawing/2014/main" val="20000"/>
                    </a:ext>
                  </a:extLst>
                </a:gridCol>
                <a:gridCol w="1238253">
                  <a:extLst>
                    <a:ext uri="{9D8B030D-6E8A-4147-A177-3AD203B41FA5}">
                      <a16:colId xmlns:a16="http://schemas.microsoft.com/office/drawing/2014/main" val="20001"/>
                    </a:ext>
                  </a:extLst>
                </a:gridCol>
                <a:gridCol w="1238253">
                  <a:extLst>
                    <a:ext uri="{9D8B030D-6E8A-4147-A177-3AD203B41FA5}">
                      <a16:colId xmlns:a16="http://schemas.microsoft.com/office/drawing/2014/main" val="20002"/>
                    </a:ext>
                  </a:extLst>
                </a:gridCol>
              </a:tblGrid>
              <a:tr h="910172">
                <a:tc>
                  <a:txBody>
                    <a:bodyPr/>
                    <a:lstStyle/>
                    <a:p>
                      <a:pPr algn="ctr">
                        <a:lnSpc>
                          <a:spcPts val="1679"/>
                        </a:lnSpc>
                        <a:defRPr/>
                      </a:pPr>
                      <a:endParaRPr lang="en-US" sz="600"/>
                    </a:p>
                  </a:txBody>
                  <a:tcPr marL="0" marR="0" marT="0" marB="0" anchor="ctr">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ctr">
                        <a:lnSpc>
                          <a:spcPts val="1679"/>
                        </a:lnSpc>
                        <a:defRPr/>
                      </a:pPr>
                      <a:endParaRPr lang="en-US" sz="600"/>
                    </a:p>
                  </a:txBody>
                  <a:tcPr marL="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tcPr>
                </a:tc>
                <a:tc>
                  <a:txBody>
                    <a:bodyPr/>
                    <a:lstStyle/>
                    <a:p>
                      <a:pPr algn="ctr">
                        <a:lnSpc>
                          <a:spcPts val="1679"/>
                        </a:lnSpc>
                        <a:defRPr/>
                      </a:pPr>
                      <a:endParaRPr lang="en-US" sz="600"/>
                    </a:p>
                  </a:txBody>
                  <a:tcPr marL="0" marR="0" marT="0" marB="0" anchor="ctr">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035943">
                <a:tc>
                  <a:txBody>
                    <a:bodyPr/>
                    <a:lstStyle/>
                    <a:p>
                      <a:pPr algn="ctr">
                        <a:lnSpc>
                          <a:spcPts val="1679"/>
                        </a:lnSpc>
                        <a:defRPr/>
                      </a:pPr>
                      <a:endParaRPr lang="en-US" sz="600"/>
                    </a:p>
                  </a:txBody>
                  <a:tcPr marL="0" marR="0" marT="0" marB="0" anchor="ctr">
                    <a:lnL w="3175"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a:lnSpc>
                          <a:spcPts val="1679"/>
                        </a:lnSpc>
                        <a:defRPr/>
                      </a:pPr>
                      <a:endParaRPr lang="en-US" sz="600"/>
                    </a:p>
                  </a:txBody>
                  <a:tcPr marL="0" marR="0" marT="0" marB="0" anchor="ctr">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pPr algn="ctr">
                        <a:lnSpc>
                          <a:spcPts val="1679"/>
                        </a:lnSpc>
                        <a:defRPr/>
                      </a:pPr>
                      <a:endParaRPr lang="en-US" sz="600" dirty="0"/>
                    </a:p>
                  </a:txBody>
                  <a:tcPr marL="0" marR="0" marT="0" marB="0" anchor="ctr">
                    <a:lnL w="3175" cap="flat" cmpd="sng" algn="ctr">
                      <a:solidFill>
                        <a:schemeClr val="accent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5" name="Freeform 11">
            <a:extLst>
              <a:ext uri="{FF2B5EF4-FFF2-40B4-BE49-F238E27FC236}">
                <a16:creationId xmlns:a16="http://schemas.microsoft.com/office/drawing/2014/main" id="{731E5C54-E030-F884-3E0A-B4D1418BB9B3}"/>
              </a:ext>
            </a:extLst>
          </p:cNvPr>
          <p:cNvSpPr/>
          <p:nvPr/>
        </p:nvSpPr>
        <p:spPr>
          <a:xfrm>
            <a:off x="8655686" y="1530329"/>
            <a:ext cx="479048" cy="479048"/>
          </a:xfrm>
          <a:custGeom>
            <a:avLst/>
            <a:gdLst/>
            <a:ahLst/>
            <a:cxnLst/>
            <a:rect l="l" t="t" r="r" b="b"/>
            <a:pathLst>
              <a:path w="653925" h="653925">
                <a:moveTo>
                  <a:pt x="0" y="0"/>
                </a:moveTo>
                <a:lnTo>
                  <a:pt x="653925" y="0"/>
                </a:lnTo>
                <a:lnTo>
                  <a:pt x="653925" y="653926"/>
                </a:lnTo>
                <a:lnTo>
                  <a:pt x="0" y="653926"/>
                </a:lnTo>
                <a:lnTo>
                  <a:pt x="0" y="0"/>
                </a:lnTo>
                <a:close/>
              </a:path>
            </a:pathLst>
          </a:custGeom>
          <a:blipFill>
            <a:blip r:embed="rId4"/>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sp>
        <p:nvSpPr>
          <p:cNvPr id="27" name="Freeform 12">
            <a:extLst>
              <a:ext uri="{FF2B5EF4-FFF2-40B4-BE49-F238E27FC236}">
                <a16:creationId xmlns:a16="http://schemas.microsoft.com/office/drawing/2014/main" id="{8B68B3E8-AF5F-307A-C208-9C5E325C7092}"/>
              </a:ext>
            </a:extLst>
          </p:cNvPr>
          <p:cNvSpPr/>
          <p:nvPr/>
        </p:nvSpPr>
        <p:spPr>
          <a:xfrm>
            <a:off x="9936224" y="1559195"/>
            <a:ext cx="479048" cy="479048"/>
          </a:xfrm>
          <a:custGeom>
            <a:avLst/>
            <a:gdLst/>
            <a:ahLst/>
            <a:cxnLst/>
            <a:rect l="l" t="t" r="r" b="b"/>
            <a:pathLst>
              <a:path w="653925" h="653925">
                <a:moveTo>
                  <a:pt x="0" y="0"/>
                </a:moveTo>
                <a:lnTo>
                  <a:pt x="653925" y="0"/>
                </a:lnTo>
                <a:lnTo>
                  <a:pt x="653925" y="653926"/>
                </a:lnTo>
                <a:lnTo>
                  <a:pt x="0" y="653926"/>
                </a:lnTo>
                <a:lnTo>
                  <a:pt x="0" y="0"/>
                </a:lnTo>
                <a:close/>
              </a:path>
            </a:pathLst>
          </a:custGeom>
          <a:blipFill>
            <a:blip r:embed="rId5"/>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sp>
        <p:nvSpPr>
          <p:cNvPr id="28" name="Freeform 13">
            <a:extLst>
              <a:ext uri="{FF2B5EF4-FFF2-40B4-BE49-F238E27FC236}">
                <a16:creationId xmlns:a16="http://schemas.microsoft.com/office/drawing/2014/main" id="{DDFF77B0-F060-6DED-B2DD-0303BED4AFD1}"/>
              </a:ext>
            </a:extLst>
          </p:cNvPr>
          <p:cNvSpPr/>
          <p:nvPr/>
        </p:nvSpPr>
        <p:spPr>
          <a:xfrm>
            <a:off x="8655686" y="2508929"/>
            <a:ext cx="479048" cy="479048"/>
          </a:xfrm>
          <a:custGeom>
            <a:avLst/>
            <a:gdLst/>
            <a:ahLst/>
            <a:cxnLst/>
            <a:rect l="l" t="t" r="r" b="b"/>
            <a:pathLst>
              <a:path w="653925" h="653925">
                <a:moveTo>
                  <a:pt x="0" y="0"/>
                </a:moveTo>
                <a:lnTo>
                  <a:pt x="653925" y="0"/>
                </a:lnTo>
                <a:lnTo>
                  <a:pt x="653925" y="653925"/>
                </a:lnTo>
                <a:lnTo>
                  <a:pt x="0" y="653925"/>
                </a:lnTo>
                <a:lnTo>
                  <a:pt x="0" y="0"/>
                </a:lnTo>
                <a:close/>
              </a:path>
            </a:pathLst>
          </a:custGeom>
          <a:blipFill>
            <a:blip r:embed="rId6"/>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sp>
        <p:nvSpPr>
          <p:cNvPr id="30" name="Freeform 14">
            <a:extLst>
              <a:ext uri="{FF2B5EF4-FFF2-40B4-BE49-F238E27FC236}">
                <a16:creationId xmlns:a16="http://schemas.microsoft.com/office/drawing/2014/main" id="{A7055787-802A-7D26-062C-2535E23DC511}"/>
              </a:ext>
            </a:extLst>
          </p:cNvPr>
          <p:cNvSpPr/>
          <p:nvPr/>
        </p:nvSpPr>
        <p:spPr>
          <a:xfrm>
            <a:off x="11190155" y="1576428"/>
            <a:ext cx="479048" cy="479048"/>
          </a:xfrm>
          <a:custGeom>
            <a:avLst/>
            <a:gdLst/>
            <a:ahLst/>
            <a:cxnLst/>
            <a:rect l="l" t="t" r="r" b="b"/>
            <a:pathLst>
              <a:path w="625302" h="625302">
                <a:moveTo>
                  <a:pt x="0" y="0"/>
                </a:moveTo>
                <a:lnTo>
                  <a:pt x="625301" y="0"/>
                </a:lnTo>
                <a:lnTo>
                  <a:pt x="625301" y="625302"/>
                </a:lnTo>
                <a:lnTo>
                  <a:pt x="0" y="625302"/>
                </a:lnTo>
                <a:lnTo>
                  <a:pt x="0" y="0"/>
                </a:lnTo>
                <a:close/>
              </a:path>
            </a:pathLst>
          </a:custGeom>
          <a:blipFill>
            <a:blip r:embed="rId7"/>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sp>
        <p:nvSpPr>
          <p:cNvPr id="31" name="Freeform 15">
            <a:extLst>
              <a:ext uri="{FF2B5EF4-FFF2-40B4-BE49-F238E27FC236}">
                <a16:creationId xmlns:a16="http://schemas.microsoft.com/office/drawing/2014/main" id="{D119AB89-434D-E493-95DB-26B18D24E239}"/>
              </a:ext>
            </a:extLst>
          </p:cNvPr>
          <p:cNvSpPr/>
          <p:nvPr/>
        </p:nvSpPr>
        <p:spPr>
          <a:xfrm>
            <a:off x="9936224" y="2508929"/>
            <a:ext cx="479048" cy="479048"/>
          </a:xfrm>
          <a:custGeom>
            <a:avLst/>
            <a:gdLst/>
            <a:ahLst/>
            <a:cxnLst/>
            <a:rect l="l" t="t" r="r" b="b"/>
            <a:pathLst>
              <a:path w="653925" h="653925">
                <a:moveTo>
                  <a:pt x="0" y="0"/>
                </a:moveTo>
                <a:lnTo>
                  <a:pt x="653925" y="0"/>
                </a:lnTo>
                <a:lnTo>
                  <a:pt x="653925" y="653925"/>
                </a:lnTo>
                <a:lnTo>
                  <a:pt x="0" y="653925"/>
                </a:lnTo>
                <a:lnTo>
                  <a:pt x="0" y="0"/>
                </a:lnTo>
                <a:close/>
              </a:path>
            </a:pathLst>
          </a:custGeom>
          <a:blipFill>
            <a:blip r:embed="rId8"/>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sp>
        <p:nvSpPr>
          <p:cNvPr id="32" name="Freeform 16">
            <a:extLst>
              <a:ext uri="{FF2B5EF4-FFF2-40B4-BE49-F238E27FC236}">
                <a16:creationId xmlns:a16="http://schemas.microsoft.com/office/drawing/2014/main" id="{3E6A327C-D7E1-57F8-D9D8-08BCF9DEE8C7}"/>
              </a:ext>
            </a:extLst>
          </p:cNvPr>
          <p:cNvSpPr/>
          <p:nvPr/>
        </p:nvSpPr>
        <p:spPr>
          <a:xfrm>
            <a:off x="11190155" y="2508929"/>
            <a:ext cx="479048" cy="479048"/>
          </a:xfrm>
          <a:custGeom>
            <a:avLst/>
            <a:gdLst/>
            <a:ahLst/>
            <a:cxnLst/>
            <a:rect l="l" t="t" r="r" b="b"/>
            <a:pathLst>
              <a:path w="663038" h="663038">
                <a:moveTo>
                  <a:pt x="0" y="0"/>
                </a:moveTo>
                <a:lnTo>
                  <a:pt x="663039" y="0"/>
                </a:lnTo>
                <a:lnTo>
                  <a:pt x="663039" y="663039"/>
                </a:lnTo>
                <a:lnTo>
                  <a:pt x="0" y="663039"/>
                </a:lnTo>
                <a:lnTo>
                  <a:pt x="0" y="0"/>
                </a:lnTo>
                <a:close/>
              </a:path>
            </a:pathLst>
          </a:custGeom>
          <a:blipFill>
            <a:blip r:embed="rId9"/>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sp>
        <p:nvSpPr>
          <p:cNvPr id="33" name="TextBox 24">
            <a:extLst>
              <a:ext uri="{FF2B5EF4-FFF2-40B4-BE49-F238E27FC236}">
                <a16:creationId xmlns:a16="http://schemas.microsoft.com/office/drawing/2014/main" id="{BD8D5F4D-04D0-1BAE-10BC-ED2422E0A38D}"/>
              </a:ext>
            </a:extLst>
          </p:cNvPr>
          <p:cNvSpPr txBox="1"/>
          <p:nvPr/>
        </p:nvSpPr>
        <p:spPr>
          <a:xfrm>
            <a:off x="8264199" y="3471418"/>
            <a:ext cx="3823098" cy="307777"/>
          </a:xfrm>
          <a:prstGeom prst="rect">
            <a:avLst/>
          </a:prstGeom>
        </p:spPr>
        <p:txBody>
          <a:bodyPr wrap="square" lIns="0" tIns="0" rIns="0" bIns="0" rtlCol="0" anchor="t">
            <a:spAutoFit/>
          </a:bodyPr>
          <a:lstStyle/>
          <a:p>
            <a:pPr marL="0" marR="0" lvl="0" indent="0" algn="ctr" defTabSz="711200" rtl="0" eaLnBrk="1" fontAlgn="auto" latinLnBrk="0" hangingPunct="1">
              <a:lnSpc>
                <a:spcPct val="100000"/>
              </a:lnSpc>
              <a:spcBef>
                <a:spcPct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cs typeface="Arial"/>
              </a:rPr>
              <a:t>Our cultural values to ensure our people are happy and our clients experience a consistently high level of service in every engagement.</a:t>
            </a:r>
          </a:p>
        </p:txBody>
      </p:sp>
      <p:sp>
        <p:nvSpPr>
          <p:cNvPr id="38" name="TextBox 29">
            <a:extLst>
              <a:ext uri="{FF2B5EF4-FFF2-40B4-BE49-F238E27FC236}">
                <a16:creationId xmlns:a16="http://schemas.microsoft.com/office/drawing/2014/main" id="{653DCD0F-A464-D8B5-B7DE-E43CDADEA87C}"/>
              </a:ext>
            </a:extLst>
          </p:cNvPr>
          <p:cNvSpPr txBox="1"/>
          <p:nvPr/>
        </p:nvSpPr>
        <p:spPr>
          <a:xfrm>
            <a:off x="8241237" y="2012648"/>
            <a:ext cx="1307946" cy="298480"/>
          </a:xfrm>
          <a:prstGeom prst="rect">
            <a:avLst/>
          </a:prstGeom>
        </p:spPr>
        <p:txBody>
          <a:bodyPr wrap="square" lIns="0" tIns="0" rIns="0" bIns="0" rtlCol="0" anchor="t">
            <a:spAutoFit/>
          </a:bodyPr>
          <a:lstStyle/>
          <a:p>
            <a:pPr marL="0" marR="0" lvl="0" indent="0" algn="ctr" defTabSz="711200" rtl="0" eaLnBrk="1" fontAlgn="auto" latinLnBrk="0" hangingPunct="1">
              <a:lnSpc>
                <a:spcPts val="2800"/>
              </a:lnSpc>
              <a:spcBef>
                <a:spcPct val="0"/>
              </a:spcBef>
              <a:spcAft>
                <a:spcPts val="0"/>
              </a:spcAft>
              <a:buClrTx/>
              <a:buSzTx/>
              <a:buFontTx/>
              <a:buNone/>
              <a:tabLst/>
              <a:defRPr/>
            </a:pPr>
            <a:r>
              <a:rPr kumimoji="0" lang="en-US" sz="1000" b="0" i="0" u="none" strike="noStrike" kern="1200" cap="none" spc="0" normalizeH="0" baseline="0" noProof="0">
                <a:ln>
                  <a:noFill/>
                </a:ln>
                <a:solidFill>
                  <a:srgbClr val="002458"/>
                </a:solidFill>
                <a:effectLst/>
                <a:uLnTx/>
                <a:uFillTx/>
                <a:latin typeface="Arial Bold"/>
                <a:cs typeface="Arial"/>
              </a:rPr>
              <a:t>Authentic</a:t>
            </a:r>
          </a:p>
        </p:txBody>
      </p:sp>
      <p:sp>
        <p:nvSpPr>
          <p:cNvPr id="39" name="TextBox 30">
            <a:extLst>
              <a:ext uri="{FF2B5EF4-FFF2-40B4-BE49-F238E27FC236}">
                <a16:creationId xmlns:a16="http://schemas.microsoft.com/office/drawing/2014/main" id="{B89E58B1-AAF4-90B3-E98C-A7B449BA5A54}"/>
              </a:ext>
            </a:extLst>
          </p:cNvPr>
          <p:cNvSpPr txBox="1"/>
          <p:nvPr/>
        </p:nvSpPr>
        <p:spPr>
          <a:xfrm>
            <a:off x="10878272" y="1141475"/>
            <a:ext cx="1154855" cy="369332"/>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100"/>
              </a:spcBef>
              <a:spcAft>
                <a:spcPts val="100"/>
              </a:spcAft>
              <a:buClrTx/>
              <a:buSzTx/>
              <a:buFontTx/>
              <a:buNone/>
              <a:tabLst/>
              <a:defRPr/>
            </a:pPr>
            <a:r>
              <a:rPr kumimoji="0" lang="en-US" sz="2400" b="0" i="0" u="none" strike="noStrike" kern="1200" cap="none" spc="0" normalizeH="0" baseline="0" noProof="0" dirty="0">
                <a:ln>
                  <a:noFill/>
                </a:ln>
                <a:effectLst/>
                <a:uLnTx/>
                <a:uFillTx/>
                <a:latin typeface="Yesteryear"/>
                <a:cs typeface="Arial"/>
              </a:rPr>
              <a:t>We are...</a:t>
            </a:r>
          </a:p>
        </p:txBody>
      </p:sp>
      <p:sp>
        <p:nvSpPr>
          <p:cNvPr id="54" name="TextBox 31">
            <a:extLst>
              <a:ext uri="{FF2B5EF4-FFF2-40B4-BE49-F238E27FC236}">
                <a16:creationId xmlns:a16="http://schemas.microsoft.com/office/drawing/2014/main" id="{F559FDF0-D160-C7A8-0EFF-84B587CEB654}"/>
              </a:ext>
            </a:extLst>
          </p:cNvPr>
          <p:cNvSpPr txBox="1"/>
          <p:nvPr/>
        </p:nvSpPr>
        <p:spPr>
          <a:xfrm>
            <a:off x="9335469" y="2012648"/>
            <a:ext cx="1680559" cy="298480"/>
          </a:xfrm>
          <a:prstGeom prst="rect">
            <a:avLst/>
          </a:prstGeom>
        </p:spPr>
        <p:txBody>
          <a:bodyPr lIns="0" tIns="0" rIns="0" bIns="0" rtlCol="0" anchor="t">
            <a:spAutoFit/>
          </a:bodyPr>
          <a:lstStyle/>
          <a:p>
            <a:pPr marL="0" marR="0" lvl="0" indent="0" algn="ctr" defTabSz="711200" rtl="0" eaLnBrk="1" fontAlgn="auto" latinLnBrk="0" hangingPunct="1">
              <a:lnSpc>
                <a:spcPts val="2800"/>
              </a:lnSpc>
              <a:spcBef>
                <a:spcPct val="0"/>
              </a:spcBef>
              <a:spcAft>
                <a:spcPts val="0"/>
              </a:spcAft>
              <a:buClrTx/>
              <a:buSzTx/>
              <a:buFontTx/>
              <a:buNone/>
              <a:tabLst/>
              <a:defRPr/>
            </a:pPr>
            <a:r>
              <a:rPr kumimoji="0" lang="en-US" sz="1000" b="0" i="0" u="none" strike="noStrike" kern="1200" cap="none" spc="0" normalizeH="0" baseline="0" noProof="0">
                <a:ln>
                  <a:noFill/>
                </a:ln>
                <a:solidFill>
                  <a:srgbClr val="002458"/>
                </a:solidFill>
                <a:effectLst/>
                <a:uLnTx/>
                <a:uFillTx/>
                <a:latin typeface="Arial Bold"/>
                <a:cs typeface="Arial"/>
              </a:rPr>
              <a:t>Passionate</a:t>
            </a:r>
          </a:p>
        </p:txBody>
      </p:sp>
      <p:sp>
        <p:nvSpPr>
          <p:cNvPr id="55" name="TextBox 32">
            <a:extLst>
              <a:ext uri="{FF2B5EF4-FFF2-40B4-BE49-F238E27FC236}">
                <a16:creationId xmlns:a16="http://schemas.microsoft.com/office/drawing/2014/main" id="{C0919CA1-99FA-ABB3-D3D7-09DD01BEE16C}"/>
              </a:ext>
            </a:extLst>
          </p:cNvPr>
          <p:cNvSpPr txBox="1"/>
          <p:nvPr/>
        </p:nvSpPr>
        <p:spPr>
          <a:xfrm>
            <a:off x="8283835" y="3011751"/>
            <a:ext cx="1222751" cy="298480"/>
          </a:xfrm>
          <a:prstGeom prst="rect">
            <a:avLst/>
          </a:prstGeom>
        </p:spPr>
        <p:txBody>
          <a:bodyPr wrap="square" lIns="0" tIns="0" rIns="0" bIns="0" rtlCol="0" anchor="t">
            <a:spAutoFit/>
          </a:bodyPr>
          <a:lstStyle/>
          <a:p>
            <a:pPr marL="0" marR="0" lvl="0" indent="0" algn="ctr" defTabSz="711200" rtl="0" eaLnBrk="1" fontAlgn="auto" latinLnBrk="0" hangingPunct="1">
              <a:lnSpc>
                <a:spcPts val="2800"/>
              </a:lnSpc>
              <a:spcBef>
                <a:spcPct val="0"/>
              </a:spcBef>
              <a:spcAft>
                <a:spcPts val="0"/>
              </a:spcAft>
              <a:buClrTx/>
              <a:buSzTx/>
              <a:buFontTx/>
              <a:buNone/>
              <a:tabLst/>
              <a:defRPr/>
            </a:pPr>
            <a:r>
              <a:rPr kumimoji="0" lang="en-US" sz="1000" b="0" i="0" u="none" strike="noStrike" kern="1200" cap="none" spc="0" normalizeH="0" baseline="0" noProof="0">
                <a:ln>
                  <a:noFill/>
                </a:ln>
                <a:solidFill>
                  <a:srgbClr val="002458"/>
                </a:solidFill>
                <a:effectLst/>
                <a:uLnTx/>
                <a:uFillTx/>
                <a:latin typeface="Arial Bold"/>
                <a:cs typeface="Arial"/>
              </a:rPr>
              <a:t>Curious</a:t>
            </a:r>
          </a:p>
        </p:txBody>
      </p:sp>
      <p:sp>
        <p:nvSpPr>
          <p:cNvPr id="56" name="TextBox 33">
            <a:extLst>
              <a:ext uri="{FF2B5EF4-FFF2-40B4-BE49-F238E27FC236}">
                <a16:creationId xmlns:a16="http://schemas.microsoft.com/office/drawing/2014/main" id="{17848385-8C69-2060-3250-D7165BE56B8F}"/>
              </a:ext>
            </a:extLst>
          </p:cNvPr>
          <p:cNvSpPr txBox="1"/>
          <p:nvPr/>
        </p:nvSpPr>
        <p:spPr>
          <a:xfrm>
            <a:off x="10818657" y="2012648"/>
            <a:ext cx="1222045" cy="298480"/>
          </a:xfrm>
          <a:prstGeom prst="rect">
            <a:avLst/>
          </a:prstGeom>
        </p:spPr>
        <p:txBody>
          <a:bodyPr wrap="square" lIns="0" tIns="0" rIns="0" bIns="0" rtlCol="0" anchor="t">
            <a:spAutoFit/>
          </a:bodyPr>
          <a:lstStyle/>
          <a:p>
            <a:pPr marL="0" marR="0" lvl="0" indent="0" algn="ctr" defTabSz="711200" rtl="0" eaLnBrk="1" fontAlgn="auto" latinLnBrk="0" hangingPunct="1">
              <a:lnSpc>
                <a:spcPts val="2800"/>
              </a:lnSpc>
              <a:spcBef>
                <a:spcPct val="0"/>
              </a:spcBef>
              <a:spcAft>
                <a:spcPts val="0"/>
              </a:spcAft>
              <a:buClrTx/>
              <a:buSzTx/>
              <a:buFontTx/>
              <a:buNone/>
              <a:tabLst/>
              <a:defRPr/>
            </a:pPr>
            <a:r>
              <a:rPr kumimoji="0" lang="en-US" sz="1000" b="0" i="0" u="none" strike="noStrike" kern="1200" cap="none" spc="0" normalizeH="0" baseline="0" noProof="0">
                <a:ln>
                  <a:noFill/>
                </a:ln>
                <a:solidFill>
                  <a:srgbClr val="002458"/>
                </a:solidFill>
                <a:effectLst/>
                <a:uLnTx/>
                <a:uFillTx/>
                <a:latin typeface="Arial Bold"/>
                <a:cs typeface="Arial"/>
              </a:rPr>
              <a:t>Bold</a:t>
            </a:r>
          </a:p>
        </p:txBody>
      </p:sp>
      <p:sp>
        <p:nvSpPr>
          <p:cNvPr id="57" name="TextBox 34">
            <a:extLst>
              <a:ext uri="{FF2B5EF4-FFF2-40B4-BE49-F238E27FC236}">
                <a16:creationId xmlns:a16="http://schemas.microsoft.com/office/drawing/2014/main" id="{08F557CB-C278-C900-AD4E-07330757B709}"/>
              </a:ext>
            </a:extLst>
          </p:cNvPr>
          <p:cNvSpPr txBox="1"/>
          <p:nvPr/>
        </p:nvSpPr>
        <p:spPr>
          <a:xfrm>
            <a:off x="9553697" y="3073533"/>
            <a:ext cx="1244102" cy="307777"/>
          </a:xfrm>
          <a:prstGeom prst="rect">
            <a:avLst/>
          </a:prstGeom>
        </p:spPr>
        <p:txBody>
          <a:bodyPr wrap="square" lIns="0" tIns="0" rIns="0" bIns="0" rtlCol="0" anchor="t">
            <a:spAutoFit/>
          </a:bodyPr>
          <a:lstStyle/>
          <a:p>
            <a:pPr marL="0" marR="0" lvl="0" indent="0" algn="ctr" defTabSz="711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2458"/>
                </a:solidFill>
                <a:effectLst/>
                <a:uLnTx/>
                <a:uFillTx/>
                <a:latin typeface="Arial Bold"/>
                <a:cs typeface="Arial"/>
              </a:rPr>
              <a:t>Committed to Sustainability</a:t>
            </a:r>
          </a:p>
        </p:txBody>
      </p:sp>
      <p:sp>
        <p:nvSpPr>
          <p:cNvPr id="58" name="TextBox 35">
            <a:extLst>
              <a:ext uri="{FF2B5EF4-FFF2-40B4-BE49-F238E27FC236}">
                <a16:creationId xmlns:a16="http://schemas.microsoft.com/office/drawing/2014/main" id="{864C68F4-E8B8-0518-2B48-F22861415573}"/>
              </a:ext>
            </a:extLst>
          </p:cNvPr>
          <p:cNvSpPr txBox="1"/>
          <p:nvPr/>
        </p:nvSpPr>
        <p:spPr>
          <a:xfrm>
            <a:off x="10807628" y="3098314"/>
            <a:ext cx="1244102" cy="211917"/>
          </a:xfrm>
          <a:prstGeom prst="rect">
            <a:avLst/>
          </a:prstGeom>
        </p:spPr>
        <p:txBody>
          <a:bodyPr wrap="square" lIns="0" tIns="0" rIns="0" bIns="0" rtlCol="0" anchor="t">
            <a:spAutoFit/>
          </a:bodyPr>
          <a:lstStyle/>
          <a:p>
            <a:pPr marL="0" marR="0" lvl="0" indent="0" algn="ctr" defTabSz="711200" rtl="0" eaLnBrk="1" fontAlgn="auto" latinLnBrk="0" hangingPunct="1">
              <a:lnSpc>
                <a:spcPts val="1880"/>
              </a:lnSpc>
              <a:spcBef>
                <a:spcPts val="1200"/>
              </a:spcBef>
              <a:spcAft>
                <a:spcPts val="0"/>
              </a:spcAft>
              <a:buClrTx/>
              <a:buSzTx/>
              <a:buFontTx/>
              <a:buNone/>
              <a:tabLst/>
              <a:defRPr/>
            </a:pPr>
            <a:r>
              <a:rPr kumimoji="0" lang="en-US" sz="1000" b="0" i="0" u="none" strike="noStrike" kern="1200" cap="none" spc="0" normalizeH="0" baseline="0" noProof="0">
                <a:ln>
                  <a:noFill/>
                </a:ln>
                <a:solidFill>
                  <a:srgbClr val="002458"/>
                </a:solidFill>
                <a:effectLst/>
                <a:uLnTx/>
                <a:uFillTx/>
                <a:latin typeface="Arial Bold"/>
                <a:cs typeface="Arial"/>
              </a:rPr>
              <a:t>One Team</a:t>
            </a:r>
          </a:p>
        </p:txBody>
      </p:sp>
      <p:sp>
        <p:nvSpPr>
          <p:cNvPr id="60" name="TextBox 44">
            <a:extLst>
              <a:ext uri="{FF2B5EF4-FFF2-40B4-BE49-F238E27FC236}">
                <a16:creationId xmlns:a16="http://schemas.microsoft.com/office/drawing/2014/main" id="{4F4361CA-B54A-F679-90B5-0D776CB6946F}"/>
              </a:ext>
            </a:extLst>
          </p:cNvPr>
          <p:cNvSpPr txBox="1"/>
          <p:nvPr/>
        </p:nvSpPr>
        <p:spPr>
          <a:xfrm>
            <a:off x="8337967" y="1160949"/>
            <a:ext cx="2077306" cy="246221"/>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400"/>
              </a:spcBef>
              <a:spcAft>
                <a:spcPts val="0"/>
              </a:spcAft>
              <a:buClrTx/>
              <a:buSzTx/>
              <a:buFontTx/>
              <a:buNone/>
              <a:tabLst/>
              <a:defRPr/>
            </a:pPr>
            <a:r>
              <a:rPr kumimoji="0" lang="en-US" sz="1600" b="1" i="0" u="none" strike="noStrike" kern="1200" cap="none" spc="0" normalizeH="0" baseline="0" noProof="0">
                <a:ln>
                  <a:noFill/>
                </a:ln>
                <a:solidFill>
                  <a:srgbClr val="002458"/>
                </a:solidFill>
                <a:effectLst/>
                <a:uLnTx/>
                <a:uFillTx/>
                <a:latin typeface="Arial Black" panose="020B0A04020102020204" pitchFamily="34" charset="0"/>
                <a:cs typeface="Arial"/>
              </a:rPr>
              <a:t>Our Values</a:t>
            </a:r>
            <a:endParaRPr kumimoji="0" lang="en-US" sz="1600" b="1" i="0" u="none" strike="noStrike" kern="1200" cap="none" spc="0" normalizeH="0" baseline="0" noProof="0">
              <a:ln>
                <a:noFill/>
              </a:ln>
              <a:solidFill>
                <a:srgbClr val="002458"/>
              </a:solidFill>
              <a:effectLst/>
              <a:uLnTx/>
              <a:uFillTx/>
              <a:latin typeface="Arial"/>
              <a:cs typeface="Arial"/>
            </a:endParaRPr>
          </a:p>
        </p:txBody>
      </p:sp>
      <p:sp>
        <p:nvSpPr>
          <p:cNvPr id="63" name="TextBox 44">
            <a:extLst>
              <a:ext uri="{FF2B5EF4-FFF2-40B4-BE49-F238E27FC236}">
                <a16:creationId xmlns:a16="http://schemas.microsoft.com/office/drawing/2014/main" id="{AC29F00D-4F1A-9320-C96D-0FD24CB72366}"/>
              </a:ext>
            </a:extLst>
          </p:cNvPr>
          <p:cNvSpPr txBox="1"/>
          <p:nvPr/>
        </p:nvSpPr>
        <p:spPr>
          <a:xfrm>
            <a:off x="4233681" y="1160949"/>
            <a:ext cx="3476840" cy="246221"/>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400"/>
              </a:spcBef>
              <a:spcAft>
                <a:spcPts val="0"/>
              </a:spcAft>
              <a:buClrTx/>
              <a:buSzTx/>
              <a:buFontTx/>
              <a:buNone/>
              <a:tabLst/>
              <a:defRPr/>
            </a:pPr>
            <a:r>
              <a:rPr kumimoji="0" lang="en-US" sz="1600" b="1" i="0" u="none" strike="noStrike" kern="1200" cap="none" spc="0" normalizeH="0" baseline="0" noProof="0">
                <a:ln>
                  <a:noFill/>
                </a:ln>
                <a:solidFill>
                  <a:srgbClr val="002458"/>
                </a:solidFill>
                <a:effectLst/>
                <a:uLnTx/>
                <a:uFillTx/>
                <a:latin typeface="Arial Black" panose="020B0A04020102020204" pitchFamily="34" charset="0"/>
                <a:cs typeface="Arial"/>
              </a:rPr>
              <a:t>How we work</a:t>
            </a:r>
            <a:endParaRPr kumimoji="0" lang="en-US" sz="1600" b="1" i="0" u="none" strike="noStrike" kern="1200" cap="none" spc="0" normalizeH="0" baseline="0" noProof="0">
              <a:ln>
                <a:noFill/>
              </a:ln>
              <a:solidFill>
                <a:srgbClr val="002458"/>
              </a:solidFill>
              <a:effectLst/>
              <a:uLnTx/>
              <a:uFillTx/>
              <a:latin typeface="Arial"/>
              <a:cs typeface="Arial"/>
            </a:endParaRPr>
          </a:p>
        </p:txBody>
      </p:sp>
      <p:sp>
        <p:nvSpPr>
          <p:cNvPr id="64" name="Freeform 6">
            <a:extLst>
              <a:ext uri="{FF2B5EF4-FFF2-40B4-BE49-F238E27FC236}">
                <a16:creationId xmlns:a16="http://schemas.microsoft.com/office/drawing/2014/main" id="{BD123FFF-BD61-7A58-4EC7-B270BCA7E3CC}"/>
              </a:ext>
            </a:extLst>
          </p:cNvPr>
          <p:cNvSpPr/>
          <p:nvPr/>
        </p:nvSpPr>
        <p:spPr>
          <a:xfrm>
            <a:off x="4855735" y="1600183"/>
            <a:ext cx="467656" cy="414460"/>
          </a:xfrm>
          <a:custGeom>
            <a:avLst/>
            <a:gdLst/>
            <a:ahLst/>
            <a:cxnLst/>
            <a:rect l="l" t="t" r="r" b="b"/>
            <a:pathLst>
              <a:path w="720615" h="638645">
                <a:moveTo>
                  <a:pt x="0" y="0"/>
                </a:moveTo>
                <a:lnTo>
                  <a:pt x="720615" y="0"/>
                </a:lnTo>
                <a:lnTo>
                  <a:pt x="720615" y="638645"/>
                </a:lnTo>
                <a:lnTo>
                  <a:pt x="0" y="63864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050" b="0" i="0" u="none" strike="noStrike" kern="1200" cap="none" spc="0" normalizeH="0" baseline="0" noProof="0">
              <a:ln>
                <a:noFill/>
              </a:ln>
              <a:solidFill>
                <a:srgbClr val="080808"/>
              </a:solidFill>
              <a:effectLst/>
              <a:uLnTx/>
              <a:uFillTx/>
              <a:latin typeface="Arial"/>
              <a:cs typeface="Arial"/>
            </a:endParaRPr>
          </a:p>
        </p:txBody>
      </p:sp>
      <p:sp>
        <p:nvSpPr>
          <p:cNvPr id="65" name="Freeform 7">
            <a:extLst>
              <a:ext uri="{FF2B5EF4-FFF2-40B4-BE49-F238E27FC236}">
                <a16:creationId xmlns:a16="http://schemas.microsoft.com/office/drawing/2014/main" id="{631BE36D-8033-F693-7445-1D80DB967ABC}"/>
              </a:ext>
            </a:extLst>
          </p:cNvPr>
          <p:cNvSpPr/>
          <p:nvPr/>
        </p:nvSpPr>
        <p:spPr>
          <a:xfrm>
            <a:off x="6874409" y="2829063"/>
            <a:ext cx="423190" cy="423190"/>
          </a:xfrm>
          <a:custGeom>
            <a:avLst/>
            <a:gdLst/>
            <a:ahLst/>
            <a:cxnLst/>
            <a:rect l="l" t="t" r="r" b="b"/>
            <a:pathLst>
              <a:path w="638645" h="638645">
                <a:moveTo>
                  <a:pt x="0" y="0"/>
                </a:moveTo>
                <a:lnTo>
                  <a:pt x="638645" y="0"/>
                </a:lnTo>
                <a:lnTo>
                  <a:pt x="638645" y="638646"/>
                </a:lnTo>
                <a:lnTo>
                  <a:pt x="0" y="63864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050" b="0" i="0" u="none" strike="noStrike" kern="1200" cap="none" spc="0" normalizeH="0" baseline="0" noProof="0">
              <a:ln>
                <a:noFill/>
              </a:ln>
              <a:solidFill>
                <a:srgbClr val="080808"/>
              </a:solidFill>
              <a:effectLst/>
              <a:uLnTx/>
              <a:uFillTx/>
              <a:latin typeface="Arial"/>
              <a:cs typeface="Arial"/>
            </a:endParaRPr>
          </a:p>
        </p:txBody>
      </p:sp>
      <p:sp>
        <p:nvSpPr>
          <p:cNvPr id="66" name="Freeform 9">
            <a:extLst>
              <a:ext uri="{FF2B5EF4-FFF2-40B4-BE49-F238E27FC236}">
                <a16:creationId xmlns:a16="http://schemas.microsoft.com/office/drawing/2014/main" id="{93FD9007-38A9-511D-184E-8CEB44BC89D0}"/>
              </a:ext>
            </a:extLst>
          </p:cNvPr>
          <p:cNvSpPr/>
          <p:nvPr/>
        </p:nvSpPr>
        <p:spPr>
          <a:xfrm>
            <a:off x="6895093" y="1600181"/>
            <a:ext cx="381822" cy="414461"/>
          </a:xfrm>
          <a:custGeom>
            <a:avLst/>
            <a:gdLst/>
            <a:ahLst/>
            <a:cxnLst/>
            <a:rect l="l" t="t" r="r" b="b"/>
            <a:pathLst>
              <a:path w="588352" h="638645">
                <a:moveTo>
                  <a:pt x="0" y="0"/>
                </a:moveTo>
                <a:lnTo>
                  <a:pt x="588352" y="0"/>
                </a:lnTo>
                <a:lnTo>
                  <a:pt x="588352" y="638646"/>
                </a:lnTo>
                <a:lnTo>
                  <a:pt x="0" y="63864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050" b="0" i="0" u="none" strike="noStrike" kern="1200" cap="none" spc="0" normalizeH="0" baseline="0" noProof="0">
              <a:ln>
                <a:noFill/>
              </a:ln>
              <a:solidFill>
                <a:srgbClr val="080808"/>
              </a:solidFill>
              <a:effectLst/>
              <a:uLnTx/>
              <a:uFillTx/>
              <a:latin typeface="Arial"/>
              <a:cs typeface="Arial"/>
            </a:endParaRPr>
          </a:p>
        </p:txBody>
      </p:sp>
      <p:sp>
        <p:nvSpPr>
          <p:cNvPr id="67" name="Freeform 10">
            <a:extLst>
              <a:ext uri="{FF2B5EF4-FFF2-40B4-BE49-F238E27FC236}">
                <a16:creationId xmlns:a16="http://schemas.microsoft.com/office/drawing/2014/main" id="{BDF3CBF2-07A1-64D1-8A2A-4BE85D8EEC1A}"/>
              </a:ext>
            </a:extLst>
          </p:cNvPr>
          <p:cNvSpPr/>
          <p:nvPr/>
        </p:nvSpPr>
        <p:spPr>
          <a:xfrm>
            <a:off x="4941447" y="2864522"/>
            <a:ext cx="296232" cy="423189"/>
          </a:xfrm>
          <a:custGeom>
            <a:avLst/>
            <a:gdLst/>
            <a:ahLst/>
            <a:cxnLst/>
            <a:rect l="l" t="t" r="r" b="b"/>
            <a:pathLst>
              <a:path w="447052" h="638645">
                <a:moveTo>
                  <a:pt x="0" y="0"/>
                </a:moveTo>
                <a:lnTo>
                  <a:pt x="447052" y="0"/>
                </a:lnTo>
                <a:lnTo>
                  <a:pt x="447052" y="638645"/>
                </a:lnTo>
                <a:lnTo>
                  <a:pt x="0" y="63864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050" b="0" i="0" u="none" strike="noStrike" kern="1200" cap="none" spc="0" normalizeH="0" baseline="0" noProof="0">
              <a:ln>
                <a:noFill/>
              </a:ln>
              <a:solidFill>
                <a:srgbClr val="080808"/>
              </a:solidFill>
              <a:effectLst/>
              <a:uLnTx/>
              <a:uFillTx/>
              <a:latin typeface="Arial"/>
              <a:cs typeface="Arial"/>
            </a:endParaRPr>
          </a:p>
        </p:txBody>
      </p:sp>
      <p:grpSp>
        <p:nvGrpSpPr>
          <p:cNvPr id="75" name="Group 74">
            <a:extLst>
              <a:ext uri="{FF2B5EF4-FFF2-40B4-BE49-F238E27FC236}">
                <a16:creationId xmlns:a16="http://schemas.microsoft.com/office/drawing/2014/main" id="{E376046C-9FDC-D202-AAA4-FFA0B715B489}"/>
              </a:ext>
            </a:extLst>
          </p:cNvPr>
          <p:cNvGrpSpPr/>
          <p:nvPr/>
        </p:nvGrpSpPr>
        <p:grpSpPr>
          <a:xfrm>
            <a:off x="4216778" y="1497367"/>
            <a:ext cx="3727059" cy="2324571"/>
            <a:chOff x="3937500" y="1541317"/>
            <a:chExt cx="6843012" cy="2795975"/>
          </a:xfrm>
        </p:grpSpPr>
        <p:sp>
          <p:nvSpPr>
            <p:cNvPr id="68" name="AutoShape 11">
              <a:extLst>
                <a:ext uri="{FF2B5EF4-FFF2-40B4-BE49-F238E27FC236}">
                  <a16:creationId xmlns:a16="http://schemas.microsoft.com/office/drawing/2014/main" id="{1E2A7890-19B2-16AA-C4D4-0C7F923CF7BE}"/>
                </a:ext>
              </a:extLst>
            </p:cNvPr>
            <p:cNvSpPr/>
            <p:nvPr/>
          </p:nvSpPr>
          <p:spPr>
            <a:xfrm>
              <a:off x="3937500" y="2939304"/>
              <a:ext cx="6843012" cy="0"/>
            </a:xfrm>
            <a:prstGeom prst="line">
              <a:avLst/>
            </a:prstGeom>
            <a:ln w="12700" cap="rnd">
              <a:solidFill>
                <a:srgbClr val="002458"/>
              </a:solidFill>
              <a:prstDash val="sysDot"/>
              <a:headEnd type="none" w="sm" len="sm"/>
              <a:tailEnd type="none" w="sm" len="sm"/>
            </a:ln>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050" b="0" i="0" u="none" strike="noStrike" kern="1200" cap="none" spc="0" normalizeH="0" baseline="0" noProof="0">
                <a:ln>
                  <a:noFill/>
                </a:ln>
                <a:solidFill>
                  <a:srgbClr val="080808"/>
                </a:solidFill>
                <a:effectLst/>
                <a:uLnTx/>
                <a:uFillTx/>
                <a:latin typeface="Arial"/>
                <a:cs typeface="Arial"/>
              </a:endParaRPr>
            </a:p>
          </p:txBody>
        </p:sp>
        <p:sp>
          <p:nvSpPr>
            <p:cNvPr id="69" name="AutoShape 12">
              <a:extLst>
                <a:ext uri="{FF2B5EF4-FFF2-40B4-BE49-F238E27FC236}">
                  <a16:creationId xmlns:a16="http://schemas.microsoft.com/office/drawing/2014/main" id="{5486CE7E-BB5C-D28D-187D-6557D2FF84C7}"/>
                </a:ext>
              </a:extLst>
            </p:cNvPr>
            <p:cNvSpPr/>
            <p:nvPr/>
          </p:nvSpPr>
          <p:spPr>
            <a:xfrm flipH="1" flipV="1">
              <a:off x="7359007" y="1541317"/>
              <a:ext cx="0" cy="2795975"/>
            </a:xfrm>
            <a:prstGeom prst="line">
              <a:avLst/>
            </a:prstGeom>
            <a:ln w="12700" cap="rnd">
              <a:solidFill>
                <a:srgbClr val="002458"/>
              </a:solidFill>
              <a:prstDash val="sysDot"/>
              <a:headEnd type="none" w="sm" len="sm"/>
              <a:tailEnd type="none" w="sm" len="sm"/>
            </a:ln>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050" b="0" i="0" u="none" strike="noStrike" kern="1200" cap="none" spc="0" normalizeH="0" baseline="0" noProof="0">
                <a:ln>
                  <a:noFill/>
                </a:ln>
                <a:solidFill>
                  <a:srgbClr val="080808"/>
                </a:solidFill>
                <a:effectLst/>
                <a:uLnTx/>
                <a:uFillTx/>
                <a:latin typeface="Arial"/>
                <a:cs typeface="Arial"/>
              </a:endParaRPr>
            </a:p>
          </p:txBody>
        </p:sp>
      </p:grpSp>
      <p:sp>
        <p:nvSpPr>
          <p:cNvPr id="70" name="TextBox 15">
            <a:extLst>
              <a:ext uri="{FF2B5EF4-FFF2-40B4-BE49-F238E27FC236}">
                <a16:creationId xmlns:a16="http://schemas.microsoft.com/office/drawing/2014/main" id="{F97D9DBA-664B-CC8A-F139-EECF6E4A77AE}"/>
              </a:ext>
            </a:extLst>
          </p:cNvPr>
          <p:cNvSpPr txBox="1"/>
          <p:nvPr/>
        </p:nvSpPr>
        <p:spPr>
          <a:xfrm>
            <a:off x="4189189" y="2290249"/>
            <a:ext cx="1800749" cy="141064"/>
          </a:xfrm>
          <a:prstGeom prst="rect">
            <a:avLst/>
          </a:prstGeom>
        </p:spPr>
        <p:txBody>
          <a:bodyPr wrap="square" lIns="0" tIns="0" rIns="0" bIns="0" rtlCol="0" anchor="t">
            <a:spAutoFit/>
          </a:bodyPr>
          <a:lstStyle/>
          <a:p>
            <a:pPr marL="0" marR="0" lvl="0" indent="0" algn="ctr" defTabSz="711200" rtl="0" eaLnBrk="1" fontAlgn="auto" latinLnBrk="0" hangingPunct="1">
              <a:lnSpc>
                <a:spcPts val="1100"/>
              </a:lnSpc>
              <a:spcBef>
                <a:spcPts val="10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Bold"/>
                <a:cs typeface="Arial"/>
              </a:rPr>
              <a:t>Practical, hands-on</a:t>
            </a:r>
            <a:r>
              <a:rPr kumimoji="0" lang="en-US" sz="1000" b="0" i="0" u="none" strike="noStrike" kern="1200" cap="none" spc="0" normalizeH="0" baseline="0" noProof="0">
                <a:ln>
                  <a:noFill/>
                </a:ln>
                <a:solidFill>
                  <a:srgbClr val="000000"/>
                </a:solidFill>
                <a:effectLst/>
                <a:uLnTx/>
                <a:uFillTx/>
                <a:latin typeface="Arial"/>
                <a:cs typeface="Arial"/>
              </a:rPr>
              <a:t> advice</a:t>
            </a:r>
          </a:p>
        </p:txBody>
      </p:sp>
      <p:sp>
        <p:nvSpPr>
          <p:cNvPr id="71" name="TextBox 16">
            <a:extLst>
              <a:ext uri="{FF2B5EF4-FFF2-40B4-BE49-F238E27FC236}">
                <a16:creationId xmlns:a16="http://schemas.microsoft.com/office/drawing/2014/main" id="{1B6CD34E-7713-9CBD-97EB-34E9DBEFACFB}"/>
              </a:ext>
            </a:extLst>
          </p:cNvPr>
          <p:cNvSpPr txBox="1"/>
          <p:nvPr/>
        </p:nvSpPr>
        <p:spPr>
          <a:xfrm>
            <a:off x="6157322" y="2290249"/>
            <a:ext cx="1857364" cy="282129"/>
          </a:xfrm>
          <a:prstGeom prst="rect">
            <a:avLst/>
          </a:prstGeom>
        </p:spPr>
        <p:txBody>
          <a:bodyPr wrap="square" lIns="0" tIns="0" rIns="0" bIns="0" rtlCol="0" anchor="t">
            <a:spAutoFit/>
          </a:bodyPr>
          <a:lstStyle/>
          <a:p>
            <a:pPr marL="0" marR="0" lvl="0" indent="0" algn="ctr" defTabSz="711200" rtl="0" eaLnBrk="1" fontAlgn="auto" latinLnBrk="0" hangingPunct="1">
              <a:lnSpc>
                <a:spcPts val="1100"/>
              </a:lnSpc>
              <a:spcBef>
                <a:spcPts val="10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cs typeface="Arial"/>
              </a:rPr>
              <a:t>Support to </a:t>
            </a:r>
            <a:r>
              <a:rPr kumimoji="0" lang="en-US" sz="1000" b="0" i="0" u="none" strike="noStrike" kern="1200" cap="none" spc="0" normalizeH="0" baseline="0" noProof="0">
                <a:ln>
                  <a:noFill/>
                </a:ln>
                <a:solidFill>
                  <a:srgbClr val="000000"/>
                </a:solidFill>
                <a:effectLst/>
                <a:uLnTx/>
                <a:uFillTx/>
                <a:latin typeface="Arial Bold"/>
                <a:cs typeface="Arial"/>
              </a:rPr>
              <a:t>deliver and embed</a:t>
            </a:r>
            <a:r>
              <a:rPr kumimoji="0" lang="en-US" sz="1000" b="0" i="0" u="none" strike="noStrike" kern="1200" cap="none" spc="0" normalizeH="0" baseline="0" noProof="0">
                <a:ln>
                  <a:noFill/>
                </a:ln>
                <a:solidFill>
                  <a:srgbClr val="000000"/>
                </a:solidFill>
                <a:effectLst/>
                <a:uLnTx/>
                <a:uFillTx/>
                <a:latin typeface="Arial"/>
                <a:cs typeface="Arial"/>
              </a:rPr>
              <a:t> the change you seek</a:t>
            </a:r>
          </a:p>
        </p:txBody>
      </p:sp>
      <p:sp>
        <p:nvSpPr>
          <p:cNvPr id="72" name="TextBox 17">
            <a:extLst>
              <a:ext uri="{FF2B5EF4-FFF2-40B4-BE49-F238E27FC236}">
                <a16:creationId xmlns:a16="http://schemas.microsoft.com/office/drawing/2014/main" id="{0A097563-6F3E-DF07-8AC1-07DF1F37789E}"/>
              </a:ext>
            </a:extLst>
          </p:cNvPr>
          <p:cNvSpPr txBox="1"/>
          <p:nvPr/>
        </p:nvSpPr>
        <p:spPr>
          <a:xfrm>
            <a:off x="4406545" y="3375374"/>
            <a:ext cx="1366037" cy="423193"/>
          </a:xfrm>
          <a:prstGeom prst="rect">
            <a:avLst/>
          </a:prstGeom>
        </p:spPr>
        <p:txBody>
          <a:bodyPr wrap="square" lIns="0" tIns="0" rIns="0" bIns="0" rtlCol="0" anchor="t">
            <a:spAutoFit/>
          </a:bodyPr>
          <a:lstStyle/>
          <a:p>
            <a:pPr marL="0" marR="0" lvl="0" indent="0" algn="ctr" defTabSz="711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cs typeface="Arial"/>
              </a:rPr>
              <a:t>Advice from practitioners who have </a:t>
            </a:r>
            <a:r>
              <a:rPr kumimoji="0" lang="en-US" sz="1000" b="0" i="0" u="none" strike="noStrike" kern="1200" cap="none" spc="0" normalizeH="0" baseline="0" noProof="0">
                <a:ln>
                  <a:noFill/>
                </a:ln>
                <a:solidFill>
                  <a:srgbClr val="000000"/>
                </a:solidFill>
                <a:effectLst/>
                <a:uLnTx/>
                <a:uFillTx/>
                <a:latin typeface="Arial Bold"/>
                <a:cs typeface="Arial"/>
              </a:rPr>
              <a:t>been in your shoes</a:t>
            </a:r>
          </a:p>
        </p:txBody>
      </p:sp>
      <p:sp>
        <p:nvSpPr>
          <p:cNvPr id="73" name="TextBox 18">
            <a:extLst>
              <a:ext uri="{FF2B5EF4-FFF2-40B4-BE49-F238E27FC236}">
                <a16:creationId xmlns:a16="http://schemas.microsoft.com/office/drawing/2014/main" id="{CD789031-9A76-06DA-91FE-93CD6148CB99}"/>
              </a:ext>
            </a:extLst>
          </p:cNvPr>
          <p:cNvSpPr txBox="1"/>
          <p:nvPr/>
        </p:nvSpPr>
        <p:spPr>
          <a:xfrm>
            <a:off x="6366948" y="3375374"/>
            <a:ext cx="1438112" cy="423193"/>
          </a:xfrm>
          <a:prstGeom prst="rect">
            <a:avLst/>
          </a:prstGeom>
        </p:spPr>
        <p:txBody>
          <a:bodyPr wrap="square" lIns="0" tIns="0" rIns="0" bIns="0" rtlCol="0" anchor="t">
            <a:spAutoFit/>
          </a:bodyPr>
          <a:lstStyle/>
          <a:p>
            <a:pPr marL="0" marR="0" lvl="0" indent="0" algn="ctr" defTabSz="711200" rtl="0" eaLnBrk="1" fontAlgn="auto" latinLnBrk="0" hangingPunct="1">
              <a:lnSpc>
                <a:spcPts val="11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a:cs typeface="Arial"/>
              </a:rPr>
              <a:t>We leave you with tools &amp; resources to </a:t>
            </a:r>
            <a:r>
              <a:rPr kumimoji="0" lang="en-US" sz="1000" b="0" i="0" u="none" strike="noStrike" kern="1200" cap="none" spc="0" normalizeH="0" baseline="0" noProof="0">
                <a:ln>
                  <a:noFill/>
                </a:ln>
                <a:solidFill>
                  <a:srgbClr val="000000"/>
                </a:solidFill>
                <a:effectLst/>
                <a:uLnTx/>
                <a:uFillTx/>
                <a:latin typeface="Arial Bold"/>
                <a:cs typeface="Arial"/>
              </a:rPr>
              <a:t>build internal capability</a:t>
            </a:r>
          </a:p>
        </p:txBody>
      </p:sp>
      <p:sp>
        <p:nvSpPr>
          <p:cNvPr id="82" name="Freeform 22">
            <a:extLst>
              <a:ext uri="{FF2B5EF4-FFF2-40B4-BE49-F238E27FC236}">
                <a16:creationId xmlns:a16="http://schemas.microsoft.com/office/drawing/2014/main" id="{4044DF4D-19AD-045B-402F-75FBF08C9BC2}"/>
              </a:ext>
            </a:extLst>
          </p:cNvPr>
          <p:cNvSpPr/>
          <p:nvPr/>
        </p:nvSpPr>
        <p:spPr>
          <a:xfrm>
            <a:off x="392213" y="5110672"/>
            <a:ext cx="505696" cy="556474"/>
          </a:xfrm>
          <a:custGeom>
            <a:avLst/>
            <a:gdLst/>
            <a:ahLst/>
            <a:cxnLst/>
            <a:rect l="l" t="t" r="r" b="b"/>
            <a:pathLst>
              <a:path w="1687467" h="1856910">
                <a:moveTo>
                  <a:pt x="0" y="0"/>
                </a:moveTo>
                <a:lnTo>
                  <a:pt x="1687466" y="0"/>
                </a:lnTo>
                <a:lnTo>
                  <a:pt x="1687466" y="1856910"/>
                </a:lnTo>
                <a:lnTo>
                  <a:pt x="0" y="185691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sp>
        <p:nvSpPr>
          <p:cNvPr id="83" name="AutoShape 40">
            <a:extLst>
              <a:ext uri="{FF2B5EF4-FFF2-40B4-BE49-F238E27FC236}">
                <a16:creationId xmlns:a16="http://schemas.microsoft.com/office/drawing/2014/main" id="{8EA18107-E7FC-F803-7A23-0CD1ABD3E9B4}"/>
              </a:ext>
            </a:extLst>
          </p:cNvPr>
          <p:cNvSpPr/>
          <p:nvPr/>
        </p:nvSpPr>
        <p:spPr>
          <a:xfrm>
            <a:off x="6585938" y="7723655"/>
            <a:ext cx="5119664" cy="0"/>
          </a:xfrm>
          <a:prstGeom prst="line">
            <a:avLst/>
          </a:prstGeom>
          <a:ln w="19050" cap="rnd">
            <a:solidFill>
              <a:srgbClr val="D5E6FF"/>
            </a:solidFill>
            <a:prstDash val="sysDot"/>
            <a:headEnd type="none" w="sm" len="sm"/>
            <a:tailEnd type="none" w="sm" len="sm"/>
          </a:ln>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sp>
        <p:nvSpPr>
          <p:cNvPr id="84" name="Freeform 42">
            <a:extLst>
              <a:ext uri="{FF2B5EF4-FFF2-40B4-BE49-F238E27FC236}">
                <a16:creationId xmlns:a16="http://schemas.microsoft.com/office/drawing/2014/main" id="{04742073-4155-805F-A13F-249C25718877}"/>
              </a:ext>
            </a:extLst>
          </p:cNvPr>
          <p:cNvSpPr/>
          <p:nvPr/>
        </p:nvSpPr>
        <p:spPr>
          <a:xfrm>
            <a:off x="2644811" y="4330197"/>
            <a:ext cx="665478" cy="502435"/>
          </a:xfrm>
          <a:custGeom>
            <a:avLst/>
            <a:gdLst/>
            <a:ahLst/>
            <a:cxnLst/>
            <a:rect l="l" t="t" r="r" b="b"/>
            <a:pathLst>
              <a:path w="1774510" h="1339755">
                <a:moveTo>
                  <a:pt x="0" y="0"/>
                </a:moveTo>
                <a:lnTo>
                  <a:pt x="1774510" y="0"/>
                </a:lnTo>
                <a:lnTo>
                  <a:pt x="1774510" y="1339755"/>
                </a:lnTo>
                <a:lnTo>
                  <a:pt x="0" y="1339755"/>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sp>
        <p:nvSpPr>
          <p:cNvPr id="85" name="TextBox 48">
            <a:extLst>
              <a:ext uri="{FF2B5EF4-FFF2-40B4-BE49-F238E27FC236}">
                <a16:creationId xmlns:a16="http://schemas.microsoft.com/office/drawing/2014/main" id="{81ECD497-8106-582A-0CEE-B85D100588EC}"/>
              </a:ext>
            </a:extLst>
          </p:cNvPr>
          <p:cNvSpPr txBox="1"/>
          <p:nvPr/>
        </p:nvSpPr>
        <p:spPr>
          <a:xfrm>
            <a:off x="355107" y="3917677"/>
            <a:ext cx="3458662" cy="960263"/>
          </a:xfrm>
          <a:prstGeom prst="rect">
            <a:avLst/>
          </a:prstGeom>
        </p:spPr>
        <p:txBody>
          <a:bodyPr lIns="0" tIns="0" rIns="0" bIns="0" rtlCol="0" anchor="t">
            <a:spAutoFit/>
          </a:bodyPr>
          <a:lstStyle/>
          <a:p>
            <a:pPr marL="0" marR="0" lvl="0" indent="0" algn="l" defTabSz="711200" rtl="0" eaLnBrk="1" fontAlgn="auto" latinLnBrk="0" hangingPunct="1">
              <a:lnSpc>
                <a:spcPts val="9000"/>
              </a:lnSpc>
              <a:spcBef>
                <a:spcPts val="10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Black" panose="020B0A04020102020204" pitchFamily="34" charset="0"/>
                <a:cs typeface="Arial"/>
              </a:rPr>
              <a:t>1000+</a:t>
            </a:r>
          </a:p>
        </p:txBody>
      </p:sp>
      <p:sp>
        <p:nvSpPr>
          <p:cNvPr id="87" name="TextBox 50">
            <a:extLst>
              <a:ext uri="{FF2B5EF4-FFF2-40B4-BE49-F238E27FC236}">
                <a16:creationId xmlns:a16="http://schemas.microsoft.com/office/drawing/2014/main" id="{F5A8E723-DB2D-A6F8-D39C-13B6A8BB4B77}"/>
              </a:ext>
            </a:extLst>
          </p:cNvPr>
          <p:cNvSpPr txBox="1"/>
          <p:nvPr/>
        </p:nvSpPr>
        <p:spPr>
          <a:xfrm>
            <a:off x="1659984" y="4432640"/>
            <a:ext cx="1475407" cy="352469"/>
          </a:xfrm>
          <a:prstGeom prst="rect">
            <a:avLst/>
          </a:prstGeom>
        </p:spPr>
        <p:txBody>
          <a:bodyPr wrap="square" lIns="0" tIns="0" rIns="0" bIns="0" rtlCol="0" anchor="t">
            <a:spAutoFit/>
          </a:bodyPr>
          <a:lstStyle/>
          <a:p>
            <a:pPr marL="0" marR="0" lvl="0" indent="0" algn="l" defTabSz="711200" rtl="0" eaLnBrk="1" fontAlgn="auto" latinLnBrk="0" hangingPunct="1">
              <a:lnSpc>
                <a:spcPts val="3299"/>
              </a:lnSpc>
              <a:spcBef>
                <a:spcPts val="1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a:cs typeface="Arial"/>
              </a:rPr>
              <a:t>Organisations</a:t>
            </a:r>
          </a:p>
        </p:txBody>
      </p:sp>
      <p:sp>
        <p:nvSpPr>
          <p:cNvPr id="91" name="TextBox 44">
            <a:extLst>
              <a:ext uri="{FF2B5EF4-FFF2-40B4-BE49-F238E27FC236}">
                <a16:creationId xmlns:a16="http://schemas.microsoft.com/office/drawing/2014/main" id="{74C05096-47A4-7CE9-D590-176E99A2972D}"/>
              </a:ext>
            </a:extLst>
          </p:cNvPr>
          <p:cNvSpPr txBox="1"/>
          <p:nvPr/>
        </p:nvSpPr>
        <p:spPr>
          <a:xfrm>
            <a:off x="355108" y="4177300"/>
            <a:ext cx="2302367" cy="215444"/>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40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cs typeface="Arial"/>
              </a:rPr>
              <a:t>Worked with</a:t>
            </a:r>
          </a:p>
        </p:txBody>
      </p:sp>
      <p:sp>
        <p:nvSpPr>
          <p:cNvPr id="93" name="TextBox 48">
            <a:extLst>
              <a:ext uri="{FF2B5EF4-FFF2-40B4-BE49-F238E27FC236}">
                <a16:creationId xmlns:a16="http://schemas.microsoft.com/office/drawing/2014/main" id="{58EE2AA1-F3DD-BF42-CE04-B58E9D9EDEE0}"/>
              </a:ext>
            </a:extLst>
          </p:cNvPr>
          <p:cNvSpPr txBox="1"/>
          <p:nvPr/>
        </p:nvSpPr>
        <p:spPr>
          <a:xfrm>
            <a:off x="1154781" y="5309021"/>
            <a:ext cx="2636749" cy="430887"/>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Black" panose="020B0A04020102020204" pitchFamily="34" charset="0"/>
                <a:cs typeface="Arial"/>
              </a:rPr>
              <a:t>20+</a:t>
            </a:r>
          </a:p>
        </p:txBody>
      </p:sp>
      <p:sp>
        <p:nvSpPr>
          <p:cNvPr id="94" name="TextBox 44">
            <a:extLst>
              <a:ext uri="{FF2B5EF4-FFF2-40B4-BE49-F238E27FC236}">
                <a16:creationId xmlns:a16="http://schemas.microsoft.com/office/drawing/2014/main" id="{44224D76-CAAA-57B9-C70C-EDD303F35DE1}"/>
              </a:ext>
            </a:extLst>
          </p:cNvPr>
          <p:cNvSpPr txBox="1"/>
          <p:nvPr/>
        </p:nvSpPr>
        <p:spPr>
          <a:xfrm>
            <a:off x="1208657" y="5093577"/>
            <a:ext cx="2397681" cy="215444"/>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40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cs typeface="Arial"/>
              </a:rPr>
              <a:t>in</a:t>
            </a:r>
          </a:p>
        </p:txBody>
      </p:sp>
      <p:sp>
        <p:nvSpPr>
          <p:cNvPr id="95" name="TextBox 50">
            <a:extLst>
              <a:ext uri="{FF2B5EF4-FFF2-40B4-BE49-F238E27FC236}">
                <a16:creationId xmlns:a16="http://schemas.microsoft.com/office/drawing/2014/main" id="{3D8DFC1B-D08A-E4B4-94F2-180394A96DD0}"/>
              </a:ext>
            </a:extLst>
          </p:cNvPr>
          <p:cNvSpPr txBox="1"/>
          <p:nvPr/>
        </p:nvSpPr>
        <p:spPr>
          <a:xfrm>
            <a:off x="1947830" y="5292963"/>
            <a:ext cx="1475407" cy="352469"/>
          </a:xfrm>
          <a:prstGeom prst="rect">
            <a:avLst/>
          </a:prstGeom>
        </p:spPr>
        <p:txBody>
          <a:bodyPr wrap="square" lIns="0" tIns="0" rIns="0" bIns="0" rtlCol="0" anchor="t">
            <a:spAutoFit/>
          </a:bodyPr>
          <a:lstStyle/>
          <a:p>
            <a:pPr marL="0" marR="0" lvl="0" indent="0" algn="l" defTabSz="711200" rtl="0" eaLnBrk="1" fontAlgn="auto" latinLnBrk="0" hangingPunct="1">
              <a:lnSpc>
                <a:spcPts val="3299"/>
              </a:lnSpc>
              <a:spcBef>
                <a:spcPts val="1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a:cs typeface="Arial"/>
              </a:rPr>
              <a:t>Industries</a:t>
            </a:r>
          </a:p>
        </p:txBody>
      </p:sp>
      <p:grpSp>
        <p:nvGrpSpPr>
          <p:cNvPr id="244" name="Group 243">
            <a:extLst>
              <a:ext uri="{FF2B5EF4-FFF2-40B4-BE49-F238E27FC236}">
                <a16:creationId xmlns:a16="http://schemas.microsoft.com/office/drawing/2014/main" id="{6A308F66-CFEE-7A1D-68CC-FCFEF65108AC}"/>
              </a:ext>
            </a:extLst>
          </p:cNvPr>
          <p:cNvGrpSpPr/>
          <p:nvPr/>
        </p:nvGrpSpPr>
        <p:grpSpPr>
          <a:xfrm>
            <a:off x="355107" y="5001663"/>
            <a:ext cx="2955182" cy="825500"/>
            <a:chOff x="355107" y="4929198"/>
            <a:chExt cx="3458662" cy="825500"/>
          </a:xfrm>
        </p:grpSpPr>
        <p:sp>
          <p:nvSpPr>
            <p:cNvPr id="92" name="AutoShape 40">
              <a:extLst>
                <a:ext uri="{FF2B5EF4-FFF2-40B4-BE49-F238E27FC236}">
                  <a16:creationId xmlns:a16="http://schemas.microsoft.com/office/drawing/2014/main" id="{349CDC73-5930-E46E-8221-60274A8A57B9}"/>
                </a:ext>
              </a:extLst>
            </p:cNvPr>
            <p:cNvSpPr/>
            <p:nvPr/>
          </p:nvSpPr>
          <p:spPr>
            <a:xfrm>
              <a:off x="355107" y="4929198"/>
              <a:ext cx="3458662" cy="0"/>
            </a:xfrm>
            <a:prstGeom prst="line">
              <a:avLst/>
            </a:prstGeom>
            <a:ln w="12700" cap="rnd">
              <a:solidFill>
                <a:srgbClr val="D5E6FF"/>
              </a:solidFill>
              <a:prstDash val="sysDot"/>
              <a:headEnd type="none" w="sm" len="sm"/>
              <a:tailEnd type="none" w="sm" len="sm"/>
            </a:ln>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sp>
          <p:nvSpPr>
            <p:cNvPr id="96" name="AutoShape 40">
              <a:extLst>
                <a:ext uri="{FF2B5EF4-FFF2-40B4-BE49-F238E27FC236}">
                  <a16:creationId xmlns:a16="http://schemas.microsoft.com/office/drawing/2014/main" id="{A624E917-2562-E7E9-F71F-25D7CEF3FFE4}"/>
                </a:ext>
              </a:extLst>
            </p:cNvPr>
            <p:cNvSpPr/>
            <p:nvPr/>
          </p:nvSpPr>
          <p:spPr>
            <a:xfrm>
              <a:off x="355107" y="5754698"/>
              <a:ext cx="3458662" cy="0"/>
            </a:xfrm>
            <a:prstGeom prst="line">
              <a:avLst/>
            </a:prstGeom>
            <a:ln w="12700" cap="rnd">
              <a:solidFill>
                <a:srgbClr val="D5E6FF"/>
              </a:solidFill>
              <a:prstDash val="sysDot"/>
              <a:headEnd type="none" w="sm" len="sm"/>
              <a:tailEnd type="none" w="sm" len="sm"/>
            </a:ln>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sp>
        <p:nvSpPr>
          <p:cNvPr id="97" name="Freeform 35">
            <a:extLst>
              <a:ext uri="{FF2B5EF4-FFF2-40B4-BE49-F238E27FC236}">
                <a16:creationId xmlns:a16="http://schemas.microsoft.com/office/drawing/2014/main" id="{CBAFBA48-1F6C-DFF6-CFEC-5289A8AAEAE6}"/>
              </a:ext>
            </a:extLst>
          </p:cNvPr>
          <p:cNvSpPr/>
          <p:nvPr/>
        </p:nvSpPr>
        <p:spPr>
          <a:xfrm>
            <a:off x="392214" y="5986306"/>
            <a:ext cx="506339" cy="506340"/>
          </a:xfrm>
          <a:custGeom>
            <a:avLst/>
            <a:gdLst/>
            <a:ahLst/>
            <a:cxnLst/>
            <a:rect l="l" t="t" r="r" b="b"/>
            <a:pathLst>
              <a:path w="1183043" h="1183043">
                <a:moveTo>
                  <a:pt x="0" y="0"/>
                </a:moveTo>
                <a:lnTo>
                  <a:pt x="1183043" y="0"/>
                </a:lnTo>
                <a:lnTo>
                  <a:pt x="1183043" y="1183042"/>
                </a:lnTo>
                <a:lnTo>
                  <a:pt x="0" y="118304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sp>
        <p:nvSpPr>
          <p:cNvPr id="98" name="TextBox 48">
            <a:extLst>
              <a:ext uri="{FF2B5EF4-FFF2-40B4-BE49-F238E27FC236}">
                <a16:creationId xmlns:a16="http://schemas.microsoft.com/office/drawing/2014/main" id="{809D197F-AD27-FB14-F0CD-9B32913221A6}"/>
              </a:ext>
            </a:extLst>
          </p:cNvPr>
          <p:cNvSpPr txBox="1"/>
          <p:nvPr/>
        </p:nvSpPr>
        <p:spPr>
          <a:xfrm>
            <a:off x="1154781" y="6159921"/>
            <a:ext cx="1118519" cy="430887"/>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Black" panose="020B0A04020102020204" pitchFamily="34" charset="0"/>
                <a:cs typeface="Arial"/>
              </a:rPr>
              <a:t>22+</a:t>
            </a:r>
          </a:p>
        </p:txBody>
      </p:sp>
      <p:sp>
        <p:nvSpPr>
          <p:cNvPr id="99" name="TextBox 44">
            <a:extLst>
              <a:ext uri="{FF2B5EF4-FFF2-40B4-BE49-F238E27FC236}">
                <a16:creationId xmlns:a16="http://schemas.microsoft.com/office/drawing/2014/main" id="{0D7EA578-C3F8-7449-30AC-582189D1206F}"/>
              </a:ext>
            </a:extLst>
          </p:cNvPr>
          <p:cNvSpPr txBox="1"/>
          <p:nvPr/>
        </p:nvSpPr>
        <p:spPr>
          <a:xfrm>
            <a:off x="1185752" y="5931777"/>
            <a:ext cx="4474969" cy="215444"/>
          </a:xfrm>
          <a:prstGeom prst="rect">
            <a:avLst/>
          </a:prstGeom>
        </p:spPr>
        <p:txBody>
          <a:bodyPr lIns="0" tIns="0" rIns="0" bIns="0" rtlCol="0" anchor="t">
            <a:spAutoFit/>
          </a:bodyPr>
          <a:lstStyle/>
          <a:p>
            <a:pPr marL="0" marR="0" lvl="0" indent="0" algn="l" defTabSz="711200" rtl="0" eaLnBrk="1" fontAlgn="auto" latinLnBrk="0" hangingPunct="1">
              <a:lnSpc>
                <a:spcPct val="100000"/>
              </a:lnSpc>
              <a:spcBef>
                <a:spcPts val="40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cs typeface="Arial"/>
              </a:rPr>
              <a:t>Experienced in</a:t>
            </a:r>
          </a:p>
        </p:txBody>
      </p:sp>
      <p:sp>
        <p:nvSpPr>
          <p:cNvPr id="100" name="TextBox 50">
            <a:extLst>
              <a:ext uri="{FF2B5EF4-FFF2-40B4-BE49-F238E27FC236}">
                <a16:creationId xmlns:a16="http://schemas.microsoft.com/office/drawing/2014/main" id="{05477D3D-D078-26D9-E8A2-828294B65B88}"/>
              </a:ext>
            </a:extLst>
          </p:cNvPr>
          <p:cNvSpPr txBox="1"/>
          <p:nvPr/>
        </p:nvSpPr>
        <p:spPr>
          <a:xfrm>
            <a:off x="1999478" y="6284039"/>
            <a:ext cx="1310811" cy="368624"/>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a:cs typeface="Arial"/>
              </a:rPr>
              <a:t>Direct &amp; indirect categories</a:t>
            </a:r>
          </a:p>
        </p:txBody>
      </p:sp>
      <p:pic>
        <p:nvPicPr>
          <p:cNvPr id="103" name="Picture 102">
            <a:extLst>
              <a:ext uri="{FF2B5EF4-FFF2-40B4-BE49-F238E27FC236}">
                <a16:creationId xmlns:a16="http://schemas.microsoft.com/office/drawing/2014/main" id="{F6897226-80D5-A0F9-87DA-9DAB46F15C8B}"/>
              </a:ext>
            </a:extLst>
          </p:cNvPr>
          <p:cNvPicPr>
            <a:picLocks noChangeAspect="1"/>
          </p:cNvPicPr>
          <p:nvPr/>
        </p:nvPicPr>
        <p:blipFill rotWithShape="1">
          <a:blip r:embed="rId24"/>
          <a:srcRect l="12251" r="12251"/>
          <a:stretch/>
        </p:blipFill>
        <p:spPr>
          <a:xfrm>
            <a:off x="4069996" y="3974959"/>
            <a:ext cx="4054095" cy="2898350"/>
          </a:xfrm>
          <a:prstGeom prst="rect">
            <a:avLst/>
          </a:prstGeom>
        </p:spPr>
      </p:pic>
      <p:sp>
        <p:nvSpPr>
          <p:cNvPr id="112" name="TextBox 44">
            <a:extLst>
              <a:ext uri="{FF2B5EF4-FFF2-40B4-BE49-F238E27FC236}">
                <a16:creationId xmlns:a16="http://schemas.microsoft.com/office/drawing/2014/main" id="{AD2EC0FB-C30F-F715-8DEF-6AF66B90D797}"/>
              </a:ext>
            </a:extLst>
          </p:cNvPr>
          <p:cNvSpPr txBox="1"/>
          <p:nvPr/>
        </p:nvSpPr>
        <p:spPr>
          <a:xfrm>
            <a:off x="4192114" y="4041097"/>
            <a:ext cx="2682295" cy="215444"/>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40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Black" panose="020B0A04020102020204" pitchFamily="34" charset="0"/>
                <a:cs typeface="Arial"/>
              </a:rPr>
              <a:t>Our Solutions</a:t>
            </a:r>
            <a:endParaRPr kumimoji="0" lang="en-US" sz="1400" b="1" i="0" u="none" strike="noStrike" kern="1200" cap="none" spc="0" normalizeH="0" baseline="0" noProof="0">
              <a:ln>
                <a:noFill/>
              </a:ln>
              <a:solidFill>
                <a:prstClr val="white"/>
              </a:solidFill>
              <a:effectLst/>
              <a:uLnTx/>
              <a:uFillTx/>
              <a:latin typeface="Arial"/>
              <a:cs typeface="Arial"/>
            </a:endParaRPr>
          </a:p>
        </p:txBody>
      </p:sp>
      <p:sp>
        <p:nvSpPr>
          <p:cNvPr id="116" name="Freeform 13">
            <a:extLst>
              <a:ext uri="{FF2B5EF4-FFF2-40B4-BE49-F238E27FC236}">
                <a16:creationId xmlns:a16="http://schemas.microsoft.com/office/drawing/2014/main" id="{8B0F714B-E801-26CE-EA8F-056136452E7A}"/>
              </a:ext>
            </a:extLst>
          </p:cNvPr>
          <p:cNvSpPr/>
          <p:nvPr/>
        </p:nvSpPr>
        <p:spPr>
          <a:xfrm>
            <a:off x="4217111" y="5208721"/>
            <a:ext cx="139562" cy="139562"/>
          </a:xfrm>
          <a:custGeom>
            <a:avLst/>
            <a:gdLst/>
            <a:ahLst/>
            <a:cxnLst/>
            <a:rect l="l" t="t" r="r" b="b"/>
            <a:pathLst>
              <a:path w="612257" h="612257">
                <a:moveTo>
                  <a:pt x="0" y="0"/>
                </a:moveTo>
                <a:lnTo>
                  <a:pt x="612258" y="0"/>
                </a:lnTo>
                <a:lnTo>
                  <a:pt x="612258" y="612258"/>
                </a:lnTo>
                <a:lnTo>
                  <a:pt x="0" y="612258"/>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800" b="0" i="0" u="none" strike="noStrike" kern="1200" cap="none" spc="0" normalizeH="0" baseline="0" noProof="0">
              <a:ln>
                <a:noFill/>
              </a:ln>
              <a:solidFill>
                <a:srgbClr val="080808"/>
              </a:solidFill>
              <a:effectLst/>
              <a:uLnTx/>
              <a:uFillTx/>
              <a:latin typeface="Arial"/>
              <a:cs typeface="Arial"/>
            </a:endParaRPr>
          </a:p>
        </p:txBody>
      </p:sp>
      <p:sp>
        <p:nvSpPr>
          <p:cNvPr id="131" name="Freeform 28">
            <a:extLst>
              <a:ext uri="{FF2B5EF4-FFF2-40B4-BE49-F238E27FC236}">
                <a16:creationId xmlns:a16="http://schemas.microsoft.com/office/drawing/2014/main" id="{E42D5487-EA5C-18C2-F681-3EA3D8A22DFF}"/>
              </a:ext>
            </a:extLst>
          </p:cNvPr>
          <p:cNvSpPr/>
          <p:nvPr/>
        </p:nvSpPr>
        <p:spPr>
          <a:xfrm>
            <a:off x="7124865" y="4357281"/>
            <a:ext cx="143507" cy="143507"/>
          </a:xfrm>
          <a:custGeom>
            <a:avLst/>
            <a:gdLst/>
            <a:ahLst/>
            <a:cxnLst/>
            <a:rect l="l" t="t" r="r" b="b"/>
            <a:pathLst>
              <a:path w="629566" h="629566">
                <a:moveTo>
                  <a:pt x="0" y="0"/>
                </a:moveTo>
                <a:lnTo>
                  <a:pt x="629566" y="0"/>
                </a:lnTo>
                <a:lnTo>
                  <a:pt x="629566" y="629566"/>
                </a:lnTo>
                <a:lnTo>
                  <a:pt x="0" y="629566"/>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800" b="0" i="0" u="none" strike="noStrike" kern="1200" cap="none" spc="0" normalizeH="0" baseline="0" noProof="0">
              <a:ln>
                <a:noFill/>
              </a:ln>
              <a:solidFill>
                <a:srgbClr val="080808"/>
              </a:solidFill>
              <a:effectLst/>
              <a:uLnTx/>
              <a:uFillTx/>
              <a:latin typeface="Arial"/>
              <a:cs typeface="Arial"/>
            </a:endParaRPr>
          </a:p>
        </p:txBody>
      </p:sp>
      <p:sp>
        <p:nvSpPr>
          <p:cNvPr id="135" name="TextBox 32">
            <a:extLst>
              <a:ext uri="{FF2B5EF4-FFF2-40B4-BE49-F238E27FC236}">
                <a16:creationId xmlns:a16="http://schemas.microsoft.com/office/drawing/2014/main" id="{E6D393BF-41C5-E2A8-7A2B-9673D071029B}"/>
              </a:ext>
            </a:extLst>
          </p:cNvPr>
          <p:cNvSpPr txBox="1"/>
          <p:nvPr/>
        </p:nvSpPr>
        <p:spPr>
          <a:xfrm>
            <a:off x="4198198" y="4698671"/>
            <a:ext cx="623798" cy="215444"/>
          </a:xfrm>
          <a:prstGeom prst="rect">
            <a:avLst/>
          </a:prstGeom>
        </p:spPr>
        <p:txBody>
          <a:bodyPr lIns="0" tIns="0" rIns="0" bIns="0" rtlCol="0" anchor="t">
            <a:sp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Arial"/>
                <a:cs typeface="Arial"/>
              </a:rPr>
              <a:t>ADVISORY </a:t>
            </a:r>
            <a:br>
              <a:rPr kumimoji="0" lang="en-US" sz="700" b="1" i="0" u="none" strike="noStrike" kern="1200" cap="none" spc="0" normalizeH="0" baseline="0" noProof="0">
                <a:ln>
                  <a:noFill/>
                </a:ln>
                <a:solidFill>
                  <a:srgbClr val="FFFFFF"/>
                </a:solidFill>
                <a:effectLst/>
                <a:uLnTx/>
                <a:uFillTx/>
                <a:latin typeface="Arial"/>
                <a:cs typeface="Arial"/>
              </a:rPr>
            </a:br>
            <a:r>
              <a:rPr kumimoji="0" lang="en-US" sz="700" b="1" i="0" u="none" strike="noStrike" kern="1200" cap="none" spc="0" normalizeH="0" baseline="0" noProof="0">
                <a:ln>
                  <a:noFill/>
                </a:ln>
                <a:solidFill>
                  <a:srgbClr val="FFFFFF"/>
                </a:solidFill>
                <a:effectLst/>
                <a:uLnTx/>
                <a:uFillTx/>
                <a:latin typeface="Arial"/>
                <a:cs typeface="Arial"/>
              </a:rPr>
              <a:t>&amp; CHANGE</a:t>
            </a:r>
          </a:p>
        </p:txBody>
      </p:sp>
      <p:sp>
        <p:nvSpPr>
          <p:cNvPr id="136" name="TextBox 33">
            <a:extLst>
              <a:ext uri="{FF2B5EF4-FFF2-40B4-BE49-F238E27FC236}">
                <a16:creationId xmlns:a16="http://schemas.microsoft.com/office/drawing/2014/main" id="{92C9231F-EB1E-742A-D8DA-6F0CA04175D5}"/>
              </a:ext>
            </a:extLst>
          </p:cNvPr>
          <p:cNvSpPr txBox="1"/>
          <p:nvPr/>
        </p:nvSpPr>
        <p:spPr>
          <a:xfrm>
            <a:off x="4189189" y="4949836"/>
            <a:ext cx="910992" cy="430887"/>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700" b="0" i="0" u="none" strike="noStrike" kern="1200" cap="none" spc="0" normalizeH="0" baseline="0" noProof="0">
                <a:ln>
                  <a:noFill/>
                </a:ln>
                <a:solidFill>
                  <a:srgbClr val="FFFCFC"/>
                </a:solidFill>
                <a:effectLst/>
                <a:uLnTx/>
                <a:uFillTx/>
                <a:latin typeface="Arial"/>
                <a:cs typeface="Arial"/>
              </a:rPr>
              <a:t>Deliver more value through consulting, change &amp; transformation</a:t>
            </a:r>
            <a:endParaRPr kumimoji="0" lang="en-US" sz="700" b="0" i="0" u="none" strike="noStrike" kern="1200" cap="none" spc="0" normalizeH="0" baseline="0" noProof="0">
              <a:ln>
                <a:noFill/>
              </a:ln>
              <a:solidFill>
                <a:srgbClr val="FFFCFC"/>
              </a:solidFill>
              <a:effectLst/>
              <a:uLnTx/>
              <a:uFillTx/>
              <a:latin typeface="Arial"/>
              <a:cs typeface="Arial"/>
              <a:hlinkClick r:id="rId29" tooltip="https://arcblue.com/advisory-change"/>
            </a:endParaRPr>
          </a:p>
        </p:txBody>
      </p:sp>
      <p:sp>
        <p:nvSpPr>
          <p:cNvPr id="137" name="TextBox 35">
            <a:extLst>
              <a:ext uri="{FF2B5EF4-FFF2-40B4-BE49-F238E27FC236}">
                <a16:creationId xmlns:a16="http://schemas.microsoft.com/office/drawing/2014/main" id="{8C3BD7FD-2EC3-9E21-703A-6B777908BFDD}"/>
              </a:ext>
            </a:extLst>
          </p:cNvPr>
          <p:cNvSpPr txBox="1"/>
          <p:nvPr/>
        </p:nvSpPr>
        <p:spPr>
          <a:xfrm>
            <a:off x="5171791" y="4698671"/>
            <a:ext cx="804129" cy="215444"/>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Arial"/>
                <a:cs typeface="Arial"/>
              </a:rPr>
              <a:t>ANALYTICS &amp; TECHNOLOGY</a:t>
            </a:r>
          </a:p>
        </p:txBody>
      </p:sp>
      <p:sp>
        <p:nvSpPr>
          <p:cNvPr id="138" name="TextBox 36">
            <a:extLst>
              <a:ext uri="{FF2B5EF4-FFF2-40B4-BE49-F238E27FC236}">
                <a16:creationId xmlns:a16="http://schemas.microsoft.com/office/drawing/2014/main" id="{00056FAA-7602-6E69-F634-15AC18B0DAA3}"/>
              </a:ext>
            </a:extLst>
          </p:cNvPr>
          <p:cNvSpPr txBox="1"/>
          <p:nvPr/>
        </p:nvSpPr>
        <p:spPr>
          <a:xfrm>
            <a:off x="5173897" y="4949836"/>
            <a:ext cx="897786" cy="584775"/>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700" b="0" i="0" u="none" strike="noStrike" kern="1200" cap="none" spc="0" normalizeH="0" baseline="0" noProof="0">
                <a:ln>
                  <a:noFill/>
                </a:ln>
                <a:solidFill>
                  <a:srgbClr val="FFFCFC"/>
                </a:solidFill>
                <a:effectLst/>
                <a:uLnTx/>
                <a:uFillTx/>
                <a:latin typeface="Arial"/>
                <a:cs typeface="Arial"/>
              </a:rPr>
              <a:t>Gain valuable insights &amp; utilise best-of-breed technology</a:t>
            </a:r>
          </a:p>
          <a:p>
            <a:pPr marL="0" marR="0" lvl="0" indent="0" algn="l" defTabSz="711200" rtl="0" eaLnBrk="1" fontAlgn="auto" latinLnBrk="0" hangingPunct="1">
              <a:lnSpc>
                <a:spcPct val="100000"/>
              </a:lnSpc>
              <a:spcBef>
                <a:spcPts val="1200"/>
              </a:spcBef>
              <a:spcAft>
                <a:spcPts val="0"/>
              </a:spcAft>
              <a:buClrTx/>
              <a:buSzTx/>
              <a:buFontTx/>
              <a:buNone/>
              <a:tabLst/>
              <a:defRPr/>
            </a:pPr>
            <a:endParaRPr kumimoji="0" lang="en-US" sz="700" b="0" i="0" u="none" strike="noStrike" kern="1200" cap="none" spc="0" normalizeH="0" baseline="0" noProof="0">
              <a:ln>
                <a:noFill/>
              </a:ln>
              <a:solidFill>
                <a:srgbClr val="FFFCFC"/>
              </a:solidFill>
              <a:effectLst/>
              <a:uLnTx/>
              <a:uFillTx/>
              <a:latin typeface="Arial"/>
              <a:cs typeface="Arial"/>
            </a:endParaRPr>
          </a:p>
        </p:txBody>
      </p:sp>
      <p:sp>
        <p:nvSpPr>
          <p:cNvPr id="139" name="TextBox 37">
            <a:extLst>
              <a:ext uri="{FF2B5EF4-FFF2-40B4-BE49-F238E27FC236}">
                <a16:creationId xmlns:a16="http://schemas.microsoft.com/office/drawing/2014/main" id="{15C88523-B922-F6DC-356C-5739B7947D8D}"/>
              </a:ext>
            </a:extLst>
          </p:cNvPr>
          <p:cNvSpPr txBox="1"/>
          <p:nvPr/>
        </p:nvSpPr>
        <p:spPr>
          <a:xfrm>
            <a:off x="6134955" y="4698671"/>
            <a:ext cx="947706" cy="215444"/>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Arial"/>
                <a:cs typeface="Arial"/>
              </a:rPr>
              <a:t>LEARNING &amp; DEVELOPMENT</a:t>
            </a:r>
          </a:p>
        </p:txBody>
      </p:sp>
      <p:sp>
        <p:nvSpPr>
          <p:cNvPr id="140" name="TextBox 38">
            <a:extLst>
              <a:ext uri="{FF2B5EF4-FFF2-40B4-BE49-F238E27FC236}">
                <a16:creationId xmlns:a16="http://schemas.microsoft.com/office/drawing/2014/main" id="{41FA487B-5F0C-454C-68DD-C7AB5019F19D}"/>
              </a:ext>
            </a:extLst>
          </p:cNvPr>
          <p:cNvSpPr txBox="1"/>
          <p:nvPr/>
        </p:nvSpPr>
        <p:spPr>
          <a:xfrm>
            <a:off x="7114140" y="4698671"/>
            <a:ext cx="775410" cy="215444"/>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Arial"/>
                <a:cs typeface="Arial"/>
              </a:rPr>
              <a:t>SAVINGS PROGRAMS</a:t>
            </a:r>
          </a:p>
        </p:txBody>
      </p:sp>
      <p:sp>
        <p:nvSpPr>
          <p:cNvPr id="141" name="TextBox 39">
            <a:extLst>
              <a:ext uri="{FF2B5EF4-FFF2-40B4-BE49-F238E27FC236}">
                <a16:creationId xmlns:a16="http://schemas.microsoft.com/office/drawing/2014/main" id="{3A704130-19F1-42FC-D2AF-C564231917E0}"/>
              </a:ext>
            </a:extLst>
          </p:cNvPr>
          <p:cNvSpPr txBox="1"/>
          <p:nvPr/>
        </p:nvSpPr>
        <p:spPr>
          <a:xfrm>
            <a:off x="7093516" y="5948247"/>
            <a:ext cx="751827" cy="215444"/>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Arial"/>
                <a:cs typeface="Arial"/>
              </a:rPr>
              <a:t>SUPPLY CHAIN MANAGEMENT</a:t>
            </a:r>
          </a:p>
        </p:txBody>
      </p:sp>
      <p:sp>
        <p:nvSpPr>
          <p:cNvPr id="143" name="TextBox 41">
            <a:extLst>
              <a:ext uri="{FF2B5EF4-FFF2-40B4-BE49-F238E27FC236}">
                <a16:creationId xmlns:a16="http://schemas.microsoft.com/office/drawing/2014/main" id="{EF2F9270-C318-62FF-5C55-D79E9A839530}"/>
              </a:ext>
            </a:extLst>
          </p:cNvPr>
          <p:cNvSpPr txBox="1"/>
          <p:nvPr/>
        </p:nvSpPr>
        <p:spPr>
          <a:xfrm>
            <a:off x="6128502" y="5948247"/>
            <a:ext cx="751827" cy="215444"/>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Arial"/>
                <a:cs typeface="Arial"/>
              </a:rPr>
              <a:t>STRATEGIC</a:t>
            </a:r>
          </a:p>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Arial"/>
                <a:cs typeface="Arial"/>
              </a:rPr>
              <a:t>SOURCING</a:t>
            </a:r>
          </a:p>
        </p:txBody>
      </p:sp>
      <p:sp>
        <p:nvSpPr>
          <p:cNvPr id="145" name="TextBox 43">
            <a:extLst>
              <a:ext uri="{FF2B5EF4-FFF2-40B4-BE49-F238E27FC236}">
                <a16:creationId xmlns:a16="http://schemas.microsoft.com/office/drawing/2014/main" id="{B8465AC7-1027-4229-3F29-D9D9FBC26714}"/>
              </a:ext>
            </a:extLst>
          </p:cNvPr>
          <p:cNvSpPr txBox="1"/>
          <p:nvPr/>
        </p:nvSpPr>
        <p:spPr>
          <a:xfrm>
            <a:off x="4198198" y="5948247"/>
            <a:ext cx="800961" cy="215444"/>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Arial"/>
                <a:cs typeface="Arial"/>
              </a:rPr>
              <a:t>SEARCH &amp; RECRUITMENT</a:t>
            </a:r>
            <a:endParaRPr kumimoji="0" lang="en-US" sz="700" b="1" i="0" u="none" strike="noStrike" kern="1200" cap="none" spc="0" normalizeH="0" baseline="0" noProof="0">
              <a:ln>
                <a:noFill/>
              </a:ln>
              <a:solidFill>
                <a:srgbClr val="FFFFFF"/>
              </a:solidFill>
              <a:effectLst/>
              <a:uLnTx/>
              <a:uFillTx/>
              <a:latin typeface="Arial"/>
              <a:cs typeface="Arial"/>
              <a:hlinkClick r:id="rId30" tooltip="https://www.arcblue.com/search"/>
            </a:endParaRPr>
          </a:p>
        </p:txBody>
      </p:sp>
      <p:sp>
        <p:nvSpPr>
          <p:cNvPr id="147" name="TextBox 45">
            <a:extLst>
              <a:ext uri="{FF2B5EF4-FFF2-40B4-BE49-F238E27FC236}">
                <a16:creationId xmlns:a16="http://schemas.microsoft.com/office/drawing/2014/main" id="{1F5B008A-5520-E8D8-E85E-09FF9A6A4C82}"/>
              </a:ext>
            </a:extLst>
          </p:cNvPr>
          <p:cNvSpPr txBox="1"/>
          <p:nvPr/>
        </p:nvSpPr>
        <p:spPr>
          <a:xfrm>
            <a:off x="6133263" y="4949836"/>
            <a:ext cx="909922" cy="430887"/>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700" b="0" i="0" u="none" strike="noStrike" kern="1200" cap="none" spc="0" normalizeH="0" baseline="0" noProof="0">
                <a:ln>
                  <a:noFill/>
                </a:ln>
                <a:solidFill>
                  <a:srgbClr val="FFFCFC"/>
                </a:solidFill>
                <a:effectLst/>
                <a:uLnTx/>
                <a:uFillTx/>
                <a:latin typeface="Arial"/>
                <a:cs typeface="Arial"/>
              </a:rPr>
              <a:t>Unlock more potential for your team &amp; build sustainable talent growth</a:t>
            </a:r>
          </a:p>
        </p:txBody>
      </p:sp>
      <p:sp>
        <p:nvSpPr>
          <p:cNvPr id="148" name="TextBox 46">
            <a:extLst>
              <a:ext uri="{FF2B5EF4-FFF2-40B4-BE49-F238E27FC236}">
                <a16:creationId xmlns:a16="http://schemas.microsoft.com/office/drawing/2014/main" id="{227E28BD-D051-9535-2B9F-8C566EE7D6D7}"/>
              </a:ext>
            </a:extLst>
          </p:cNvPr>
          <p:cNvSpPr txBox="1"/>
          <p:nvPr/>
        </p:nvSpPr>
        <p:spPr>
          <a:xfrm>
            <a:off x="7114140" y="4949836"/>
            <a:ext cx="850322" cy="430887"/>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700" b="0" i="0" u="none" strike="noStrike" kern="1200" cap="none" spc="0" normalizeH="0" baseline="0" noProof="0">
                <a:ln>
                  <a:noFill/>
                </a:ln>
                <a:solidFill>
                  <a:srgbClr val="FFFCFC"/>
                </a:solidFill>
                <a:effectLst/>
                <a:uLnTx/>
                <a:uFillTx/>
                <a:latin typeface="Arial"/>
                <a:cs typeface="Arial"/>
              </a:rPr>
              <a:t>Take short-term costs out of your business &amp; deliver sustainable savings</a:t>
            </a:r>
          </a:p>
        </p:txBody>
      </p:sp>
      <p:sp>
        <p:nvSpPr>
          <p:cNvPr id="159" name="TextBox 57">
            <a:extLst>
              <a:ext uri="{FF2B5EF4-FFF2-40B4-BE49-F238E27FC236}">
                <a16:creationId xmlns:a16="http://schemas.microsoft.com/office/drawing/2014/main" id="{1A01016E-246E-8AD7-963A-498366A0104E}"/>
              </a:ext>
            </a:extLst>
          </p:cNvPr>
          <p:cNvSpPr txBox="1"/>
          <p:nvPr/>
        </p:nvSpPr>
        <p:spPr>
          <a:xfrm>
            <a:off x="5179897" y="5894387"/>
            <a:ext cx="803163" cy="323165"/>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ct val="0"/>
              </a:spcBef>
              <a:spcAft>
                <a:spcPts val="0"/>
              </a:spcAft>
              <a:buClrTx/>
              <a:buSzTx/>
              <a:buFontTx/>
              <a:buNone/>
              <a:tabLst/>
              <a:defRPr/>
            </a:pPr>
            <a:r>
              <a:rPr kumimoji="0" lang="en-US" sz="700" b="1" i="0" u="none" strike="noStrike" kern="1200" cap="none" spc="0" normalizeH="0" baseline="0" noProof="0">
                <a:ln>
                  <a:noFill/>
                </a:ln>
                <a:solidFill>
                  <a:srgbClr val="FFFFFF"/>
                </a:solidFill>
                <a:effectLst/>
                <a:uLnTx/>
                <a:uFillTx/>
                <a:latin typeface="Arial"/>
                <a:cs typeface="Arial"/>
              </a:rPr>
              <a:t>SOCIAL &amp; SUSTAINABLE PROCUREMENT</a:t>
            </a:r>
          </a:p>
        </p:txBody>
      </p:sp>
      <p:sp>
        <p:nvSpPr>
          <p:cNvPr id="142" name="TextBox 40">
            <a:extLst>
              <a:ext uri="{FF2B5EF4-FFF2-40B4-BE49-F238E27FC236}">
                <a16:creationId xmlns:a16="http://schemas.microsoft.com/office/drawing/2014/main" id="{C7E16988-6791-AE8A-C886-329CE4AC6837}"/>
              </a:ext>
            </a:extLst>
          </p:cNvPr>
          <p:cNvSpPr txBox="1"/>
          <p:nvPr/>
        </p:nvSpPr>
        <p:spPr>
          <a:xfrm>
            <a:off x="7093516" y="6256536"/>
            <a:ext cx="914683" cy="323165"/>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700" b="0" i="0" u="none" strike="noStrike" kern="1200" cap="none" spc="0" normalizeH="0" baseline="0" noProof="0">
                <a:ln>
                  <a:noFill/>
                </a:ln>
                <a:solidFill>
                  <a:srgbClr val="FFFCFC"/>
                </a:solidFill>
                <a:effectLst/>
                <a:uLnTx/>
                <a:uFillTx/>
                <a:latin typeface="Arial"/>
                <a:cs typeface="Arial"/>
              </a:rPr>
              <a:t>More competitive, efficient and resilient supply chains</a:t>
            </a:r>
          </a:p>
        </p:txBody>
      </p:sp>
      <p:sp>
        <p:nvSpPr>
          <p:cNvPr id="144" name="TextBox 42">
            <a:extLst>
              <a:ext uri="{FF2B5EF4-FFF2-40B4-BE49-F238E27FC236}">
                <a16:creationId xmlns:a16="http://schemas.microsoft.com/office/drawing/2014/main" id="{ED973EA5-D600-9B36-6F48-AD7C172F3F72}"/>
              </a:ext>
            </a:extLst>
          </p:cNvPr>
          <p:cNvSpPr txBox="1"/>
          <p:nvPr/>
        </p:nvSpPr>
        <p:spPr>
          <a:xfrm>
            <a:off x="6128502" y="6256536"/>
            <a:ext cx="760718" cy="430887"/>
          </a:xfrm>
          <a:prstGeom prst="rect">
            <a:avLst/>
          </a:prstGeom>
        </p:spPr>
        <p:txBody>
          <a:bodyPr lIns="0" tIns="0" rIns="0" bIns="0" rtlCol="0" anchor="t">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700" b="0" i="0" u="none" strike="noStrike" kern="1200" cap="none" spc="0" normalizeH="0" baseline="0" noProof="0">
                <a:ln>
                  <a:noFill/>
                </a:ln>
                <a:solidFill>
                  <a:srgbClr val="FFFCFC"/>
                </a:solidFill>
                <a:effectLst/>
                <a:uLnTx/>
                <a:uFillTx/>
                <a:latin typeface="Arial"/>
                <a:cs typeface="Arial"/>
              </a:rPr>
              <a:t>Leverage your purchasing power to future-proof your supply chain​</a:t>
            </a:r>
            <a:endParaRPr kumimoji="0" lang="en-US" sz="700" b="0" i="0" u="none" strike="noStrike" kern="1200" cap="none" spc="0" normalizeH="0" baseline="0" noProof="0">
              <a:ln>
                <a:noFill/>
              </a:ln>
              <a:solidFill>
                <a:srgbClr val="FFFCFC"/>
              </a:solidFill>
              <a:effectLst/>
              <a:uLnTx/>
              <a:uFillTx/>
              <a:latin typeface="Arial"/>
              <a:cs typeface="Arial"/>
              <a:hlinkClick r:id="rId31" tooltip="https://arcblue.com/project-resourcing"/>
            </a:endParaRPr>
          </a:p>
        </p:txBody>
      </p:sp>
      <p:sp>
        <p:nvSpPr>
          <p:cNvPr id="146" name="TextBox 44">
            <a:extLst>
              <a:ext uri="{FF2B5EF4-FFF2-40B4-BE49-F238E27FC236}">
                <a16:creationId xmlns:a16="http://schemas.microsoft.com/office/drawing/2014/main" id="{9A0A5A09-A9C3-BDE4-B1D7-38A63108DEB0}"/>
              </a:ext>
            </a:extLst>
          </p:cNvPr>
          <p:cNvSpPr txBox="1"/>
          <p:nvPr/>
        </p:nvSpPr>
        <p:spPr>
          <a:xfrm>
            <a:off x="4198198" y="6256536"/>
            <a:ext cx="914683" cy="430887"/>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700" b="0" i="0" u="none" strike="noStrike" kern="1200" cap="none" spc="0" normalizeH="0" baseline="0" noProof="0">
                <a:ln>
                  <a:noFill/>
                </a:ln>
                <a:solidFill>
                  <a:srgbClr val="FFFCFC"/>
                </a:solidFill>
                <a:effectLst/>
                <a:uLnTx/>
                <a:uFillTx/>
                <a:latin typeface="Arial"/>
                <a:cs typeface="Arial"/>
              </a:rPr>
              <a:t>Connect with quality candidates for procurement &amp; supply chain roles in Asia</a:t>
            </a:r>
            <a:endParaRPr kumimoji="0" lang="en-US" sz="700" b="0" i="0" u="none" strike="noStrike" kern="1200" cap="none" spc="0" normalizeH="0" baseline="0" noProof="0">
              <a:ln>
                <a:noFill/>
              </a:ln>
              <a:solidFill>
                <a:srgbClr val="FFFCFC"/>
              </a:solidFill>
              <a:effectLst/>
              <a:uLnTx/>
              <a:uFillTx/>
              <a:latin typeface="Arial"/>
              <a:cs typeface="Arial"/>
              <a:hlinkClick r:id="rId30" tooltip="https://www.arcblue.com/search"/>
            </a:endParaRPr>
          </a:p>
        </p:txBody>
      </p:sp>
      <p:sp>
        <p:nvSpPr>
          <p:cNvPr id="160" name="TextBox 58">
            <a:extLst>
              <a:ext uri="{FF2B5EF4-FFF2-40B4-BE49-F238E27FC236}">
                <a16:creationId xmlns:a16="http://schemas.microsoft.com/office/drawing/2014/main" id="{4952E4D6-FC9D-745B-AB98-D7CB3629A74D}"/>
              </a:ext>
            </a:extLst>
          </p:cNvPr>
          <p:cNvSpPr txBox="1"/>
          <p:nvPr/>
        </p:nvSpPr>
        <p:spPr>
          <a:xfrm>
            <a:off x="5179897" y="6256536"/>
            <a:ext cx="803163" cy="430887"/>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700" b="0" i="0" u="none" strike="noStrike" kern="1200" cap="none" spc="0" normalizeH="0" baseline="0" noProof="0">
                <a:ln>
                  <a:noFill/>
                </a:ln>
                <a:solidFill>
                  <a:srgbClr val="FFFCFC"/>
                </a:solidFill>
                <a:effectLst/>
                <a:uLnTx/>
                <a:uFillTx/>
                <a:latin typeface="Arial"/>
                <a:cs typeface="Arial"/>
              </a:rPr>
              <a:t>Empowering procurement to make sustainable impact every day</a:t>
            </a:r>
          </a:p>
        </p:txBody>
      </p:sp>
      <p:sp>
        <p:nvSpPr>
          <p:cNvPr id="154" name="AutoShape 52">
            <a:extLst>
              <a:ext uri="{FF2B5EF4-FFF2-40B4-BE49-F238E27FC236}">
                <a16:creationId xmlns:a16="http://schemas.microsoft.com/office/drawing/2014/main" id="{9D3F7BA7-05C9-5DA8-C8CF-74E1A1ABFC06}"/>
              </a:ext>
            </a:extLst>
          </p:cNvPr>
          <p:cNvSpPr/>
          <p:nvPr/>
        </p:nvSpPr>
        <p:spPr>
          <a:xfrm flipV="1">
            <a:off x="4185498" y="6749557"/>
            <a:ext cx="914683" cy="0"/>
          </a:xfrm>
          <a:prstGeom prst="line">
            <a:avLst/>
          </a:prstGeom>
          <a:ln w="12700" cap="flat">
            <a:solidFill>
              <a:srgbClr val="FFFFFF"/>
            </a:solidFill>
            <a:prstDash val="solid"/>
            <a:headEnd type="none" w="sm" len="sm"/>
            <a:tailEnd type="none" w="sm" len="sm"/>
          </a:ln>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800" b="0" i="0" u="none" strike="noStrike" kern="1200" cap="none" spc="0" normalizeH="0" baseline="0" noProof="0">
              <a:ln>
                <a:noFill/>
              </a:ln>
              <a:solidFill>
                <a:srgbClr val="080808"/>
              </a:solidFill>
              <a:effectLst/>
              <a:uLnTx/>
              <a:uFillTx/>
              <a:latin typeface="Arial"/>
              <a:cs typeface="Arial"/>
            </a:endParaRPr>
          </a:p>
        </p:txBody>
      </p:sp>
      <p:sp>
        <p:nvSpPr>
          <p:cNvPr id="166" name="AutoShape 52">
            <a:extLst>
              <a:ext uri="{FF2B5EF4-FFF2-40B4-BE49-F238E27FC236}">
                <a16:creationId xmlns:a16="http://schemas.microsoft.com/office/drawing/2014/main" id="{A2637122-8E39-549A-6DFA-B8CD282C2D58}"/>
              </a:ext>
            </a:extLst>
          </p:cNvPr>
          <p:cNvSpPr/>
          <p:nvPr/>
        </p:nvSpPr>
        <p:spPr>
          <a:xfrm flipV="1">
            <a:off x="5157000" y="6749557"/>
            <a:ext cx="914683" cy="0"/>
          </a:xfrm>
          <a:prstGeom prst="line">
            <a:avLst/>
          </a:prstGeom>
          <a:ln w="12700" cap="flat">
            <a:solidFill>
              <a:srgbClr val="FFFFFF"/>
            </a:solidFill>
            <a:prstDash val="solid"/>
            <a:headEnd type="none" w="sm" len="sm"/>
            <a:tailEnd type="none" w="sm" len="sm"/>
          </a:ln>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800" b="0" i="0" u="none" strike="noStrike" kern="1200" cap="none" spc="0" normalizeH="0" baseline="0" noProof="0">
              <a:ln>
                <a:noFill/>
              </a:ln>
              <a:solidFill>
                <a:srgbClr val="080808"/>
              </a:solidFill>
              <a:effectLst/>
              <a:uLnTx/>
              <a:uFillTx/>
              <a:latin typeface="Arial"/>
              <a:cs typeface="Arial"/>
            </a:endParaRPr>
          </a:p>
        </p:txBody>
      </p:sp>
      <p:sp>
        <p:nvSpPr>
          <p:cNvPr id="167" name="AutoShape 52">
            <a:extLst>
              <a:ext uri="{FF2B5EF4-FFF2-40B4-BE49-F238E27FC236}">
                <a16:creationId xmlns:a16="http://schemas.microsoft.com/office/drawing/2014/main" id="{2763CFB9-2433-88A3-081A-855C687D3AB2}"/>
              </a:ext>
            </a:extLst>
          </p:cNvPr>
          <p:cNvSpPr/>
          <p:nvPr/>
        </p:nvSpPr>
        <p:spPr>
          <a:xfrm flipV="1">
            <a:off x="6128502" y="6749557"/>
            <a:ext cx="914683" cy="0"/>
          </a:xfrm>
          <a:prstGeom prst="line">
            <a:avLst/>
          </a:prstGeom>
          <a:ln w="12700" cap="flat">
            <a:solidFill>
              <a:srgbClr val="FFFFFF"/>
            </a:solidFill>
            <a:prstDash val="solid"/>
            <a:headEnd type="none" w="sm" len="sm"/>
            <a:tailEnd type="none" w="sm" len="sm"/>
          </a:ln>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800" b="0" i="0" u="none" strike="noStrike" kern="1200" cap="none" spc="0" normalizeH="0" baseline="0" noProof="0">
              <a:ln>
                <a:noFill/>
              </a:ln>
              <a:solidFill>
                <a:srgbClr val="080808"/>
              </a:solidFill>
              <a:effectLst/>
              <a:uLnTx/>
              <a:uFillTx/>
              <a:latin typeface="Arial"/>
              <a:cs typeface="Arial"/>
            </a:endParaRPr>
          </a:p>
        </p:txBody>
      </p:sp>
      <p:sp>
        <p:nvSpPr>
          <p:cNvPr id="168" name="AutoShape 52">
            <a:extLst>
              <a:ext uri="{FF2B5EF4-FFF2-40B4-BE49-F238E27FC236}">
                <a16:creationId xmlns:a16="http://schemas.microsoft.com/office/drawing/2014/main" id="{6C5364FD-9C98-2BFA-CD76-F552E57A884D}"/>
              </a:ext>
            </a:extLst>
          </p:cNvPr>
          <p:cNvSpPr/>
          <p:nvPr/>
        </p:nvSpPr>
        <p:spPr>
          <a:xfrm flipV="1">
            <a:off x="7100003" y="6749557"/>
            <a:ext cx="914683" cy="0"/>
          </a:xfrm>
          <a:prstGeom prst="line">
            <a:avLst/>
          </a:prstGeom>
          <a:ln w="12700" cap="flat">
            <a:solidFill>
              <a:srgbClr val="FFFFFF"/>
            </a:solidFill>
            <a:prstDash val="solid"/>
            <a:headEnd type="none" w="sm" len="sm"/>
            <a:tailEnd type="none" w="sm" len="sm"/>
          </a:ln>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800" b="0" i="0" u="none" strike="noStrike" kern="1200" cap="none" spc="0" normalizeH="0" baseline="0" noProof="0">
              <a:ln>
                <a:noFill/>
              </a:ln>
              <a:solidFill>
                <a:srgbClr val="080808"/>
              </a:solidFill>
              <a:effectLst/>
              <a:uLnTx/>
              <a:uFillTx/>
              <a:latin typeface="Arial"/>
              <a:cs typeface="Arial"/>
            </a:endParaRPr>
          </a:p>
        </p:txBody>
      </p:sp>
      <p:sp>
        <p:nvSpPr>
          <p:cNvPr id="170" name="AutoShape 52">
            <a:extLst>
              <a:ext uri="{FF2B5EF4-FFF2-40B4-BE49-F238E27FC236}">
                <a16:creationId xmlns:a16="http://schemas.microsoft.com/office/drawing/2014/main" id="{0C5BA52F-02D5-9F7A-12BD-BCD7D21ADBB5}"/>
              </a:ext>
            </a:extLst>
          </p:cNvPr>
          <p:cNvSpPr/>
          <p:nvPr/>
        </p:nvSpPr>
        <p:spPr>
          <a:xfrm flipV="1">
            <a:off x="4185498" y="5443797"/>
            <a:ext cx="914683" cy="0"/>
          </a:xfrm>
          <a:prstGeom prst="line">
            <a:avLst/>
          </a:prstGeom>
          <a:ln w="12700" cap="flat">
            <a:solidFill>
              <a:srgbClr val="FFFFFF"/>
            </a:solidFill>
            <a:prstDash val="solid"/>
            <a:headEnd type="none" w="sm" len="sm"/>
            <a:tailEnd type="none" w="sm" len="sm"/>
          </a:ln>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800" b="0" i="0" u="none" strike="noStrike" kern="1200" cap="none" spc="0" normalizeH="0" baseline="0" noProof="0">
              <a:ln>
                <a:noFill/>
              </a:ln>
              <a:solidFill>
                <a:srgbClr val="080808"/>
              </a:solidFill>
              <a:effectLst/>
              <a:uLnTx/>
              <a:uFillTx/>
              <a:latin typeface="Arial"/>
              <a:cs typeface="Arial"/>
            </a:endParaRPr>
          </a:p>
        </p:txBody>
      </p:sp>
      <p:sp>
        <p:nvSpPr>
          <p:cNvPr id="171" name="AutoShape 52">
            <a:extLst>
              <a:ext uri="{FF2B5EF4-FFF2-40B4-BE49-F238E27FC236}">
                <a16:creationId xmlns:a16="http://schemas.microsoft.com/office/drawing/2014/main" id="{0B48FBF8-D9F5-AA75-FAD0-C9263E0F05C2}"/>
              </a:ext>
            </a:extLst>
          </p:cNvPr>
          <p:cNvSpPr/>
          <p:nvPr/>
        </p:nvSpPr>
        <p:spPr>
          <a:xfrm flipV="1">
            <a:off x="5157000" y="5443797"/>
            <a:ext cx="914683" cy="0"/>
          </a:xfrm>
          <a:prstGeom prst="line">
            <a:avLst/>
          </a:prstGeom>
          <a:ln w="12700" cap="flat">
            <a:solidFill>
              <a:srgbClr val="FFFFFF"/>
            </a:solidFill>
            <a:prstDash val="solid"/>
            <a:headEnd type="none" w="sm" len="sm"/>
            <a:tailEnd type="none" w="sm" len="sm"/>
          </a:ln>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800" b="0" i="0" u="none" strike="noStrike" kern="1200" cap="none" spc="0" normalizeH="0" baseline="0" noProof="0">
              <a:ln>
                <a:noFill/>
              </a:ln>
              <a:solidFill>
                <a:srgbClr val="080808"/>
              </a:solidFill>
              <a:effectLst/>
              <a:uLnTx/>
              <a:uFillTx/>
              <a:latin typeface="Arial"/>
              <a:cs typeface="Arial"/>
            </a:endParaRPr>
          </a:p>
        </p:txBody>
      </p:sp>
      <p:sp>
        <p:nvSpPr>
          <p:cNvPr id="172" name="AutoShape 52">
            <a:extLst>
              <a:ext uri="{FF2B5EF4-FFF2-40B4-BE49-F238E27FC236}">
                <a16:creationId xmlns:a16="http://schemas.microsoft.com/office/drawing/2014/main" id="{1E52D7F9-8A3C-5179-34C3-2959EFCE9700}"/>
              </a:ext>
            </a:extLst>
          </p:cNvPr>
          <p:cNvSpPr/>
          <p:nvPr/>
        </p:nvSpPr>
        <p:spPr>
          <a:xfrm flipV="1">
            <a:off x="6128502" y="5443797"/>
            <a:ext cx="914683" cy="0"/>
          </a:xfrm>
          <a:prstGeom prst="line">
            <a:avLst/>
          </a:prstGeom>
          <a:ln w="12700" cap="flat">
            <a:solidFill>
              <a:srgbClr val="FFFFFF"/>
            </a:solidFill>
            <a:prstDash val="solid"/>
            <a:headEnd type="none" w="sm" len="sm"/>
            <a:tailEnd type="none" w="sm" len="sm"/>
          </a:ln>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800" b="0" i="0" u="none" strike="noStrike" kern="1200" cap="none" spc="0" normalizeH="0" baseline="0" noProof="0">
              <a:ln>
                <a:noFill/>
              </a:ln>
              <a:solidFill>
                <a:srgbClr val="080808"/>
              </a:solidFill>
              <a:effectLst/>
              <a:uLnTx/>
              <a:uFillTx/>
              <a:latin typeface="Arial"/>
              <a:cs typeface="Arial"/>
            </a:endParaRPr>
          </a:p>
        </p:txBody>
      </p:sp>
      <p:sp>
        <p:nvSpPr>
          <p:cNvPr id="173" name="AutoShape 52">
            <a:extLst>
              <a:ext uri="{FF2B5EF4-FFF2-40B4-BE49-F238E27FC236}">
                <a16:creationId xmlns:a16="http://schemas.microsoft.com/office/drawing/2014/main" id="{EDEFBDFF-EE22-36BD-6824-1D6A6A91793A}"/>
              </a:ext>
            </a:extLst>
          </p:cNvPr>
          <p:cNvSpPr/>
          <p:nvPr/>
        </p:nvSpPr>
        <p:spPr>
          <a:xfrm flipV="1">
            <a:off x="7100003" y="5443797"/>
            <a:ext cx="914683" cy="0"/>
          </a:xfrm>
          <a:prstGeom prst="line">
            <a:avLst/>
          </a:prstGeom>
          <a:ln w="12700" cap="flat">
            <a:solidFill>
              <a:srgbClr val="FFFFFF"/>
            </a:solidFill>
            <a:prstDash val="solid"/>
            <a:headEnd type="none" w="sm" len="sm"/>
            <a:tailEnd type="none" w="sm" len="sm"/>
          </a:ln>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800" b="0" i="0" u="none" strike="noStrike" kern="1200" cap="none" spc="0" normalizeH="0" baseline="0" noProof="0">
              <a:ln>
                <a:noFill/>
              </a:ln>
              <a:solidFill>
                <a:srgbClr val="080808"/>
              </a:solidFill>
              <a:effectLst/>
              <a:uLnTx/>
              <a:uFillTx/>
              <a:latin typeface="Arial"/>
              <a:cs typeface="Arial"/>
            </a:endParaRPr>
          </a:p>
        </p:txBody>
      </p:sp>
      <p:grpSp>
        <p:nvGrpSpPr>
          <p:cNvPr id="176" name="Group 175">
            <a:extLst>
              <a:ext uri="{FF2B5EF4-FFF2-40B4-BE49-F238E27FC236}">
                <a16:creationId xmlns:a16="http://schemas.microsoft.com/office/drawing/2014/main" id="{925F73D4-5556-8990-7597-93E15DEAA619}"/>
              </a:ext>
            </a:extLst>
          </p:cNvPr>
          <p:cNvGrpSpPr/>
          <p:nvPr/>
        </p:nvGrpSpPr>
        <p:grpSpPr>
          <a:xfrm>
            <a:off x="4204333" y="4341266"/>
            <a:ext cx="276927" cy="278168"/>
            <a:chOff x="1030613" y="2863787"/>
            <a:chExt cx="853425" cy="857250"/>
          </a:xfrm>
        </p:grpSpPr>
        <p:grpSp>
          <p:nvGrpSpPr>
            <p:cNvPr id="177" name="Group 10">
              <a:extLst>
                <a:ext uri="{FF2B5EF4-FFF2-40B4-BE49-F238E27FC236}">
                  <a16:creationId xmlns:a16="http://schemas.microsoft.com/office/drawing/2014/main" id="{D05A22BE-DD96-3260-E0DF-5AA4BFCDB9C8}"/>
                </a:ext>
              </a:extLst>
            </p:cNvPr>
            <p:cNvGrpSpPr>
              <a:grpSpLocks/>
            </p:cNvGrpSpPr>
            <p:nvPr/>
          </p:nvGrpSpPr>
          <p:grpSpPr>
            <a:xfrm>
              <a:off x="1030613" y="2863787"/>
              <a:ext cx="853425" cy="857250"/>
              <a:chOff x="14167" y="0"/>
              <a:chExt cx="6321665" cy="6350000"/>
            </a:xfrm>
          </p:grpSpPr>
          <p:sp>
            <p:nvSpPr>
              <p:cNvPr id="179" name="Freeform 11">
                <a:extLst>
                  <a:ext uri="{FF2B5EF4-FFF2-40B4-BE49-F238E27FC236}">
                    <a16:creationId xmlns:a16="http://schemas.microsoft.com/office/drawing/2014/main" id="{502EB027-B7D2-2B5F-D87F-DF6B4A550F33}"/>
                  </a:ext>
                </a:extLst>
              </p:cNvPr>
              <p:cNvSpPr>
                <a:spLocks/>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sp>
          <p:nvSpPr>
            <p:cNvPr id="178" name="Freeform 12">
              <a:extLst>
                <a:ext uri="{FF2B5EF4-FFF2-40B4-BE49-F238E27FC236}">
                  <a16:creationId xmlns:a16="http://schemas.microsoft.com/office/drawing/2014/main" id="{589E3E91-5A3F-A95A-2836-985B2A5FDD0F}"/>
                </a:ext>
              </a:extLst>
            </p:cNvPr>
            <p:cNvSpPr>
              <a:spLocks/>
            </p:cNvSpPr>
            <p:nvPr/>
          </p:nvSpPr>
          <p:spPr>
            <a:xfrm>
              <a:off x="1151196" y="2986283"/>
              <a:ext cx="612257" cy="612257"/>
            </a:xfrm>
            <a:custGeom>
              <a:avLst/>
              <a:gdLst/>
              <a:ahLst/>
              <a:cxnLst/>
              <a:rect l="l" t="t" r="r" b="b"/>
              <a:pathLst>
                <a:path w="612257" h="612257">
                  <a:moveTo>
                    <a:pt x="0" y="0"/>
                  </a:moveTo>
                  <a:lnTo>
                    <a:pt x="612258" y="0"/>
                  </a:lnTo>
                  <a:lnTo>
                    <a:pt x="612258" y="612258"/>
                  </a:lnTo>
                  <a:lnTo>
                    <a:pt x="0" y="612258"/>
                  </a:lnTo>
                  <a:lnTo>
                    <a:pt x="0" y="0"/>
                  </a:lnTo>
                  <a:close/>
                </a:path>
              </a:pathLst>
            </a:custGeom>
            <a:blipFill>
              <a:blip r:embed="rId32">
                <a:extLst>
                  <a:ext uri="{96DAC541-7B7A-43D3-8B79-37D633B846F1}">
                    <asvg:svgBlip xmlns:asvg="http://schemas.microsoft.com/office/drawing/2016/SVG/main" r:embed="rId33"/>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grpSp>
        <p:nvGrpSpPr>
          <p:cNvPr id="180" name="Group 179">
            <a:extLst>
              <a:ext uri="{FF2B5EF4-FFF2-40B4-BE49-F238E27FC236}">
                <a16:creationId xmlns:a16="http://schemas.microsoft.com/office/drawing/2014/main" id="{10DFBD26-A663-24B2-E332-2A01889B59E7}"/>
              </a:ext>
            </a:extLst>
          </p:cNvPr>
          <p:cNvGrpSpPr/>
          <p:nvPr/>
        </p:nvGrpSpPr>
        <p:grpSpPr>
          <a:xfrm>
            <a:off x="5181951" y="4341266"/>
            <a:ext cx="276927" cy="278168"/>
            <a:chOff x="5291952" y="2863787"/>
            <a:chExt cx="853425" cy="857250"/>
          </a:xfrm>
        </p:grpSpPr>
        <p:grpSp>
          <p:nvGrpSpPr>
            <p:cNvPr id="181" name="Group 14">
              <a:extLst>
                <a:ext uri="{FF2B5EF4-FFF2-40B4-BE49-F238E27FC236}">
                  <a16:creationId xmlns:a16="http://schemas.microsoft.com/office/drawing/2014/main" id="{46C64F43-413A-8409-5C93-FAFC115FEEE4}"/>
                </a:ext>
              </a:extLst>
            </p:cNvPr>
            <p:cNvGrpSpPr>
              <a:grpSpLocks/>
            </p:cNvGrpSpPr>
            <p:nvPr/>
          </p:nvGrpSpPr>
          <p:grpSpPr>
            <a:xfrm>
              <a:off x="5291952" y="2863787"/>
              <a:ext cx="853425" cy="857250"/>
              <a:chOff x="14167" y="0"/>
              <a:chExt cx="6321665" cy="6350000"/>
            </a:xfrm>
          </p:grpSpPr>
          <p:sp>
            <p:nvSpPr>
              <p:cNvPr id="183" name="Freeform 15">
                <a:extLst>
                  <a:ext uri="{FF2B5EF4-FFF2-40B4-BE49-F238E27FC236}">
                    <a16:creationId xmlns:a16="http://schemas.microsoft.com/office/drawing/2014/main" id="{FEC7D94F-BBDA-F32C-056F-94536A0F5114}"/>
                  </a:ext>
                </a:extLst>
              </p:cNvPr>
              <p:cNvSpPr>
                <a:spLocks/>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sp>
          <p:nvSpPr>
            <p:cNvPr id="182" name="Freeform 16">
              <a:extLst>
                <a:ext uri="{FF2B5EF4-FFF2-40B4-BE49-F238E27FC236}">
                  <a16:creationId xmlns:a16="http://schemas.microsoft.com/office/drawing/2014/main" id="{B64FF745-3B5C-66D1-B62C-A622CE12BB9B}"/>
                </a:ext>
              </a:extLst>
            </p:cNvPr>
            <p:cNvSpPr>
              <a:spLocks/>
            </p:cNvSpPr>
            <p:nvPr/>
          </p:nvSpPr>
          <p:spPr>
            <a:xfrm>
              <a:off x="5421190" y="2994937"/>
              <a:ext cx="594949" cy="594949"/>
            </a:xfrm>
            <a:custGeom>
              <a:avLst/>
              <a:gdLst/>
              <a:ahLst/>
              <a:cxnLst/>
              <a:rect l="l" t="t" r="r" b="b"/>
              <a:pathLst>
                <a:path w="594949" h="594949">
                  <a:moveTo>
                    <a:pt x="0" y="0"/>
                  </a:moveTo>
                  <a:lnTo>
                    <a:pt x="594949" y="0"/>
                  </a:lnTo>
                  <a:lnTo>
                    <a:pt x="594949" y="594949"/>
                  </a:lnTo>
                  <a:lnTo>
                    <a:pt x="0" y="594949"/>
                  </a:lnTo>
                  <a:lnTo>
                    <a:pt x="0" y="0"/>
                  </a:lnTo>
                  <a:close/>
                </a:path>
              </a:pathLst>
            </a:custGeom>
            <a:blipFill>
              <a:blip r:embed="rId34">
                <a:extLst>
                  <a:ext uri="{96DAC541-7B7A-43D3-8B79-37D633B846F1}">
                    <asvg:svgBlip xmlns:asvg="http://schemas.microsoft.com/office/drawing/2016/SVG/main" r:embed="rId35"/>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grpSp>
        <p:nvGrpSpPr>
          <p:cNvPr id="184" name="Group 183">
            <a:extLst>
              <a:ext uri="{FF2B5EF4-FFF2-40B4-BE49-F238E27FC236}">
                <a16:creationId xmlns:a16="http://schemas.microsoft.com/office/drawing/2014/main" id="{3DB4FE6C-B14D-7421-C91A-E0AFF6C57A99}"/>
              </a:ext>
            </a:extLst>
          </p:cNvPr>
          <p:cNvGrpSpPr/>
          <p:nvPr/>
        </p:nvGrpSpPr>
        <p:grpSpPr>
          <a:xfrm>
            <a:off x="6135578" y="4341266"/>
            <a:ext cx="276927" cy="278168"/>
            <a:chOff x="9553292" y="2863787"/>
            <a:chExt cx="853425" cy="857250"/>
          </a:xfrm>
        </p:grpSpPr>
        <p:grpSp>
          <p:nvGrpSpPr>
            <p:cNvPr id="185" name="Group 20">
              <a:extLst>
                <a:ext uri="{FF2B5EF4-FFF2-40B4-BE49-F238E27FC236}">
                  <a16:creationId xmlns:a16="http://schemas.microsoft.com/office/drawing/2014/main" id="{EB24DDB1-1FE4-4843-DFB7-4838A4B5DDCB}"/>
                </a:ext>
              </a:extLst>
            </p:cNvPr>
            <p:cNvGrpSpPr>
              <a:grpSpLocks/>
            </p:cNvGrpSpPr>
            <p:nvPr/>
          </p:nvGrpSpPr>
          <p:grpSpPr>
            <a:xfrm>
              <a:off x="9553292" y="2863787"/>
              <a:ext cx="853425" cy="857250"/>
              <a:chOff x="14167" y="0"/>
              <a:chExt cx="6321665" cy="6350000"/>
            </a:xfrm>
          </p:grpSpPr>
          <p:sp>
            <p:nvSpPr>
              <p:cNvPr id="187" name="Freeform 21">
                <a:extLst>
                  <a:ext uri="{FF2B5EF4-FFF2-40B4-BE49-F238E27FC236}">
                    <a16:creationId xmlns:a16="http://schemas.microsoft.com/office/drawing/2014/main" id="{CC4A4C76-24B8-5653-C4F4-5C3505D49046}"/>
                  </a:ext>
                </a:extLst>
              </p:cNvPr>
              <p:cNvSpPr>
                <a:spLocks/>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sp>
          <p:nvSpPr>
            <p:cNvPr id="186" name="Freeform 22">
              <a:extLst>
                <a:ext uri="{FF2B5EF4-FFF2-40B4-BE49-F238E27FC236}">
                  <a16:creationId xmlns:a16="http://schemas.microsoft.com/office/drawing/2014/main" id="{ECB9FF61-7BA0-F1B6-F1FE-E836F4F5D2FF}"/>
                </a:ext>
              </a:extLst>
            </p:cNvPr>
            <p:cNvSpPr>
              <a:spLocks/>
            </p:cNvSpPr>
            <p:nvPr/>
          </p:nvSpPr>
          <p:spPr>
            <a:xfrm>
              <a:off x="9705625" y="3018033"/>
              <a:ext cx="548757" cy="548757"/>
            </a:xfrm>
            <a:custGeom>
              <a:avLst/>
              <a:gdLst/>
              <a:ahLst/>
              <a:cxnLst/>
              <a:rect l="l" t="t" r="r" b="b"/>
              <a:pathLst>
                <a:path w="548757" h="548757">
                  <a:moveTo>
                    <a:pt x="0" y="0"/>
                  </a:moveTo>
                  <a:lnTo>
                    <a:pt x="548757" y="0"/>
                  </a:lnTo>
                  <a:lnTo>
                    <a:pt x="548757" y="548758"/>
                  </a:lnTo>
                  <a:lnTo>
                    <a:pt x="0" y="548758"/>
                  </a:lnTo>
                  <a:lnTo>
                    <a:pt x="0" y="0"/>
                  </a:lnTo>
                  <a:close/>
                </a:path>
              </a:pathLst>
            </a:custGeom>
            <a:blipFill>
              <a:blip r:embed="rId36">
                <a:extLst>
                  <a:ext uri="{96DAC541-7B7A-43D3-8B79-37D633B846F1}">
                    <asvg:svgBlip xmlns:asvg="http://schemas.microsoft.com/office/drawing/2016/SVG/main" r:embed="rId37"/>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grpSp>
        <p:nvGrpSpPr>
          <p:cNvPr id="188" name="Group 187">
            <a:extLst>
              <a:ext uri="{FF2B5EF4-FFF2-40B4-BE49-F238E27FC236}">
                <a16:creationId xmlns:a16="http://schemas.microsoft.com/office/drawing/2014/main" id="{EF7E05B9-5B36-1C00-E3A6-31FCE3B2006D}"/>
              </a:ext>
            </a:extLst>
          </p:cNvPr>
          <p:cNvGrpSpPr/>
          <p:nvPr/>
        </p:nvGrpSpPr>
        <p:grpSpPr>
          <a:xfrm>
            <a:off x="7129911" y="4341266"/>
            <a:ext cx="276927" cy="278168"/>
            <a:chOff x="13795581" y="2863787"/>
            <a:chExt cx="853425" cy="857250"/>
          </a:xfrm>
        </p:grpSpPr>
        <p:grpSp>
          <p:nvGrpSpPr>
            <p:cNvPr id="189" name="Group 26">
              <a:extLst>
                <a:ext uri="{FF2B5EF4-FFF2-40B4-BE49-F238E27FC236}">
                  <a16:creationId xmlns:a16="http://schemas.microsoft.com/office/drawing/2014/main" id="{0A2B47B1-C215-661E-0403-EDBD934E7172}"/>
                </a:ext>
              </a:extLst>
            </p:cNvPr>
            <p:cNvGrpSpPr>
              <a:grpSpLocks/>
            </p:cNvGrpSpPr>
            <p:nvPr/>
          </p:nvGrpSpPr>
          <p:grpSpPr>
            <a:xfrm>
              <a:off x="13795581" y="2863787"/>
              <a:ext cx="853425" cy="857250"/>
              <a:chOff x="14167" y="0"/>
              <a:chExt cx="6321665" cy="6350000"/>
            </a:xfrm>
          </p:grpSpPr>
          <p:sp>
            <p:nvSpPr>
              <p:cNvPr id="191" name="Freeform 27">
                <a:extLst>
                  <a:ext uri="{FF2B5EF4-FFF2-40B4-BE49-F238E27FC236}">
                    <a16:creationId xmlns:a16="http://schemas.microsoft.com/office/drawing/2014/main" id="{3EDDC0F8-AB2D-56CB-091D-7BB1A9C4DC80}"/>
                  </a:ext>
                </a:extLst>
              </p:cNvPr>
              <p:cNvSpPr>
                <a:spLocks/>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sp>
          <p:nvSpPr>
            <p:cNvPr id="190" name="Freeform 28">
              <a:extLst>
                <a:ext uri="{FF2B5EF4-FFF2-40B4-BE49-F238E27FC236}">
                  <a16:creationId xmlns:a16="http://schemas.microsoft.com/office/drawing/2014/main" id="{63673F67-8E7F-0687-E5A5-939C25EBADAF}"/>
                </a:ext>
              </a:extLst>
            </p:cNvPr>
            <p:cNvSpPr>
              <a:spLocks/>
            </p:cNvSpPr>
            <p:nvPr/>
          </p:nvSpPr>
          <p:spPr>
            <a:xfrm>
              <a:off x="13907510" y="2977629"/>
              <a:ext cx="629566" cy="629566"/>
            </a:xfrm>
            <a:custGeom>
              <a:avLst/>
              <a:gdLst/>
              <a:ahLst/>
              <a:cxnLst/>
              <a:rect l="l" t="t" r="r" b="b"/>
              <a:pathLst>
                <a:path w="629566" h="629566">
                  <a:moveTo>
                    <a:pt x="0" y="0"/>
                  </a:moveTo>
                  <a:lnTo>
                    <a:pt x="629566" y="0"/>
                  </a:lnTo>
                  <a:lnTo>
                    <a:pt x="629566" y="629566"/>
                  </a:lnTo>
                  <a:lnTo>
                    <a:pt x="0" y="629566"/>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grpSp>
        <p:nvGrpSpPr>
          <p:cNvPr id="195" name="Group 194">
            <a:extLst>
              <a:ext uri="{FF2B5EF4-FFF2-40B4-BE49-F238E27FC236}">
                <a16:creationId xmlns:a16="http://schemas.microsoft.com/office/drawing/2014/main" id="{133CB2A5-9297-A3F3-72AD-EE6D183E05DA}"/>
              </a:ext>
            </a:extLst>
          </p:cNvPr>
          <p:cNvGrpSpPr/>
          <p:nvPr/>
        </p:nvGrpSpPr>
        <p:grpSpPr>
          <a:xfrm>
            <a:off x="4204332" y="5583503"/>
            <a:ext cx="276927" cy="278169"/>
            <a:chOff x="1030613" y="6590400"/>
            <a:chExt cx="853425" cy="857250"/>
          </a:xfrm>
        </p:grpSpPr>
        <p:sp>
          <p:nvSpPr>
            <p:cNvPr id="196" name="Freeform 13">
              <a:extLst>
                <a:ext uri="{FF2B5EF4-FFF2-40B4-BE49-F238E27FC236}">
                  <a16:creationId xmlns:a16="http://schemas.microsoft.com/office/drawing/2014/main" id="{589A3300-321E-784B-3021-AD495590AC95}"/>
                </a:ext>
              </a:extLst>
            </p:cNvPr>
            <p:cNvSpPr>
              <a:spLocks/>
            </p:cNvSpPr>
            <p:nvPr/>
          </p:nvSpPr>
          <p:spPr>
            <a:xfrm>
              <a:off x="1151196" y="6712896"/>
              <a:ext cx="612257" cy="612257"/>
            </a:xfrm>
            <a:custGeom>
              <a:avLst/>
              <a:gdLst/>
              <a:ahLst/>
              <a:cxnLst/>
              <a:rect l="l" t="t" r="r" b="b"/>
              <a:pathLst>
                <a:path w="612257" h="612257">
                  <a:moveTo>
                    <a:pt x="0" y="0"/>
                  </a:moveTo>
                  <a:lnTo>
                    <a:pt x="612258" y="0"/>
                  </a:lnTo>
                  <a:lnTo>
                    <a:pt x="612258" y="612258"/>
                  </a:lnTo>
                  <a:lnTo>
                    <a:pt x="0" y="612258"/>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nvGrpSpPr>
            <p:cNvPr id="197" name="Group 17">
              <a:extLst>
                <a:ext uri="{FF2B5EF4-FFF2-40B4-BE49-F238E27FC236}">
                  <a16:creationId xmlns:a16="http://schemas.microsoft.com/office/drawing/2014/main" id="{FE6FCF64-D158-D603-D826-B9508A7A615E}"/>
                </a:ext>
              </a:extLst>
            </p:cNvPr>
            <p:cNvGrpSpPr>
              <a:grpSpLocks/>
            </p:cNvGrpSpPr>
            <p:nvPr/>
          </p:nvGrpSpPr>
          <p:grpSpPr>
            <a:xfrm>
              <a:off x="1030613" y="6590400"/>
              <a:ext cx="853425" cy="857250"/>
              <a:chOff x="14167" y="0"/>
              <a:chExt cx="6321665" cy="6350000"/>
            </a:xfrm>
          </p:grpSpPr>
          <p:sp>
            <p:nvSpPr>
              <p:cNvPr id="199" name="Freeform 18">
                <a:extLst>
                  <a:ext uri="{FF2B5EF4-FFF2-40B4-BE49-F238E27FC236}">
                    <a16:creationId xmlns:a16="http://schemas.microsoft.com/office/drawing/2014/main" id="{BFFDA0C1-AAC5-ED51-B7C7-FDABB59BE4D6}"/>
                  </a:ext>
                </a:extLst>
              </p:cNvPr>
              <p:cNvSpPr>
                <a:spLocks/>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sp>
          <p:nvSpPr>
            <p:cNvPr id="198" name="Freeform 19">
              <a:extLst>
                <a:ext uri="{FF2B5EF4-FFF2-40B4-BE49-F238E27FC236}">
                  <a16:creationId xmlns:a16="http://schemas.microsoft.com/office/drawing/2014/main" id="{FF7C44CE-E80C-4F5A-DC66-E8FDCC9617A4}"/>
                </a:ext>
              </a:extLst>
            </p:cNvPr>
            <p:cNvSpPr>
              <a:spLocks/>
            </p:cNvSpPr>
            <p:nvPr/>
          </p:nvSpPr>
          <p:spPr>
            <a:xfrm>
              <a:off x="1151196" y="6712896"/>
              <a:ext cx="612257" cy="612257"/>
            </a:xfrm>
            <a:custGeom>
              <a:avLst/>
              <a:gdLst/>
              <a:ahLst/>
              <a:cxnLst/>
              <a:rect l="l" t="t" r="r" b="b"/>
              <a:pathLst>
                <a:path w="612257" h="612257">
                  <a:moveTo>
                    <a:pt x="0" y="0"/>
                  </a:moveTo>
                  <a:lnTo>
                    <a:pt x="612258" y="0"/>
                  </a:lnTo>
                  <a:lnTo>
                    <a:pt x="612258" y="612258"/>
                  </a:lnTo>
                  <a:lnTo>
                    <a:pt x="0" y="612258"/>
                  </a:lnTo>
                  <a:lnTo>
                    <a:pt x="0" y="0"/>
                  </a:lnTo>
                  <a:close/>
                </a:path>
              </a:pathLst>
            </a:custGeom>
            <a:blipFill>
              <a:blip r:embed="rId38">
                <a:extLst>
                  <a:ext uri="{96DAC541-7B7A-43D3-8B79-37D633B846F1}">
                    <asvg:svgBlip xmlns:asvg="http://schemas.microsoft.com/office/drawing/2016/SVG/main" r:embed="rId39"/>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grpSp>
        <p:nvGrpSpPr>
          <p:cNvPr id="200" name="Group 199">
            <a:extLst>
              <a:ext uri="{FF2B5EF4-FFF2-40B4-BE49-F238E27FC236}">
                <a16:creationId xmlns:a16="http://schemas.microsoft.com/office/drawing/2014/main" id="{C2F7C728-F9D3-9454-C868-EBEBA442847C}"/>
              </a:ext>
            </a:extLst>
          </p:cNvPr>
          <p:cNvGrpSpPr/>
          <p:nvPr/>
        </p:nvGrpSpPr>
        <p:grpSpPr>
          <a:xfrm>
            <a:off x="6135578" y="5583495"/>
            <a:ext cx="276927" cy="278168"/>
            <a:chOff x="9553292" y="6590400"/>
            <a:chExt cx="853425" cy="857250"/>
          </a:xfrm>
        </p:grpSpPr>
        <p:grpSp>
          <p:nvGrpSpPr>
            <p:cNvPr id="201" name="Group 23">
              <a:extLst>
                <a:ext uri="{FF2B5EF4-FFF2-40B4-BE49-F238E27FC236}">
                  <a16:creationId xmlns:a16="http://schemas.microsoft.com/office/drawing/2014/main" id="{F1312AF7-C941-EDBB-9A48-C4C4611EFB61}"/>
                </a:ext>
              </a:extLst>
            </p:cNvPr>
            <p:cNvGrpSpPr>
              <a:grpSpLocks/>
            </p:cNvGrpSpPr>
            <p:nvPr/>
          </p:nvGrpSpPr>
          <p:grpSpPr>
            <a:xfrm>
              <a:off x="9553292" y="6590400"/>
              <a:ext cx="853425" cy="857250"/>
              <a:chOff x="14167" y="0"/>
              <a:chExt cx="6321665" cy="6350000"/>
            </a:xfrm>
          </p:grpSpPr>
          <p:sp>
            <p:nvSpPr>
              <p:cNvPr id="203" name="Freeform 24">
                <a:extLst>
                  <a:ext uri="{FF2B5EF4-FFF2-40B4-BE49-F238E27FC236}">
                    <a16:creationId xmlns:a16="http://schemas.microsoft.com/office/drawing/2014/main" id="{E0994B2D-9D16-29A2-687A-E24C5ED546AA}"/>
                  </a:ext>
                </a:extLst>
              </p:cNvPr>
              <p:cNvSpPr>
                <a:spLocks/>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sp>
          <p:nvSpPr>
            <p:cNvPr id="202" name="Freeform 25">
              <a:extLst>
                <a:ext uri="{FF2B5EF4-FFF2-40B4-BE49-F238E27FC236}">
                  <a16:creationId xmlns:a16="http://schemas.microsoft.com/office/drawing/2014/main" id="{44024C5C-5F14-8D47-47AE-D40A84090FE9}"/>
                </a:ext>
              </a:extLst>
            </p:cNvPr>
            <p:cNvSpPr>
              <a:spLocks/>
            </p:cNvSpPr>
            <p:nvPr/>
          </p:nvSpPr>
          <p:spPr>
            <a:xfrm>
              <a:off x="9673875" y="6712896"/>
              <a:ext cx="612257" cy="612257"/>
            </a:xfrm>
            <a:custGeom>
              <a:avLst/>
              <a:gdLst/>
              <a:ahLst/>
              <a:cxnLst/>
              <a:rect l="l" t="t" r="r" b="b"/>
              <a:pathLst>
                <a:path w="612257" h="612257">
                  <a:moveTo>
                    <a:pt x="0" y="0"/>
                  </a:moveTo>
                  <a:lnTo>
                    <a:pt x="612257" y="0"/>
                  </a:lnTo>
                  <a:lnTo>
                    <a:pt x="612257" y="612258"/>
                  </a:lnTo>
                  <a:lnTo>
                    <a:pt x="0" y="612258"/>
                  </a:lnTo>
                  <a:lnTo>
                    <a:pt x="0" y="0"/>
                  </a:lnTo>
                  <a:close/>
                </a:path>
              </a:pathLst>
            </a:custGeom>
            <a:blipFill>
              <a:blip r:embed="rId40">
                <a:extLst>
                  <a:ext uri="{96DAC541-7B7A-43D3-8B79-37D633B846F1}">
                    <asvg:svgBlip xmlns:asvg="http://schemas.microsoft.com/office/drawing/2016/SVG/main" r:embed="rId41"/>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grpSp>
        <p:nvGrpSpPr>
          <p:cNvPr id="204" name="Group 203">
            <a:extLst>
              <a:ext uri="{FF2B5EF4-FFF2-40B4-BE49-F238E27FC236}">
                <a16:creationId xmlns:a16="http://schemas.microsoft.com/office/drawing/2014/main" id="{4A8624FC-12F6-9145-556E-267CB35AF697}"/>
              </a:ext>
            </a:extLst>
          </p:cNvPr>
          <p:cNvGrpSpPr/>
          <p:nvPr/>
        </p:nvGrpSpPr>
        <p:grpSpPr>
          <a:xfrm>
            <a:off x="7129911" y="5583495"/>
            <a:ext cx="276927" cy="278168"/>
            <a:chOff x="13795581" y="6590400"/>
            <a:chExt cx="853425" cy="857250"/>
          </a:xfrm>
        </p:grpSpPr>
        <p:grpSp>
          <p:nvGrpSpPr>
            <p:cNvPr id="205" name="Group 29">
              <a:extLst>
                <a:ext uri="{FF2B5EF4-FFF2-40B4-BE49-F238E27FC236}">
                  <a16:creationId xmlns:a16="http://schemas.microsoft.com/office/drawing/2014/main" id="{4C32556F-5573-F525-F7FD-072F6396B545}"/>
                </a:ext>
              </a:extLst>
            </p:cNvPr>
            <p:cNvGrpSpPr>
              <a:grpSpLocks/>
            </p:cNvGrpSpPr>
            <p:nvPr/>
          </p:nvGrpSpPr>
          <p:grpSpPr>
            <a:xfrm>
              <a:off x="13795581" y="6590400"/>
              <a:ext cx="853425" cy="857250"/>
              <a:chOff x="14167" y="0"/>
              <a:chExt cx="6321665" cy="6350000"/>
            </a:xfrm>
          </p:grpSpPr>
          <p:sp>
            <p:nvSpPr>
              <p:cNvPr id="207" name="Freeform 30">
                <a:extLst>
                  <a:ext uri="{FF2B5EF4-FFF2-40B4-BE49-F238E27FC236}">
                    <a16:creationId xmlns:a16="http://schemas.microsoft.com/office/drawing/2014/main" id="{AA83A004-661B-FD78-5EF4-F99072AD1EA9}"/>
                  </a:ext>
                </a:extLst>
              </p:cNvPr>
              <p:cNvSpPr>
                <a:spLocks/>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sp>
          <p:nvSpPr>
            <p:cNvPr id="206" name="Freeform 31">
              <a:extLst>
                <a:ext uri="{FF2B5EF4-FFF2-40B4-BE49-F238E27FC236}">
                  <a16:creationId xmlns:a16="http://schemas.microsoft.com/office/drawing/2014/main" id="{BB07F2E1-941C-5068-BD25-20DE2381D5FD}"/>
                </a:ext>
              </a:extLst>
            </p:cNvPr>
            <p:cNvSpPr>
              <a:spLocks/>
            </p:cNvSpPr>
            <p:nvPr/>
          </p:nvSpPr>
          <p:spPr>
            <a:xfrm>
              <a:off x="13913430" y="6710162"/>
              <a:ext cx="617727" cy="617727"/>
            </a:xfrm>
            <a:custGeom>
              <a:avLst/>
              <a:gdLst/>
              <a:ahLst/>
              <a:cxnLst/>
              <a:rect l="l" t="t" r="r" b="b"/>
              <a:pathLst>
                <a:path w="617727" h="617727">
                  <a:moveTo>
                    <a:pt x="0" y="0"/>
                  </a:moveTo>
                  <a:lnTo>
                    <a:pt x="617726" y="0"/>
                  </a:lnTo>
                  <a:lnTo>
                    <a:pt x="617726" y="617726"/>
                  </a:lnTo>
                  <a:lnTo>
                    <a:pt x="0" y="617726"/>
                  </a:lnTo>
                  <a:lnTo>
                    <a:pt x="0" y="0"/>
                  </a:lnTo>
                  <a:close/>
                </a:path>
              </a:pathLst>
            </a:custGeom>
            <a:blipFill>
              <a:blip r:embed="rId42">
                <a:extLst>
                  <a:ext uri="{96DAC541-7B7A-43D3-8B79-37D633B846F1}">
                    <asvg:svgBlip xmlns:asvg="http://schemas.microsoft.com/office/drawing/2016/SVG/main" r:embed="rId43"/>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grpSp>
        <p:nvGrpSpPr>
          <p:cNvPr id="208" name="Group 207">
            <a:extLst>
              <a:ext uri="{FF2B5EF4-FFF2-40B4-BE49-F238E27FC236}">
                <a16:creationId xmlns:a16="http://schemas.microsoft.com/office/drawing/2014/main" id="{195CC18A-5DA7-CFBC-94F5-0EE97EF30085}"/>
              </a:ext>
            </a:extLst>
          </p:cNvPr>
          <p:cNvGrpSpPr/>
          <p:nvPr/>
        </p:nvGrpSpPr>
        <p:grpSpPr>
          <a:xfrm>
            <a:off x="5181951" y="5583495"/>
            <a:ext cx="276927" cy="278168"/>
            <a:chOff x="5291952" y="6599925"/>
            <a:chExt cx="853425" cy="857250"/>
          </a:xfrm>
        </p:grpSpPr>
        <p:grpSp>
          <p:nvGrpSpPr>
            <p:cNvPr id="209" name="Group 54">
              <a:extLst>
                <a:ext uri="{FF2B5EF4-FFF2-40B4-BE49-F238E27FC236}">
                  <a16:creationId xmlns:a16="http://schemas.microsoft.com/office/drawing/2014/main" id="{8BED48E1-61EF-8292-6C12-9800C6D7815C}"/>
                </a:ext>
              </a:extLst>
            </p:cNvPr>
            <p:cNvGrpSpPr>
              <a:grpSpLocks/>
            </p:cNvGrpSpPr>
            <p:nvPr/>
          </p:nvGrpSpPr>
          <p:grpSpPr>
            <a:xfrm>
              <a:off x="5291952" y="6599925"/>
              <a:ext cx="853425" cy="857250"/>
              <a:chOff x="14167" y="0"/>
              <a:chExt cx="6321665" cy="6350000"/>
            </a:xfrm>
          </p:grpSpPr>
          <p:sp>
            <p:nvSpPr>
              <p:cNvPr id="211" name="Freeform 55">
                <a:extLst>
                  <a:ext uri="{FF2B5EF4-FFF2-40B4-BE49-F238E27FC236}">
                    <a16:creationId xmlns:a16="http://schemas.microsoft.com/office/drawing/2014/main" id="{C3F1EAC8-AA11-1153-C1C7-A63F8BE0E0BD}"/>
                  </a:ext>
                </a:extLst>
              </p:cNvPr>
              <p:cNvSpPr>
                <a:spLocks/>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sp>
          <p:nvSpPr>
            <p:cNvPr id="210" name="Freeform 56">
              <a:extLst>
                <a:ext uri="{FF2B5EF4-FFF2-40B4-BE49-F238E27FC236}">
                  <a16:creationId xmlns:a16="http://schemas.microsoft.com/office/drawing/2014/main" id="{2E56108E-989B-D132-830A-0CA053B03696}"/>
                </a:ext>
              </a:extLst>
            </p:cNvPr>
            <p:cNvSpPr>
              <a:spLocks/>
            </p:cNvSpPr>
            <p:nvPr/>
          </p:nvSpPr>
          <p:spPr>
            <a:xfrm>
              <a:off x="5412536" y="6722421"/>
              <a:ext cx="612257" cy="612257"/>
            </a:xfrm>
            <a:custGeom>
              <a:avLst/>
              <a:gdLst/>
              <a:ahLst/>
              <a:cxnLst/>
              <a:rect l="l" t="t" r="r" b="b"/>
              <a:pathLst>
                <a:path w="612257" h="612257">
                  <a:moveTo>
                    <a:pt x="0" y="0"/>
                  </a:moveTo>
                  <a:lnTo>
                    <a:pt x="612257" y="0"/>
                  </a:lnTo>
                  <a:lnTo>
                    <a:pt x="612257" y="612258"/>
                  </a:lnTo>
                  <a:lnTo>
                    <a:pt x="0" y="612258"/>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grpSp>
      <p:grpSp>
        <p:nvGrpSpPr>
          <p:cNvPr id="214" name="Group 8">
            <a:extLst>
              <a:ext uri="{FF2B5EF4-FFF2-40B4-BE49-F238E27FC236}">
                <a16:creationId xmlns:a16="http://schemas.microsoft.com/office/drawing/2014/main" id="{3C3FE02E-AC6F-20A4-A3C1-928338ED4D55}"/>
              </a:ext>
            </a:extLst>
          </p:cNvPr>
          <p:cNvGrpSpPr/>
          <p:nvPr/>
        </p:nvGrpSpPr>
        <p:grpSpPr>
          <a:xfrm>
            <a:off x="8173521" y="3971331"/>
            <a:ext cx="4018479" cy="2901783"/>
            <a:chOff x="0" y="0"/>
            <a:chExt cx="1608574" cy="1335285"/>
          </a:xfrm>
        </p:grpSpPr>
        <p:sp>
          <p:nvSpPr>
            <p:cNvPr id="215" name="Freeform 9">
              <a:extLst>
                <a:ext uri="{FF2B5EF4-FFF2-40B4-BE49-F238E27FC236}">
                  <a16:creationId xmlns:a16="http://schemas.microsoft.com/office/drawing/2014/main" id="{94F5D838-FBA3-7D6A-2057-D8E5C9EA4BCE}"/>
                </a:ext>
              </a:extLst>
            </p:cNvPr>
            <p:cNvSpPr/>
            <p:nvPr/>
          </p:nvSpPr>
          <p:spPr>
            <a:xfrm>
              <a:off x="0" y="0"/>
              <a:ext cx="1608574" cy="1335285"/>
            </a:xfrm>
            <a:custGeom>
              <a:avLst/>
              <a:gdLst/>
              <a:ahLst/>
              <a:cxnLst/>
              <a:rect l="l" t="t" r="r" b="b"/>
              <a:pathLst>
                <a:path w="1608574" h="1350239">
                  <a:moveTo>
                    <a:pt x="0" y="0"/>
                  </a:moveTo>
                  <a:lnTo>
                    <a:pt x="1608574" y="0"/>
                  </a:lnTo>
                  <a:lnTo>
                    <a:pt x="1608574" y="1350239"/>
                  </a:lnTo>
                  <a:lnTo>
                    <a:pt x="0" y="1350239"/>
                  </a:lnTo>
                  <a:close/>
                </a:path>
              </a:pathLst>
            </a:custGeom>
            <a:solidFill>
              <a:srgbClr val="002458"/>
            </a:solidFill>
          </p:spPr>
          <p:txBody>
            <a:bodyPr/>
            <a:lstStyle/>
            <a:p>
              <a:pPr marL="177800" marR="0" lvl="0" indent="-177800" algn="l" defTabSz="711200" rtl="0" eaLnBrk="1" fontAlgn="auto" latinLnBrk="0" hangingPunct="1">
                <a:lnSpc>
                  <a:spcPct val="100000"/>
                </a:lnSpc>
                <a:spcBef>
                  <a:spcPts val="1200"/>
                </a:spcBef>
                <a:spcAft>
                  <a:spcPts val="0"/>
                </a:spcAft>
                <a:buClrTx/>
                <a:buSzTx/>
                <a:buFontTx/>
                <a:buChar char="•"/>
                <a:tabLst/>
                <a:defRPr/>
              </a:pPr>
              <a:endParaRPr kumimoji="0" lang="en-AU" sz="1600" b="0" i="0" u="none" strike="noStrike" kern="1200" cap="none" spc="0" normalizeH="0" baseline="0" noProof="0">
                <a:ln>
                  <a:noFill/>
                </a:ln>
                <a:solidFill>
                  <a:srgbClr val="080808"/>
                </a:solidFill>
                <a:effectLst/>
                <a:uLnTx/>
                <a:uFillTx/>
                <a:latin typeface="Arial"/>
                <a:cs typeface="Arial"/>
              </a:endParaRPr>
            </a:p>
          </p:txBody>
        </p:sp>
        <p:sp>
          <p:nvSpPr>
            <p:cNvPr id="216" name="TextBox 10">
              <a:extLst>
                <a:ext uri="{FF2B5EF4-FFF2-40B4-BE49-F238E27FC236}">
                  <a16:creationId xmlns:a16="http://schemas.microsoft.com/office/drawing/2014/main" id="{CA3C8B01-BE0D-B3B6-C0FA-15CE092B175C}"/>
                </a:ext>
              </a:extLst>
            </p:cNvPr>
            <p:cNvSpPr txBox="1"/>
            <p:nvPr/>
          </p:nvSpPr>
          <p:spPr>
            <a:xfrm>
              <a:off x="0" y="19050"/>
              <a:ext cx="812800" cy="793750"/>
            </a:xfrm>
            <a:prstGeom prst="rect">
              <a:avLst/>
            </a:prstGeom>
          </p:spPr>
          <p:txBody>
            <a:bodyPr lIns="50800" tIns="50800" rIns="50800" bIns="50800" rtlCol="0" anchor="ctr"/>
            <a:lstStyle/>
            <a:p>
              <a:pPr marL="0" marR="0" lvl="0" indent="0" algn="ctr" defTabSz="711200" rtl="0" eaLnBrk="1" fontAlgn="auto" latinLnBrk="0" hangingPunct="1">
                <a:lnSpc>
                  <a:spcPts val="2069"/>
                </a:lnSpc>
                <a:spcBef>
                  <a:spcPts val="1200"/>
                </a:spcBef>
                <a:spcAft>
                  <a:spcPts val="0"/>
                </a:spcAft>
                <a:buClrTx/>
                <a:buSzTx/>
                <a:buFontTx/>
                <a:buNone/>
                <a:tabLst/>
                <a:defRPr/>
              </a:pPr>
              <a:endParaRPr kumimoji="0" sz="1600" b="0" i="0" u="none" strike="noStrike" kern="1200" cap="none" spc="0" normalizeH="0" baseline="0" noProof="0">
                <a:ln>
                  <a:noFill/>
                </a:ln>
                <a:solidFill>
                  <a:srgbClr val="080808"/>
                </a:solidFill>
                <a:effectLst/>
                <a:uLnTx/>
                <a:uFillTx/>
                <a:latin typeface="Arial"/>
                <a:cs typeface="Arial"/>
              </a:endParaRPr>
            </a:p>
          </p:txBody>
        </p:sp>
      </p:grpSp>
      <p:pic>
        <p:nvPicPr>
          <p:cNvPr id="231" name="Picture 230">
            <a:extLst>
              <a:ext uri="{FF2B5EF4-FFF2-40B4-BE49-F238E27FC236}">
                <a16:creationId xmlns:a16="http://schemas.microsoft.com/office/drawing/2014/main" id="{5EE53C7F-E226-3149-212F-B1A04450B6B9}"/>
              </a:ext>
            </a:extLst>
          </p:cNvPr>
          <p:cNvPicPr>
            <a:picLocks noChangeAspect="1"/>
          </p:cNvPicPr>
          <p:nvPr/>
        </p:nvPicPr>
        <p:blipFill rotWithShape="1">
          <a:blip r:embed="rId44"/>
          <a:srcRect l="12054" t="16961"/>
          <a:stretch/>
        </p:blipFill>
        <p:spPr>
          <a:xfrm>
            <a:off x="8173521" y="3972211"/>
            <a:ext cx="2503916" cy="2855228"/>
          </a:xfrm>
          <a:prstGeom prst="rect">
            <a:avLst/>
          </a:prstGeom>
        </p:spPr>
      </p:pic>
      <p:sp>
        <p:nvSpPr>
          <p:cNvPr id="241" name="TextBox 48">
            <a:extLst>
              <a:ext uri="{FF2B5EF4-FFF2-40B4-BE49-F238E27FC236}">
                <a16:creationId xmlns:a16="http://schemas.microsoft.com/office/drawing/2014/main" id="{940E5B9E-2A77-E4CB-CAF6-ADB4DEDF73C5}"/>
              </a:ext>
            </a:extLst>
          </p:cNvPr>
          <p:cNvSpPr txBox="1"/>
          <p:nvPr/>
        </p:nvSpPr>
        <p:spPr>
          <a:xfrm>
            <a:off x="9599894" y="4484688"/>
            <a:ext cx="1403511" cy="769441"/>
          </a:xfrm>
          <a:prstGeom prst="rect">
            <a:avLst/>
          </a:prstGeom>
          <a:solidFill>
            <a:srgbClr val="002458"/>
          </a:solidFill>
        </p:spPr>
        <p:txBody>
          <a:bodyPr wrap="square" lIns="0" tIns="0" rIns="0" bIns="0" rtlCol="0" anchor="t">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Black" panose="020B0A04020102020204" pitchFamily="34" charset="0"/>
                <a:cs typeface="Arial"/>
              </a:rPr>
              <a:t>150 </a:t>
            </a:r>
            <a:br>
              <a:rPr kumimoji="0" lang="en-US" sz="1400" b="0" i="0" u="none" strike="noStrike" kern="1200" cap="none" spc="0" normalizeH="0" baseline="0" noProof="0">
                <a:ln>
                  <a:noFill/>
                </a:ln>
                <a:solidFill>
                  <a:srgbClr val="FFFFFF"/>
                </a:solidFill>
                <a:effectLst/>
                <a:uLnTx/>
                <a:uFillTx/>
                <a:latin typeface="Arial Black" panose="020B0A04020102020204" pitchFamily="34" charset="0"/>
                <a:cs typeface="Arial"/>
              </a:rPr>
            </a:br>
            <a:r>
              <a:rPr kumimoji="0" lang="en-US" sz="1400" b="0" i="0" u="none" strike="noStrike" kern="1200" cap="none" spc="0" normalizeH="0" baseline="0" noProof="0">
                <a:ln>
                  <a:noFill/>
                </a:ln>
                <a:solidFill>
                  <a:srgbClr val="FFFFFF"/>
                </a:solidFill>
                <a:effectLst/>
                <a:uLnTx/>
                <a:uFillTx/>
                <a:latin typeface="Arial Black" panose="020B0A04020102020204" pitchFamily="34" charset="0"/>
                <a:cs typeface="Arial"/>
              </a:rPr>
              <a:t>consultants</a:t>
            </a:r>
            <a:endParaRPr kumimoji="0" lang="en-US" sz="3600" b="0" i="0" u="none" strike="noStrike" kern="1200" cap="none" spc="0" normalizeH="0" baseline="0" noProof="0">
              <a:ln>
                <a:noFill/>
              </a:ln>
              <a:solidFill>
                <a:srgbClr val="FFFFFF"/>
              </a:solidFill>
              <a:effectLst/>
              <a:uLnTx/>
              <a:uFillTx/>
              <a:latin typeface="Arial Black" panose="020B0A04020102020204" pitchFamily="34" charset="0"/>
              <a:cs typeface="Arial"/>
            </a:endParaRPr>
          </a:p>
        </p:txBody>
      </p:sp>
      <p:sp>
        <p:nvSpPr>
          <p:cNvPr id="242" name="TextBox 50">
            <a:extLst>
              <a:ext uri="{FF2B5EF4-FFF2-40B4-BE49-F238E27FC236}">
                <a16:creationId xmlns:a16="http://schemas.microsoft.com/office/drawing/2014/main" id="{C9A52ABB-5192-DB0E-DED8-5D741674A2FC}"/>
              </a:ext>
            </a:extLst>
          </p:cNvPr>
          <p:cNvSpPr txBox="1"/>
          <p:nvPr/>
        </p:nvSpPr>
        <p:spPr>
          <a:xfrm>
            <a:off x="9924502" y="5349029"/>
            <a:ext cx="1979280" cy="811367"/>
          </a:xfrm>
          <a:prstGeom prst="rect">
            <a:avLst/>
          </a:prstGeom>
          <a:solidFill>
            <a:srgbClr val="002458"/>
          </a:solidFill>
        </p:spPr>
        <p:txBody>
          <a:bodyPr wrap="square" lIns="108000" tIns="72000" rIns="0" bIns="0" rtlCol="0" anchor="t">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a:cs typeface="Arial"/>
              </a:rPr>
              <a:t>In key locations across </a:t>
            </a:r>
            <a:br>
              <a:rPr kumimoji="0" lang="en-US" sz="1200" b="0" i="0" u="none" strike="noStrike" kern="1200" cap="none" spc="0" normalizeH="0" baseline="0" noProof="0">
                <a:ln>
                  <a:noFill/>
                </a:ln>
                <a:solidFill>
                  <a:srgbClr val="FFFFFF"/>
                </a:solidFill>
                <a:effectLst/>
                <a:uLnTx/>
                <a:uFillTx/>
                <a:latin typeface="Arial"/>
                <a:cs typeface="Arial"/>
              </a:rPr>
            </a:br>
            <a:r>
              <a:rPr kumimoji="0" lang="en-US" sz="1200" b="0" i="0" u="none" strike="noStrike" kern="1200" cap="none" spc="0" normalizeH="0" baseline="0" noProof="0">
                <a:ln>
                  <a:noFill/>
                </a:ln>
                <a:solidFill>
                  <a:srgbClr val="FFFFFF"/>
                </a:solidFill>
                <a:effectLst/>
                <a:uLnTx/>
                <a:uFillTx/>
                <a:latin typeface="Arial"/>
                <a:cs typeface="Arial"/>
              </a:rPr>
              <a:t>Asia Pacific including, Singapore, Hong Kong, Australia &amp; New Zealand</a:t>
            </a:r>
          </a:p>
        </p:txBody>
      </p:sp>
      <p:sp>
        <p:nvSpPr>
          <p:cNvPr id="251" name="TextBox 48">
            <a:extLst>
              <a:ext uri="{FF2B5EF4-FFF2-40B4-BE49-F238E27FC236}">
                <a16:creationId xmlns:a16="http://schemas.microsoft.com/office/drawing/2014/main" id="{C1261E73-06E5-B0A4-363F-98ED79E7F7DF}"/>
              </a:ext>
            </a:extLst>
          </p:cNvPr>
          <p:cNvSpPr txBox="1"/>
          <p:nvPr/>
        </p:nvSpPr>
        <p:spPr>
          <a:xfrm>
            <a:off x="11028317" y="4484688"/>
            <a:ext cx="854763" cy="769441"/>
          </a:xfrm>
          <a:prstGeom prst="rect">
            <a:avLst/>
          </a:prstGeom>
        </p:spPr>
        <p:txBody>
          <a:bodyPr wrap="square" lIns="0" tIns="0" rIns="0" bIns="0" rtlCol="0" anchor="t">
            <a:spAutoFit/>
          </a:bodyPr>
          <a:lstStyle/>
          <a:p>
            <a:pPr marL="0" marR="0" lvl="0" indent="0" algn="l" defTabSz="711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rial Black" panose="020B0A04020102020204" pitchFamily="34" charset="0"/>
                <a:cs typeface="Arial"/>
              </a:rPr>
              <a:t>10 </a:t>
            </a:r>
            <a:r>
              <a:rPr kumimoji="0" lang="en-US" sz="1400" b="0" i="0" u="none" strike="noStrike" kern="1200" cap="none" spc="0" normalizeH="0" baseline="0" noProof="0">
                <a:ln>
                  <a:noFill/>
                </a:ln>
                <a:solidFill>
                  <a:srgbClr val="FFFFFF"/>
                </a:solidFill>
                <a:effectLst/>
                <a:uLnTx/>
                <a:uFillTx/>
                <a:latin typeface="Arial Black" panose="020B0A04020102020204" pitchFamily="34" charset="0"/>
                <a:cs typeface="Arial"/>
              </a:rPr>
              <a:t>offices</a:t>
            </a:r>
            <a:endParaRPr kumimoji="0" lang="en-US" sz="3600" b="0" i="0" u="none" strike="noStrike" kern="1200" cap="none" spc="0" normalizeH="0" baseline="0" noProof="0">
              <a:ln>
                <a:noFill/>
              </a:ln>
              <a:solidFill>
                <a:srgbClr val="FFFFFF"/>
              </a:solidFill>
              <a:effectLst/>
              <a:uLnTx/>
              <a:uFillTx/>
              <a:latin typeface="Arial Black" panose="020B0A04020102020204" pitchFamily="34" charset="0"/>
              <a:cs typeface="Arial"/>
            </a:endParaRPr>
          </a:p>
        </p:txBody>
      </p:sp>
      <p:sp>
        <p:nvSpPr>
          <p:cNvPr id="89" name="Rectangle 2">
            <a:extLst>
              <a:ext uri="{FF2B5EF4-FFF2-40B4-BE49-F238E27FC236}">
                <a16:creationId xmlns:a16="http://schemas.microsoft.com/office/drawing/2014/main" id="{BC830AD0-29E1-2A37-940F-2FD9BD6B8B7C}"/>
              </a:ext>
            </a:extLst>
          </p:cNvPr>
          <p:cNvSpPr txBox="1">
            <a:spLocks noChangeArrowheads="1"/>
          </p:cNvSpPr>
          <p:nvPr/>
        </p:nvSpPr>
        <p:spPr bwMode="auto">
          <a:xfrm>
            <a:off x="457200" y="274638"/>
            <a:ext cx="11212004"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chemeClr val="tx1"/>
              </a:solidFill>
              <a:effectLst/>
              <a:uLnTx/>
              <a:uFillTx/>
              <a:latin typeface="Arial"/>
            </a:endParaRPr>
          </a:p>
        </p:txBody>
      </p:sp>
      <p:sp>
        <p:nvSpPr>
          <p:cNvPr id="34" name="Title 33">
            <a:extLst>
              <a:ext uri="{FF2B5EF4-FFF2-40B4-BE49-F238E27FC236}">
                <a16:creationId xmlns:a16="http://schemas.microsoft.com/office/drawing/2014/main" id="{9357DC81-2228-083B-5F2B-C1B39001BC06}"/>
              </a:ext>
            </a:extLst>
          </p:cNvPr>
          <p:cNvSpPr>
            <a:spLocks noGrp="1"/>
          </p:cNvSpPr>
          <p:nvPr>
            <p:ph type="title"/>
          </p:nvPr>
        </p:nvSpPr>
        <p:spPr/>
        <p:txBody>
          <a:bodyPr>
            <a:normAutofit fontScale="90000"/>
          </a:bodyPr>
          <a:lstStyle/>
          <a:p>
            <a:r>
              <a:rPr lang="en-US" dirty="0"/>
              <a:t>ArcBlue | </a:t>
            </a:r>
            <a:r>
              <a:rPr lang="en-US" b="0" dirty="0"/>
              <a:t>We are APAC’s leading procurement &amp; supply chain consulting company</a:t>
            </a:r>
            <a:endParaRPr lang="en-AU" b="0" dirty="0"/>
          </a:p>
        </p:txBody>
      </p:sp>
    </p:spTree>
    <p:custDataLst>
      <p:tags r:id="rId1"/>
    </p:custDataLst>
    <p:extLst>
      <p:ext uri="{BB962C8B-B14F-4D97-AF65-F5344CB8AC3E}">
        <p14:creationId xmlns:p14="http://schemas.microsoft.com/office/powerpoint/2010/main" val="95497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btfpColumnIndicatorGroup2">
            <a:extLst>
              <a:ext uri="{FF2B5EF4-FFF2-40B4-BE49-F238E27FC236}">
                <a16:creationId xmlns:a16="http://schemas.microsoft.com/office/drawing/2014/main" id="{79974F61-2685-BC39-5942-1FBB3B7417A4}"/>
              </a:ext>
            </a:extLst>
          </p:cNvPr>
          <p:cNvGrpSpPr/>
          <p:nvPr/>
        </p:nvGrpSpPr>
        <p:grpSpPr>
          <a:xfrm>
            <a:off x="0" y="6926580"/>
            <a:ext cx="12192000" cy="137160"/>
            <a:chOff x="0" y="6926580"/>
            <a:chExt cx="12192000" cy="137160"/>
          </a:xfrm>
        </p:grpSpPr>
        <p:sp>
          <p:nvSpPr>
            <p:cNvPr id="34" name="btfpColumnGapBlocker675321">
              <a:extLst>
                <a:ext uri="{FF2B5EF4-FFF2-40B4-BE49-F238E27FC236}">
                  <a16:creationId xmlns:a16="http://schemas.microsoft.com/office/drawing/2014/main" id="{6B731740-D2D7-0FE2-11EC-2C4A4185F1F5}"/>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btfpColumnGapBlocker704941">
              <a:extLst>
                <a:ext uri="{FF2B5EF4-FFF2-40B4-BE49-F238E27FC236}">
                  <a16:creationId xmlns:a16="http://schemas.microsoft.com/office/drawing/2014/main" id="{779CA8E9-2B4A-E639-A8F7-1508BEDC6745}"/>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btfpColumnIndicator777232">
              <a:extLst>
                <a:ext uri="{FF2B5EF4-FFF2-40B4-BE49-F238E27FC236}">
                  <a16:creationId xmlns:a16="http://schemas.microsoft.com/office/drawing/2014/main" id="{E72AA9AE-AD52-9AC9-C4B1-C532FC865764}"/>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btfpColumnIndicator291317">
              <a:extLst>
                <a:ext uri="{FF2B5EF4-FFF2-40B4-BE49-F238E27FC236}">
                  <a16:creationId xmlns:a16="http://schemas.microsoft.com/office/drawing/2014/main" id="{70D1B1C3-5166-41B7-2B78-4B82C59F0E3F}"/>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5" name="btfpColumnIndicatorGroup1">
            <a:extLst>
              <a:ext uri="{FF2B5EF4-FFF2-40B4-BE49-F238E27FC236}">
                <a16:creationId xmlns:a16="http://schemas.microsoft.com/office/drawing/2014/main" id="{BC1A34FB-2FB4-4C5A-2CC4-1215C3E353F9}"/>
              </a:ext>
            </a:extLst>
          </p:cNvPr>
          <p:cNvGrpSpPr/>
          <p:nvPr/>
        </p:nvGrpSpPr>
        <p:grpSpPr>
          <a:xfrm>
            <a:off x="0" y="-205740"/>
            <a:ext cx="12192000" cy="137160"/>
            <a:chOff x="0" y="-205740"/>
            <a:chExt cx="12192000" cy="137160"/>
          </a:xfrm>
        </p:grpSpPr>
        <p:sp>
          <p:nvSpPr>
            <p:cNvPr id="33" name="btfpColumnGapBlocker479021">
              <a:extLst>
                <a:ext uri="{FF2B5EF4-FFF2-40B4-BE49-F238E27FC236}">
                  <a16:creationId xmlns:a16="http://schemas.microsoft.com/office/drawing/2014/main" id="{8796442E-6F76-7DB1-071E-29950EEA41F7}"/>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btfpColumnGapBlocker495642">
              <a:extLst>
                <a:ext uri="{FF2B5EF4-FFF2-40B4-BE49-F238E27FC236}">
                  <a16:creationId xmlns:a16="http://schemas.microsoft.com/office/drawing/2014/main" id="{4B0623AF-0E67-5616-E2C0-BCFA6D935EED}"/>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9" name="btfpColumnIndicator245869">
              <a:extLst>
                <a:ext uri="{FF2B5EF4-FFF2-40B4-BE49-F238E27FC236}">
                  <a16:creationId xmlns:a16="http://schemas.microsoft.com/office/drawing/2014/main" id="{495A8045-683F-3465-8042-9D9CA06DCBD3}"/>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btfpColumnIndicator429029">
              <a:extLst>
                <a:ext uri="{FF2B5EF4-FFF2-40B4-BE49-F238E27FC236}">
                  <a16:creationId xmlns:a16="http://schemas.microsoft.com/office/drawing/2014/main" id="{19C12488-36E8-7948-7B84-D1B0B75F26FC}"/>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3" name="btfpBulletedList194013">
            <a:extLst>
              <a:ext uri="{FF2B5EF4-FFF2-40B4-BE49-F238E27FC236}">
                <a16:creationId xmlns:a16="http://schemas.microsoft.com/office/drawing/2014/main" id="{F174EFDF-6BA8-445D-41D9-1CE4F74A1DAA}"/>
              </a:ext>
            </a:extLst>
          </p:cNvPr>
          <p:cNvSpPr txBox="1"/>
          <p:nvPr>
            <p:custDataLst>
              <p:tags r:id="rId2"/>
            </p:custDataLst>
          </p:nvPr>
        </p:nvSpPr>
        <p:spPr bwMode="gray">
          <a:xfrm>
            <a:off x="838200" y="1544817"/>
            <a:ext cx="3457600" cy="49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b="1" dirty="0">
                <a:solidFill>
                  <a:schemeClr val="tx1"/>
                </a:solidFill>
              </a:rPr>
              <a:t>Expectations of the business</a:t>
            </a:r>
          </a:p>
        </p:txBody>
      </p:sp>
      <p:sp>
        <p:nvSpPr>
          <p:cNvPr id="24" name="Rectangle 2">
            <a:extLst>
              <a:ext uri="{FF2B5EF4-FFF2-40B4-BE49-F238E27FC236}">
                <a16:creationId xmlns:a16="http://schemas.microsoft.com/office/drawing/2014/main" id="{DB2ADF03-9293-BEB7-AE6E-B9E9712A5644}"/>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F441B973-F015-2F48-6593-85614D3C005B}"/>
              </a:ext>
            </a:extLst>
          </p:cNvPr>
          <p:cNvSpPr/>
          <p:nvPr/>
        </p:nvSpPr>
        <p:spPr>
          <a:xfrm>
            <a:off x="939235" y="2191599"/>
            <a:ext cx="1656183" cy="2474802"/>
          </a:xfrm>
          <a:prstGeom prst="rect">
            <a:avLst/>
          </a:prstGeom>
          <a:solidFill>
            <a:srgbClr val="54B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Involve Procurement early</a:t>
            </a:r>
          </a:p>
        </p:txBody>
      </p:sp>
      <p:sp>
        <p:nvSpPr>
          <p:cNvPr id="38" name="Rectangle 37">
            <a:extLst>
              <a:ext uri="{FF2B5EF4-FFF2-40B4-BE49-F238E27FC236}">
                <a16:creationId xmlns:a16="http://schemas.microsoft.com/office/drawing/2014/main" id="{66B0719B-F17D-05EA-1AB2-2E7EFE7EDA57}"/>
              </a:ext>
            </a:extLst>
          </p:cNvPr>
          <p:cNvSpPr/>
          <p:nvPr/>
        </p:nvSpPr>
        <p:spPr>
          <a:xfrm>
            <a:off x="2696478" y="2175687"/>
            <a:ext cx="1656183" cy="2490713"/>
          </a:xfrm>
          <a:prstGeom prst="rect">
            <a:avLst/>
          </a:prstGeom>
          <a:solidFill>
            <a:srgbClr val="54B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Understand the Policy and Guidelines</a:t>
            </a:r>
          </a:p>
        </p:txBody>
      </p:sp>
      <p:sp>
        <p:nvSpPr>
          <p:cNvPr id="39" name="Rectangle 38">
            <a:extLst>
              <a:ext uri="{FF2B5EF4-FFF2-40B4-BE49-F238E27FC236}">
                <a16:creationId xmlns:a16="http://schemas.microsoft.com/office/drawing/2014/main" id="{0ACE6650-0D2A-2EF8-56EA-85428BD299F3}"/>
              </a:ext>
            </a:extLst>
          </p:cNvPr>
          <p:cNvSpPr/>
          <p:nvPr/>
        </p:nvSpPr>
        <p:spPr>
          <a:xfrm>
            <a:off x="4453721" y="2175687"/>
            <a:ext cx="1656183" cy="2490713"/>
          </a:xfrm>
          <a:prstGeom prst="rect">
            <a:avLst/>
          </a:prstGeom>
          <a:solidFill>
            <a:srgbClr val="54B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Bring your technical expertise</a:t>
            </a:r>
          </a:p>
        </p:txBody>
      </p:sp>
      <p:sp>
        <p:nvSpPr>
          <p:cNvPr id="40" name="Rectangle 39">
            <a:extLst>
              <a:ext uri="{FF2B5EF4-FFF2-40B4-BE49-F238E27FC236}">
                <a16:creationId xmlns:a16="http://schemas.microsoft.com/office/drawing/2014/main" id="{B769A352-1B47-EE27-1861-63DC023BAF9D}"/>
              </a:ext>
            </a:extLst>
          </p:cNvPr>
          <p:cNvSpPr/>
          <p:nvPr/>
        </p:nvSpPr>
        <p:spPr>
          <a:xfrm>
            <a:off x="6210964" y="2175687"/>
            <a:ext cx="1656183" cy="2490713"/>
          </a:xfrm>
          <a:prstGeom prst="rect">
            <a:avLst/>
          </a:prstGeom>
          <a:solidFill>
            <a:srgbClr val="54B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Be actively involved in tenders</a:t>
            </a:r>
          </a:p>
        </p:txBody>
      </p:sp>
      <p:sp>
        <p:nvSpPr>
          <p:cNvPr id="41" name="Rectangle 40">
            <a:extLst>
              <a:ext uri="{FF2B5EF4-FFF2-40B4-BE49-F238E27FC236}">
                <a16:creationId xmlns:a16="http://schemas.microsoft.com/office/drawing/2014/main" id="{CC141A43-8BE9-BB8A-DE51-D58C27C59855}"/>
              </a:ext>
            </a:extLst>
          </p:cNvPr>
          <p:cNvSpPr/>
          <p:nvPr/>
        </p:nvSpPr>
        <p:spPr>
          <a:xfrm>
            <a:off x="7968208" y="2175687"/>
            <a:ext cx="1656183" cy="2490713"/>
          </a:xfrm>
          <a:prstGeom prst="rect">
            <a:avLst/>
          </a:prstGeom>
          <a:solidFill>
            <a:srgbClr val="54B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Manage the contract to capture its potential value</a:t>
            </a:r>
          </a:p>
        </p:txBody>
      </p:sp>
      <p:sp>
        <p:nvSpPr>
          <p:cNvPr id="2" name="Title 1">
            <a:extLst>
              <a:ext uri="{FF2B5EF4-FFF2-40B4-BE49-F238E27FC236}">
                <a16:creationId xmlns:a16="http://schemas.microsoft.com/office/drawing/2014/main" id="{C318DB6B-F436-995B-524E-3E7099DE458B}"/>
              </a:ext>
            </a:extLst>
          </p:cNvPr>
          <p:cNvSpPr>
            <a:spLocks noGrp="1"/>
          </p:cNvSpPr>
          <p:nvPr>
            <p:ph type="title"/>
          </p:nvPr>
        </p:nvSpPr>
        <p:spPr/>
        <p:txBody>
          <a:bodyPr>
            <a:normAutofit/>
          </a:bodyPr>
          <a:lstStyle/>
          <a:p>
            <a:r>
              <a:rPr lang="en-AU" dirty="0"/>
              <a:t>Roles and responsibilities</a:t>
            </a:r>
          </a:p>
        </p:txBody>
      </p:sp>
    </p:spTree>
    <p:custDataLst>
      <p:tags r:id="rId1"/>
    </p:custDataLst>
    <p:extLst>
      <p:ext uri="{BB962C8B-B14F-4D97-AF65-F5344CB8AC3E}">
        <p14:creationId xmlns:p14="http://schemas.microsoft.com/office/powerpoint/2010/main" val="121249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btfpColumnIndicatorGroup2">
            <a:extLst>
              <a:ext uri="{FF2B5EF4-FFF2-40B4-BE49-F238E27FC236}">
                <a16:creationId xmlns:a16="http://schemas.microsoft.com/office/drawing/2014/main" id="{D638E290-65B9-7257-D033-76809F9D5B55}"/>
              </a:ext>
            </a:extLst>
          </p:cNvPr>
          <p:cNvGrpSpPr/>
          <p:nvPr/>
        </p:nvGrpSpPr>
        <p:grpSpPr>
          <a:xfrm>
            <a:off x="0" y="6926580"/>
            <a:ext cx="12192000" cy="137160"/>
            <a:chOff x="0" y="6926580"/>
            <a:chExt cx="12192000" cy="137160"/>
          </a:xfrm>
        </p:grpSpPr>
        <p:sp>
          <p:nvSpPr>
            <p:cNvPr id="34" name="btfpColumnGapBlocker100191">
              <a:extLst>
                <a:ext uri="{FF2B5EF4-FFF2-40B4-BE49-F238E27FC236}">
                  <a16:creationId xmlns:a16="http://schemas.microsoft.com/office/drawing/2014/main" id="{095B6CA1-0B47-103B-DA47-6A1CFBCC560A}"/>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btfpColumnGapBlocker315254">
              <a:extLst>
                <a:ext uri="{FF2B5EF4-FFF2-40B4-BE49-F238E27FC236}">
                  <a16:creationId xmlns:a16="http://schemas.microsoft.com/office/drawing/2014/main" id="{FD828FCD-C8BC-8758-DB40-1EF09D5E3FCA}"/>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btfpColumnIndicator962623">
              <a:extLst>
                <a:ext uri="{FF2B5EF4-FFF2-40B4-BE49-F238E27FC236}">
                  <a16:creationId xmlns:a16="http://schemas.microsoft.com/office/drawing/2014/main" id="{C0ABE0C1-BEA4-4699-7261-2E4032E9B158}"/>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btfpColumnIndicator771973">
              <a:extLst>
                <a:ext uri="{FF2B5EF4-FFF2-40B4-BE49-F238E27FC236}">
                  <a16:creationId xmlns:a16="http://schemas.microsoft.com/office/drawing/2014/main" id="{04E11586-0CF9-3BC4-415A-1E65596060FD}"/>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5" name="btfpColumnIndicatorGroup1">
            <a:extLst>
              <a:ext uri="{FF2B5EF4-FFF2-40B4-BE49-F238E27FC236}">
                <a16:creationId xmlns:a16="http://schemas.microsoft.com/office/drawing/2014/main" id="{9CE2BC1E-AB25-E78F-F61D-8635526A8CF9}"/>
              </a:ext>
            </a:extLst>
          </p:cNvPr>
          <p:cNvGrpSpPr/>
          <p:nvPr/>
        </p:nvGrpSpPr>
        <p:grpSpPr>
          <a:xfrm>
            <a:off x="0" y="-205740"/>
            <a:ext cx="12192000" cy="137160"/>
            <a:chOff x="0" y="-205740"/>
            <a:chExt cx="12192000" cy="137160"/>
          </a:xfrm>
        </p:grpSpPr>
        <p:sp>
          <p:nvSpPr>
            <p:cNvPr id="33" name="btfpColumnGapBlocker641377">
              <a:extLst>
                <a:ext uri="{FF2B5EF4-FFF2-40B4-BE49-F238E27FC236}">
                  <a16:creationId xmlns:a16="http://schemas.microsoft.com/office/drawing/2014/main" id="{0AFC8917-A00B-97A9-5BC1-16273F3A748A}"/>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btfpColumnGapBlocker168562">
              <a:extLst>
                <a:ext uri="{FF2B5EF4-FFF2-40B4-BE49-F238E27FC236}">
                  <a16:creationId xmlns:a16="http://schemas.microsoft.com/office/drawing/2014/main" id="{CE995A03-A7BF-5BA0-F051-8CD27836B894}"/>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9" name="btfpColumnIndicator324965">
              <a:extLst>
                <a:ext uri="{FF2B5EF4-FFF2-40B4-BE49-F238E27FC236}">
                  <a16:creationId xmlns:a16="http://schemas.microsoft.com/office/drawing/2014/main" id="{48E9E0C9-3080-DBEA-1A3E-CD8F612437BD}"/>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btfpColumnIndicator189893">
              <a:extLst>
                <a:ext uri="{FF2B5EF4-FFF2-40B4-BE49-F238E27FC236}">
                  <a16:creationId xmlns:a16="http://schemas.microsoft.com/office/drawing/2014/main" id="{946E1EF5-FB5D-A5FA-345E-96205071A521}"/>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4" name="Rectangle 2">
            <a:extLst>
              <a:ext uri="{FF2B5EF4-FFF2-40B4-BE49-F238E27FC236}">
                <a16:creationId xmlns:a16="http://schemas.microsoft.com/office/drawing/2014/main" id="{7D38BF73-4728-C1AF-21E4-33EB464FC90E}"/>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76EAC5C-3E8A-0164-A28D-F0D06D71C745}"/>
              </a:ext>
            </a:extLst>
          </p:cNvPr>
          <p:cNvSpPr>
            <a:spLocks noGrp="1"/>
          </p:cNvSpPr>
          <p:nvPr>
            <p:ph type="title"/>
          </p:nvPr>
        </p:nvSpPr>
        <p:spPr/>
        <p:txBody>
          <a:bodyPr>
            <a:normAutofit/>
          </a:bodyPr>
          <a:lstStyle/>
          <a:p>
            <a:r>
              <a:rPr lang="en-AU" dirty="0"/>
              <a:t>Governance</a:t>
            </a:r>
          </a:p>
        </p:txBody>
      </p:sp>
      <p:sp>
        <p:nvSpPr>
          <p:cNvPr id="5" name="Content Placeholder 4">
            <a:extLst>
              <a:ext uri="{FF2B5EF4-FFF2-40B4-BE49-F238E27FC236}">
                <a16:creationId xmlns:a16="http://schemas.microsoft.com/office/drawing/2014/main" id="{9B89ED6B-170D-E27A-B3F9-5FC847270521}"/>
              </a:ext>
            </a:extLst>
          </p:cNvPr>
          <p:cNvSpPr>
            <a:spLocks noGrp="1"/>
          </p:cNvSpPr>
          <p:nvPr>
            <p:ph idx="1"/>
          </p:nvPr>
        </p:nvSpPr>
        <p:spPr>
          <a:xfrm>
            <a:off x="838200" y="1268760"/>
            <a:ext cx="10515600" cy="388847"/>
          </a:xfrm>
        </p:spPr>
        <p:txBody>
          <a:bodyPr/>
          <a:lstStyle/>
          <a:p>
            <a:pPr marL="0" indent="0">
              <a:buNone/>
            </a:pPr>
            <a:r>
              <a:rPr lang="en-AU" b="1" dirty="0"/>
              <a:t>Five procurement governance mechanisms </a:t>
            </a:r>
          </a:p>
        </p:txBody>
      </p:sp>
      <p:grpSp>
        <p:nvGrpSpPr>
          <p:cNvPr id="23" name="Group 22">
            <a:extLst>
              <a:ext uri="{FF2B5EF4-FFF2-40B4-BE49-F238E27FC236}">
                <a16:creationId xmlns:a16="http://schemas.microsoft.com/office/drawing/2014/main" id="{C656E381-A12F-B9DA-095A-68D177193E0F}"/>
              </a:ext>
            </a:extLst>
          </p:cNvPr>
          <p:cNvGrpSpPr/>
          <p:nvPr/>
        </p:nvGrpSpPr>
        <p:grpSpPr>
          <a:xfrm>
            <a:off x="767408" y="2132857"/>
            <a:ext cx="2014544" cy="1586177"/>
            <a:chOff x="841096" y="2132857"/>
            <a:chExt cx="2014544" cy="1586177"/>
          </a:xfrm>
        </p:grpSpPr>
        <p:sp>
          <p:nvSpPr>
            <p:cNvPr id="7" name="btfpNumberBubble207410">
              <a:extLst>
                <a:ext uri="{FF2B5EF4-FFF2-40B4-BE49-F238E27FC236}">
                  <a16:creationId xmlns:a16="http://schemas.microsoft.com/office/drawing/2014/main" id="{07E3DEC0-7B60-C3B9-97AC-30203F225771}"/>
                </a:ext>
              </a:extLst>
            </p:cNvPr>
            <p:cNvSpPr/>
            <p:nvPr/>
          </p:nvSpPr>
          <p:spPr>
            <a:xfrm>
              <a:off x="1439065" y="2132857"/>
              <a:ext cx="818606" cy="818606"/>
            </a:xfrm>
            <a:prstGeom prst="ellipse">
              <a:avLst/>
            </a:prstGeom>
            <a:solidFill>
              <a:srgbClr val="54B143"/>
            </a:solidFill>
            <a:ln w="19050">
              <a:solidFill>
                <a:srgbClr val="54B143"/>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3600" dirty="0">
                  <a:solidFill>
                    <a:schemeClr val="bg1"/>
                  </a:solidFill>
                </a:rPr>
                <a:t>1</a:t>
              </a:r>
            </a:p>
          </p:txBody>
        </p:sp>
        <p:sp>
          <p:nvSpPr>
            <p:cNvPr id="9" name="TextBox 8">
              <a:extLst>
                <a:ext uri="{FF2B5EF4-FFF2-40B4-BE49-F238E27FC236}">
                  <a16:creationId xmlns:a16="http://schemas.microsoft.com/office/drawing/2014/main" id="{A2C2C9E1-2D5C-6F4A-84BD-7172D7806F46}"/>
                </a:ext>
              </a:extLst>
            </p:cNvPr>
            <p:cNvSpPr txBox="1"/>
            <p:nvPr/>
          </p:nvSpPr>
          <p:spPr>
            <a:xfrm>
              <a:off x="841096" y="3072703"/>
              <a:ext cx="2014544" cy="646331"/>
            </a:xfrm>
            <a:prstGeom prst="rect">
              <a:avLst/>
            </a:prstGeom>
            <a:noFill/>
          </p:spPr>
          <p:txBody>
            <a:bodyPr wrap="square">
              <a:spAutoFit/>
            </a:bodyPr>
            <a:lstStyle/>
            <a:p>
              <a:pPr algn="ctr"/>
              <a:r>
                <a:rPr lang="en-AU" b="0" dirty="0"/>
                <a:t>Local Government Act</a:t>
              </a:r>
              <a:endParaRPr lang="en-GB" b="0" dirty="0"/>
            </a:p>
          </p:txBody>
        </p:sp>
      </p:grpSp>
      <p:grpSp>
        <p:nvGrpSpPr>
          <p:cNvPr id="21" name="Group 20">
            <a:extLst>
              <a:ext uri="{FF2B5EF4-FFF2-40B4-BE49-F238E27FC236}">
                <a16:creationId xmlns:a16="http://schemas.microsoft.com/office/drawing/2014/main" id="{95973CEA-17BA-5ADD-F42A-E84E94FD0D76}"/>
              </a:ext>
            </a:extLst>
          </p:cNvPr>
          <p:cNvGrpSpPr/>
          <p:nvPr/>
        </p:nvGrpSpPr>
        <p:grpSpPr>
          <a:xfrm>
            <a:off x="2469806" y="3719034"/>
            <a:ext cx="2014544" cy="1863176"/>
            <a:chOff x="2486271" y="3719034"/>
            <a:chExt cx="2014544" cy="1863176"/>
          </a:xfrm>
        </p:grpSpPr>
        <p:sp>
          <p:nvSpPr>
            <p:cNvPr id="10" name="btfpNumberBubble207410">
              <a:extLst>
                <a:ext uri="{FF2B5EF4-FFF2-40B4-BE49-F238E27FC236}">
                  <a16:creationId xmlns:a16="http://schemas.microsoft.com/office/drawing/2014/main" id="{91278895-D93F-A70D-779A-ECE6ADFF9914}"/>
                </a:ext>
              </a:extLst>
            </p:cNvPr>
            <p:cNvSpPr/>
            <p:nvPr/>
          </p:nvSpPr>
          <p:spPr>
            <a:xfrm>
              <a:off x="3084240" y="3719034"/>
              <a:ext cx="818606" cy="818606"/>
            </a:xfrm>
            <a:prstGeom prst="ellipse">
              <a:avLst/>
            </a:prstGeom>
            <a:solidFill>
              <a:srgbClr val="54B143"/>
            </a:solidFill>
            <a:ln w="19050">
              <a:solidFill>
                <a:srgbClr val="54B143"/>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3600" dirty="0">
                  <a:solidFill>
                    <a:schemeClr val="bg1"/>
                  </a:solidFill>
                </a:rPr>
                <a:t>2</a:t>
              </a:r>
            </a:p>
          </p:txBody>
        </p:sp>
        <p:sp>
          <p:nvSpPr>
            <p:cNvPr id="11" name="TextBox 10">
              <a:extLst>
                <a:ext uri="{FF2B5EF4-FFF2-40B4-BE49-F238E27FC236}">
                  <a16:creationId xmlns:a16="http://schemas.microsoft.com/office/drawing/2014/main" id="{4B17C462-E7A8-D1FE-2014-126C06D47BDA}"/>
                </a:ext>
              </a:extLst>
            </p:cNvPr>
            <p:cNvSpPr txBox="1"/>
            <p:nvPr/>
          </p:nvSpPr>
          <p:spPr>
            <a:xfrm>
              <a:off x="2486271" y="4658880"/>
              <a:ext cx="2014544" cy="923330"/>
            </a:xfrm>
            <a:prstGeom prst="rect">
              <a:avLst/>
            </a:prstGeom>
            <a:noFill/>
          </p:spPr>
          <p:txBody>
            <a:bodyPr wrap="square">
              <a:spAutoFit/>
            </a:bodyPr>
            <a:lstStyle/>
            <a:p>
              <a:pPr algn="ctr"/>
              <a:r>
                <a:rPr lang="en-AU" b="0" dirty="0"/>
                <a:t>Financial Delegations of Authority</a:t>
              </a:r>
            </a:p>
          </p:txBody>
        </p:sp>
      </p:grpSp>
      <p:grpSp>
        <p:nvGrpSpPr>
          <p:cNvPr id="25" name="Group 24">
            <a:extLst>
              <a:ext uri="{FF2B5EF4-FFF2-40B4-BE49-F238E27FC236}">
                <a16:creationId xmlns:a16="http://schemas.microsoft.com/office/drawing/2014/main" id="{B22AC51D-BE87-BB78-8A1F-6DC14FB922C0}"/>
              </a:ext>
            </a:extLst>
          </p:cNvPr>
          <p:cNvGrpSpPr/>
          <p:nvPr/>
        </p:nvGrpSpPr>
        <p:grpSpPr>
          <a:xfrm>
            <a:off x="4172204" y="2132857"/>
            <a:ext cx="2014544" cy="1586177"/>
            <a:chOff x="4208708" y="2132857"/>
            <a:chExt cx="2014544" cy="1586177"/>
          </a:xfrm>
        </p:grpSpPr>
        <p:sp>
          <p:nvSpPr>
            <p:cNvPr id="15" name="btfpNumberBubble207410">
              <a:extLst>
                <a:ext uri="{FF2B5EF4-FFF2-40B4-BE49-F238E27FC236}">
                  <a16:creationId xmlns:a16="http://schemas.microsoft.com/office/drawing/2014/main" id="{80E9D7B4-24C1-48D1-67DB-270CC4201253}"/>
                </a:ext>
              </a:extLst>
            </p:cNvPr>
            <p:cNvSpPr/>
            <p:nvPr/>
          </p:nvSpPr>
          <p:spPr>
            <a:xfrm>
              <a:off x="4806677" y="2132857"/>
              <a:ext cx="818606" cy="818606"/>
            </a:xfrm>
            <a:prstGeom prst="ellipse">
              <a:avLst/>
            </a:prstGeom>
            <a:solidFill>
              <a:srgbClr val="54B143"/>
            </a:solidFill>
            <a:ln w="19050">
              <a:solidFill>
                <a:srgbClr val="54B143"/>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3600" dirty="0">
                  <a:solidFill>
                    <a:schemeClr val="bg1"/>
                  </a:solidFill>
                </a:rPr>
                <a:t>3</a:t>
              </a:r>
            </a:p>
          </p:txBody>
        </p:sp>
        <p:sp>
          <p:nvSpPr>
            <p:cNvPr id="16" name="TextBox 15">
              <a:extLst>
                <a:ext uri="{FF2B5EF4-FFF2-40B4-BE49-F238E27FC236}">
                  <a16:creationId xmlns:a16="http://schemas.microsoft.com/office/drawing/2014/main" id="{3B3C8620-03F7-C52F-9096-44C1F58B4B08}"/>
                </a:ext>
              </a:extLst>
            </p:cNvPr>
            <p:cNvSpPr txBox="1"/>
            <p:nvPr/>
          </p:nvSpPr>
          <p:spPr>
            <a:xfrm>
              <a:off x="4208708" y="3072703"/>
              <a:ext cx="2014544" cy="646331"/>
            </a:xfrm>
            <a:prstGeom prst="rect">
              <a:avLst/>
            </a:prstGeom>
            <a:noFill/>
          </p:spPr>
          <p:txBody>
            <a:bodyPr wrap="square">
              <a:spAutoFit/>
            </a:bodyPr>
            <a:lstStyle/>
            <a:p>
              <a:pPr algn="ctr"/>
              <a:r>
                <a:rPr lang="en-AU" b="0" dirty="0"/>
                <a:t>Procurement Policy</a:t>
              </a:r>
            </a:p>
          </p:txBody>
        </p:sp>
      </p:grpSp>
      <p:grpSp>
        <p:nvGrpSpPr>
          <p:cNvPr id="22" name="Group 21">
            <a:extLst>
              <a:ext uri="{FF2B5EF4-FFF2-40B4-BE49-F238E27FC236}">
                <a16:creationId xmlns:a16="http://schemas.microsoft.com/office/drawing/2014/main" id="{943521E0-0F0E-3075-D1E8-789D5A209B58}"/>
              </a:ext>
            </a:extLst>
          </p:cNvPr>
          <p:cNvGrpSpPr/>
          <p:nvPr/>
        </p:nvGrpSpPr>
        <p:grpSpPr>
          <a:xfrm>
            <a:off x="5874602" y="3719034"/>
            <a:ext cx="2014544" cy="1863176"/>
            <a:chOff x="5739583" y="3719034"/>
            <a:chExt cx="2014544" cy="1863176"/>
          </a:xfrm>
        </p:grpSpPr>
        <p:sp>
          <p:nvSpPr>
            <p:cNvPr id="17" name="btfpNumberBubble207410">
              <a:extLst>
                <a:ext uri="{FF2B5EF4-FFF2-40B4-BE49-F238E27FC236}">
                  <a16:creationId xmlns:a16="http://schemas.microsoft.com/office/drawing/2014/main" id="{E2131813-BCC0-7E4B-5698-49B5F5E67CBC}"/>
                </a:ext>
              </a:extLst>
            </p:cNvPr>
            <p:cNvSpPr/>
            <p:nvPr/>
          </p:nvSpPr>
          <p:spPr>
            <a:xfrm>
              <a:off x="6337552" y="3719034"/>
              <a:ext cx="818606" cy="818606"/>
            </a:xfrm>
            <a:prstGeom prst="ellipse">
              <a:avLst/>
            </a:prstGeom>
            <a:solidFill>
              <a:srgbClr val="54B143"/>
            </a:solidFill>
            <a:ln w="19050">
              <a:solidFill>
                <a:srgbClr val="54B143"/>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3600" dirty="0">
                  <a:solidFill>
                    <a:schemeClr val="bg1"/>
                  </a:solidFill>
                </a:rPr>
                <a:t>4</a:t>
              </a:r>
            </a:p>
          </p:txBody>
        </p:sp>
        <p:sp>
          <p:nvSpPr>
            <p:cNvPr id="18" name="TextBox 17">
              <a:extLst>
                <a:ext uri="{FF2B5EF4-FFF2-40B4-BE49-F238E27FC236}">
                  <a16:creationId xmlns:a16="http://schemas.microsoft.com/office/drawing/2014/main" id="{B1DCA8EA-5066-593B-3BE7-C5B95ED2A5B0}"/>
                </a:ext>
              </a:extLst>
            </p:cNvPr>
            <p:cNvSpPr txBox="1"/>
            <p:nvPr/>
          </p:nvSpPr>
          <p:spPr>
            <a:xfrm>
              <a:off x="5739583" y="4658880"/>
              <a:ext cx="2014544" cy="923330"/>
            </a:xfrm>
            <a:prstGeom prst="rect">
              <a:avLst/>
            </a:prstGeom>
            <a:noFill/>
          </p:spPr>
          <p:txBody>
            <a:bodyPr wrap="square">
              <a:spAutoFit/>
            </a:bodyPr>
            <a:lstStyle/>
            <a:p>
              <a:pPr algn="ctr"/>
              <a:r>
                <a:rPr lang="en-AU" b="0" dirty="0"/>
                <a:t>Procurement Steering Committee</a:t>
              </a:r>
            </a:p>
          </p:txBody>
        </p:sp>
      </p:grpSp>
      <p:grpSp>
        <p:nvGrpSpPr>
          <p:cNvPr id="26" name="Group 25">
            <a:extLst>
              <a:ext uri="{FF2B5EF4-FFF2-40B4-BE49-F238E27FC236}">
                <a16:creationId xmlns:a16="http://schemas.microsoft.com/office/drawing/2014/main" id="{00083165-C9E2-83C2-79E5-78EFEFB2F4BF}"/>
              </a:ext>
            </a:extLst>
          </p:cNvPr>
          <p:cNvGrpSpPr/>
          <p:nvPr/>
        </p:nvGrpSpPr>
        <p:grpSpPr>
          <a:xfrm>
            <a:off x="7576998" y="2132857"/>
            <a:ext cx="2014544" cy="1586177"/>
            <a:chOff x="7650686" y="2132857"/>
            <a:chExt cx="2014544" cy="1586177"/>
          </a:xfrm>
        </p:grpSpPr>
        <p:sp>
          <p:nvSpPr>
            <p:cNvPr id="19" name="btfpNumberBubble207410">
              <a:extLst>
                <a:ext uri="{FF2B5EF4-FFF2-40B4-BE49-F238E27FC236}">
                  <a16:creationId xmlns:a16="http://schemas.microsoft.com/office/drawing/2014/main" id="{65AAE6C3-F798-D215-EC0D-296EFB329268}"/>
                </a:ext>
              </a:extLst>
            </p:cNvPr>
            <p:cNvSpPr/>
            <p:nvPr/>
          </p:nvSpPr>
          <p:spPr>
            <a:xfrm>
              <a:off x="8248655" y="2132857"/>
              <a:ext cx="818606" cy="818606"/>
            </a:xfrm>
            <a:prstGeom prst="ellipse">
              <a:avLst/>
            </a:prstGeom>
            <a:solidFill>
              <a:srgbClr val="54B143"/>
            </a:solidFill>
            <a:ln w="19050">
              <a:solidFill>
                <a:srgbClr val="54B143"/>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3600" dirty="0">
                  <a:solidFill>
                    <a:schemeClr val="bg1"/>
                  </a:solidFill>
                </a:rPr>
                <a:t>5</a:t>
              </a:r>
            </a:p>
          </p:txBody>
        </p:sp>
        <p:sp>
          <p:nvSpPr>
            <p:cNvPr id="20" name="TextBox 19">
              <a:extLst>
                <a:ext uri="{FF2B5EF4-FFF2-40B4-BE49-F238E27FC236}">
                  <a16:creationId xmlns:a16="http://schemas.microsoft.com/office/drawing/2014/main" id="{1E69C142-EB71-3E92-686E-CFD7C5DA54D8}"/>
                </a:ext>
              </a:extLst>
            </p:cNvPr>
            <p:cNvSpPr txBox="1"/>
            <p:nvPr/>
          </p:nvSpPr>
          <p:spPr>
            <a:xfrm>
              <a:off x="7650686" y="3072703"/>
              <a:ext cx="2014544" cy="646331"/>
            </a:xfrm>
            <a:prstGeom prst="rect">
              <a:avLst/>
            </a:prstGeom>
            <a:noFill/>
          </p:spPr>
          <p:txBody>
            <a:bodyPr wrap="square">
              <a:spAutoFit/>
            </a:bodyPr>
            <a:lstStyle/>
            <a:p>
              <a:pPr algn="ctr"/>
              <a:r>
                <a:rPr lang="en-AU" b="0" dirty="0"/>
                <a:t>Monitoring and Reporting</a:t>
              </a:r>
            </a:p>
          </p:txBody>
        </p:sp>
      </p:grpSp>
      <p:cxnSp>
        <p:nvCxnSpPr>
          <p:cNvPr id="45" name="Connector: Elbow 44">
            <a:extLst>
              <a:ext uri="{FF2B5EF4-FFF2-40B4-BE49-F238E27FC236}">
                <a16:creationId xmlns:a16="http://schemas.microsoft.com/office/drawing/2014/main" id="{A01C723C-9972-172A-6E93-10A9C357D23D}"/>
              </a:ext>
            </a:extLst>
          </p:cNvPr>
          <p:cNvCxnSpPr>
            <a:endCxn id="11" idx="1"/>
          </p:cNvCxnSpPr>
          <p:nvPr/>
        </p:nvCxnSpPr>
        <p:spPr>
          <a:xfrm rot="16200000" flipH="1">
            <a:off x="1564083" y="4214821"/>
            <a:ext cx="1115481" cy="695966"/>
          </a:xfrm>
          <a:prstGeom prst="bentConnector2">
            <a:avLst/>
          </a:prstGeom>
          <a:ln w="12700">
            <a:solidFill>
              <a:schemeClr val="bg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7" name="Connector: Elbow 46">
            <a:extLst>
              <a:ext uri="{FF2B5EF4-FFF2-40B4-BE49-F238E27FC236}">
                <a16:creationId xmlns:a16="http://schemas.microsoft.com/office/drawing/2014/main" id="{CC7D15EE-B2A5-298F-5946-730F75D253C4}"/>
              </a:ext>
            </a:extLst>
          </p:cNvPr>
          <p:cNvCxnSpPr>
            <a:stCxn id="11" idx="3"/>
          </p:cNvCxnSpPr>
          <p:nvPr/>
        </p:nvCxnSpPr>
        <p:spPr>
          <a:xfrm flipV="1">
            <a:off x="4484350" y="3933056"/>
            <a:ext cx="673866" cy="1187489"/>
          </a:xfrm>
          <a:prstGeom prst="bentConnector2">
            <a:avLst/>
          </a:prstGeom>
          <a:ln w="12700">
            <a:solidFill>
              <a:schemeClr val="bg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0" name="Connector: Elbow 49">
            <a:extLst>
              <a:ext uri="{FF2B5EF4-FFF2-40B4-BE49-F238E27FC236}">
                <a16:creationId xmlns:a16="http://schemas.microsoft.com/office/drawing/2014/main" id="{1E1AEBF3-5597-F3B4-3F00-B42C38E11845}"/>
              </a:ext>
            </a:extLst>
          </p:cNvPr>
          <p:cNvCxnSpPr>
            <a:cxnSpLocks/>
          </p:cNvCxnSpPr>
          <p:nvPr/>
        </p:nvCxnSpPr>
        <p:spPr>
          <a:xfrm>
            <a:off x="6022312" y="2597453"/>
            <a:ext cx="819333" cy="732967"/>
          </a:xfrm>
          <a:prstGeom prst="bentConnector3">
            <a:avLst>
              <a:gd name="adj1" fmla="val 99266"/>
            </a:avLst>
          </a:prstGeom>
          <a:ln w="12700">
            <a:solidFill>
              <a:schemeClr val="bg2">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53" name="Connector: Elbow 52">
            <a:extLst>
              <a:ext uri="{FF2B5EF4-FFF2-40B4-BE49-F238E27FC236}">
                <a16:creationId xmlns:a16="http://schemas.microsoft.com/office/drawing/2014/main" id="{6BF08D49-C680-AFA5-4D9B-45745A2007AE}"/>
              </a:ext>
            </a:extLst>
          </p:cNvPr>
          <p:cNvCxnSpPr/>
          <p:nvPr/>
        </p:nvCxnSpPr>
        <p:spPr>
          <a:xfrm flipV="1">
            <a:off x="7937327" y="3933056"/>
            <a:ext cx="673866" cy="1187489"/>
          </a:xfrm>
          <a:prstGeom prst="bentConnector2">
            <a:avLst/>
          </a:prstGeom>
          <a:ln w="12700">
            <a:solidFill>
              <a:schemeClr val="bg2">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500814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746CD33-5F59-7A3D-545C-1B99143509A1}"/>
              </a:ext>
            </a:extLst>
          </p:cNvPr>
          <p:cNvSpPr/>
          <p:nvPr/>
        </p:nvSpPr>
        <p:spPr>
          <a:xfrm>
            <a:off x="7736086" y="5661248"/>
            <a:ext cx="2392360" cy="936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7" name="btfpColumnIndicatorGroup2">
            <a:extLst>
              <a:ext uri="{FF2B5EF4-FFF2-40B4-BE49-F238E27FC236}">
                <a16:creationId xmlns:a16="http://schemas.microsoft.com/office/drawing/2014/main" id="{D65AE355-575B-F5F0-F0EF-CC0B87DFABE0}"/>
              </a:ext>
            </a:extLst>
          </p:cNvPr>
          <p:cNvGrpSpPr/>
          <p:nvPr/>
        </p:nvGrpSpPr>
        <p:grpSpPr>
          <a:xfrm>
            <a:off x="0" y="6926580"/>
            <a:ext cx="12192000" cy="137160"/>
            <a:chOff x="0" y="6926580"/>
            <a:chExt cx="12192000" cy="137160"/>
          </a:xfrm>
        </p:grpSpPr>
        <p:sp>
          <p:nvSpPr>
            <p:cNvPr id="35" name="btfpColumnGapBlocker755532">
              <a:extLst>
                <a:ext uri="{FF2B5EF4-FFF2-40B4-BE49-F238E27FC236}">
                  <a16:creationId xmlns:a16="http://schemas.microsoft.com/office/drawing/2014/main" id="{9499B031-F9AD-FCD2-7ED8-D4DE88CDD503}"/>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btfpColumnGapBlocker989237">
              <a:extLst>
                <a:ext uri="{FF2B5EF4-FFF2-40B4-BE49-F238E27FC236}">
                  <a16:creationId xmlns:a16="http://schemas.microsoft.com/office/drawing/2014/main" id="{0265C913-3163-0D46-DDC9-EAE1A92EA363}"/>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btfpColumnIndicator980978">
              <a:extLst>
                <a:ext uri="{FF2B5EF4-FFF2-40B4-BE49-F238E27FC236}">
                  <a16:creationId xmlns:a16="http://schemas.microsoft.com/office/drawing/2014/main" id="{64979CF2-7979-EB24-93C4-FC24D8E8F87E}"/>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btfpColumnIndicator763230">
              <a:extLst>
                <a:ext uri="{FF2B5EF4-FFF2-40B4-BE49-F238E27FC236}">
                  <a16:creationId xmlns:a16="http://schemas.microsoft.com/office/drawing/2014/main" id="{E07447C9-C0D7-DA54-C68C-839F249BF177}"/>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6" name="btfpColumnIndicatorGroup1">
            <a:extLst>
              <a:ext uri="{FF2B5EF4-FFF2-40B4-BE49-F238E27FC236}">
                <a16:creationId xmlns:a16="http://schemas.microsoft.com/office/drawing/2014/main" id="{8AB13BB7-F6D3-2C64-D472-4D044D39D804}"/>
              </a:ext>
            </a:extLst>
          </p:cNvPr>
          <p:cNvGrpSpPr/>
          <p:nvPr/>
        </p:nvGrpSpPr>
        <p:grpSpPr>
          <a:xfrm>
            <a:off x="0" y="-205740"/>
            <a:ext cx="12192000" cy="137160"/>
            <a:chOff x="0" y="-205740"/>
            <a:chExt cx="12192000" cy="137160"/>
          </a:xfrm>
        </p:grpSpPr>
        <p:sp>
          <p:nvSpPr>
            <p:cNvPr id="34" name="btfpColumnGapBlocker143724">
              <a:extLst>
                <a:ext uri="{FF2B5EF4-FFF2-40B4-BE49-F238E27FC236}">
                  <a16:creationId xmlns:a16="http://schemas.microsoft.com/office/drawing/2014/main" id="{38F296C3-B987-F076-D4EA-D43AA2B1560E}"/>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btfpColumnGapBlocker669820">
              <a:extLst>
                <a:ext uri="{FF2B5EF4-FFF2-40B4-BE49-F238E27FC236}">
                  <a16:creationId xmlns:a16="http://schemas.microsoft.com/office/drawing/2014/main" id="{F9FF8C1B-AE3A-55CA-8B8B-4A2E39B0D67A}"/>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btfpColumnIndicator884767">
              <a:extLst>
                <a:ext uri="{FF2B5EF4-FFF2-40B4-BE49-F238E27FC236}">
                  <a16:creationId xmlns:a16="http://schemas.microsoft.com/office/drawing/2014/main" id="{FF23D2E4-CA7A-5E58-F554-5CCFC5EF0020}"/>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btfpColumnIndicator530747">
              <a:extLst>
                <a:ext uri="{FF2B5EF4-FFF2-40B4-BE49-F238E27FC236}">
                  <a16:creationId xmlns:a16="http://schemas.microsoft.com/office/drawing/2014/main" id="{6EB4889B-055D-2506-4113-990C79C2891A}"/>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5" name="Rectangle 2">
            <a:extLst>
              <a:ext uri="{FF2B5EF4-FFF2-40B4-BE49-F238E27FC236}">
                <a16:creationId xmlns:a16="http://schemas.microsoft.com/office/drawing/2014/main" id="{66D57F44-C0FD-5F21-6F3C-ECB75C6724B5}"/>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BFEE577-F380-9B59-E625-FDFE0E064D30}"/>
              </a:ext>
            </a:extLst>
          </p:cNvPr>
          <p:cNvSpPr>
            <a:spLocks noGrp="1"/>
          </p:cNvSpPr>
          <p:nvPr>
            <p:ph type="title"/>
          </p:nvPr>
        </p:nvSpPr>
        <p:spPr>
          <a:xfrm>
            <a:off x="838200" y="365125"/>
            <a:ext cx="10515600" cy="687611"/>
          </a:xfrm>
        </p:spPr>
        <p:txBody>
          <a:bodyPr>
            <a:normAutofit/>
          </a:bodyPr>
          <a:lstStyle/>
          <a:p>
            <a:r>
              <a:rPr lang="en-AU" dirty="0"/>
              <a:t>Governance:        Local Government Act</a:t>
            </a:r>
          </a:p>
        </p:txBody>
      </p:sp>
      <p:sp>
        <p:nvSpPr>
          <p:cNvPr id="3" name="Content Placeholder 2">
            <a:extLst>
              <a:ext uri="{FF2B5EF4-FFF2-40B4-BE49-F238E27FC236}">
                <a16:creationId xmlns:a16="http://schemas.microsoft.com/office/drawing/2014/main" id="{562B365B-6A4C-589C-043B-DCD42DF5C68D}"/>
              </a:ext>
            </a:extLst>
          </p:cNvPr>
          <p:cNvSpPr>
            <a:spLocks noGrp="1"/>
          </p:cNvSpPr>
          <p:nvPr>
            <p:ph idx="1"/>
          </p:nvPr>
        </p:nvSpPr>
        <p:spPr>
          <a:xfrm>
            <a:off x="838200" y="1268760"/>
            <a:ext cx="8570168" cy="4908203"/>
          </a:xfrm>
        </p:spPr>
        <p:txBody>
          <a:bodyPr>
            <a:normAutofit/>
          </a:bodyPr>
          <a:lstStyle/>
          <a:p>
            <a:pPr marL="0" indent="0">
              <a:buNone/>
            </a:pPr>
            <a:r>
              <a:rPr lang="en-US" sz="1600" b="1" dirty="0"/>
              <a:t>108 Procurement Policy</a:t>
            </a:r>
          </a:p>
          <a:p>
            <a:pPr marL="0" indent="0">
              <a:buNone/>
            </a:pPr>
            <a:r>
              <a:rPr lang="en-US" sz="1600" dirty="0"/>
              <a:t>(1) A Council must prepare and adopt a Procurement Policy which specifies the principles, processes and procedures applying in respect of the purchase of goods and services by the Council, including for the carrying out of works. </a:t>
            </a:r>
          </a:p>
          <a:p>
            <a:pPr marL="0" indent="0">
              <a:buNone/>
            </a:pPr>
            <a:endParaRPr lang="en-US" sz="1600" dirty="0"/>
          </a:p>
          <a:p>
            <a:pPr marL="0" indent="0">
              <a:buNone/>
            </a:pPr>
            <a:r>
              <a:rPr lang="en-US" sz="1600" dirty="0"/>
              <a:t>(2) A Procurement Policy must seek to promote open and fair competition and provide value for money.</a:t>
            </a:r>
          </a:p>
          <a:p>
            <a:pPr marL="0" indent="0">
              <a:buNone/>
            </a:pPr>
            <a:endParaRPr lang="en-US" sz="1600" dirty="0"/>
          </a:p>
          <a:p>
            <a:pPr marL="0" indent="0">
              <a:buNone/>
            </a:pPr>
            <a:endParaRPr lang="en-US" sz="1600" dirty="0"/>
          </a:p>
          <a:p>
            <a:pPr marL="0" indent="0">
              <a:buNone/>
            </a:pPr>
            <a:r>
              <a:rPr lang="en-US" sz="1600" b="1" dirty="0"/>
              <a:t>109 Procurement </a:t>
            </a:r>
          </a:p>
          <a:p>
            <a:pPr marL="0" indent="0">
              <a:buNone/>
            </a:pPr>
            <a:r>
              <a:rPr lang="en-US" sz="1600" dirty="0"/>
              <a:t>(1) A Council must comply with its Procurement Policy before entering into a contract for the purchase of goods or services or the carrying out of works. </a:t>
            </a:r>
          </a:p>
          <a:p>
            <a:pPr marL="0" indent="0">
              <a:buNone/>
            </a:pPr>
            <a:endParaRPr lang="en-US" sz="1600" dirty="0"/>
          </a:p>
          <a:p>
            <a:pPr marL="0" indent="0">
              <a:buNone/>
            </a:pPr>
            <a:r>
              <a:rPr lang="en-US" sz="1600" dirty="0"/>
              <a:t>(2) The Chief Executive Officer must ensure that any report to the Council that recommends entering into a procurement agreement includes information in relation to any opportunities for collaboration with other Councils or public bodies which may be available.</a:t>
            </a:r>
          </a:p>
        </p:txBody>
      </p:sp>
      <p:sp>
        <p:nvSpPr>
          <p:cNvPr id="4" name="btfpNumberBubble207410">
            <a:extLst>
              <a:ext uri="{FF2B5EF4-FFF2-40B4-BE49-F238E27FC236}">
                <a16:creationId xmlns:a16="http://schemas.microsoft.com/office/drawing/2014/main" id="{76308F4E-4806-B9C5-AB51-F5C7AD5DF9F2}"/>
              </a:ext>
            </a:extLst>
          </p:cNvPr>
          <p:cNvSpPr/>
          <p:nvPr/>
        </p:nvSpPr>
        <p:spPr>
          <a:xfrm>
            <a:off x="2927648" y="518395"/>
            <a:ext cx="381071" cy="381071"/>
          </a:xfrm>
          <a:prstGeom prst="ellipse">
            <a:avLst/>
          </a:prstGeom>
          <a:solidFill>
            <a:srgbClr val="54B143"/>
          </a:solidFill>
          <a:ln w="19050">
            <a:solidFill>
              <a:srgbClr val="54B143"/>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2000" dirty="0">
                <a:solidFill>
                  <a:schemeClr val="bg1"/>
                </a:solidFill>
              </a:rPr>
              <a:t>1</a:t>
            </a:r>
          </a:p>
        </p:txBody>
      </p:sp>
      <p:cxnSp>
        <p:nvCxnSpPr>
          <p:cNvPr id="6" name="Straight Connector 5">
            <a:extLst>
              <a:ext uri="{FF2B5EF4-FFF2-40B4-BE49-F238E27FC236}">
                <a16:creationId xmlns:a16="http://schemas.microsoft.com/office/drawing/2014/main" id="{363D9109-43AB-2AC3-C3B4-C07605778B45}"/>
              </a:ext>
            </a:extLst>
          </p:cNvPr>
          <p:cNvCxnSpPr/>
          <p:nvPr/>
        </p:nvCxnSpPr>
        <p:spPr>
          <a:xfrm>
            <a:off x="3503712" y="1412776"/>
            <a:ext cx="6120680" cy="0"/>
          </a:xfrm>
          <a:prstGeom prst="line">
            <a:avLst/>
          </a:prstGeom>
          <a:ln w="12700">
            <a:solidFill>
              <a:srgbClr val="54B143"/>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78F2E26-53A4-7E27-047E-287F9FC6BE45}"/>
              </a:ext>
            </a:extLst>
          </p:cNvPr>
          <p:cNvCxnSpPr>
            <a:cxnSpLocks/>
          </p:cNvCxnSpPr>
          <p:nvPr/>
        </p:nvCxnSpPr>
        <p:spPr>
          <a:xfrm>
            <a:off x="2855640" y="4149080"/>
            <a:ext cx="6768752" cy="0"/>
          </a:xfrm>
          <a:prstGeom prst="line">
            <a:avLst/>
          </a:prstGeom>
          <a:ln w="12700">
            <a:solidFill>
              <a:srgbClr val="54B143"/>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530732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197D6709-0056-9DBA-54AC-853D8F56CC63}"/>
              </a:ext>
            </a:extLst>
          </p:cNvPr>
          <p:cNvSpPr>
            <a:spLocks noGrp="1"/>
          </p:cNvSpPr>
          <p:nvPr>
            <p:ph idx="1"/>
          </p:nvPr>
        </p:nvSpPr>
        <p:spPr>
          <a:xfrm>
            <a:off x="3359697" y="1268760"/>
            <a:ext cx="6192688" cy="1683415"/>
          </a:xfrm>
        </p:spPr>
        <p:txBody>
          <a:bodyPr>
            <a:normAutofit/>
          </a:bodyPr>
          <a:lstStyle/>
          <a:p>
            <a:r>
              <a:rPr lang="en-US" dirty="0"/>
              <a:t>Instrument of Delegation to the CEO</a:t>
            </a:r>
          </a:p>
          <a:p>
            <a:r>
              <a:rPr lang="en-US" dirty="0"/>
              <a:t>Sets out the </a:t>
            </a:r>
            <a:r>
              <a:rPr lang="en-US" dirty="0" err="1"/>
              <a:t>authorisations</a:t>
            </a:r>
            <a:r>
              <a:rPr lang="en-US" dirty="0"/>
              <a:t> for expenditure delegated to the CEO by Council</a:t>
            </a:r>
          </a:p>
          <a:p>
            <a:r>
              <a:rPr lang="en-US" dirty="0"/>
              <a:t>Delegates authority to the CEO to “enter into a contract” and “make expenditure” up to $1 million in value</a:t>
            </a:r>
          </a:p>
        </p:txBody>
      </p:sp>
      <p:grpSp>
        <p:nvGrpSpPr>
          <p:cNvPr id="12" name="btfpColumnIndicatorGroup2">
            <a:extLst>
              <a:ext uri="{FF2B5EF4-FFF2-40B4-BE49-F238E27FC236}">
                <a16:creationId xmlns:a16="http://schemas.microsoft.com/office/drawing/2014/main" id="{6408CAB2-0F41-2347-FD5C-0E1618BC4E62}"/>
              </a:ext>
            </a:extLst>
          </p:cNvPr>
          <p:cNvGrpSpPr/>
          <p:nvPr/>
        </p:nvGrpSpPr>
        <p:grpSpPr>
          <a:xfrm>
            <a:off x="0" y="6926580"/>
            <a:ext cx="12192000" cy="137160"/>
            <a:chOff x="0" y="6926580"/>
            <a:chExt cx="12192000" cy="137160"/>
          </a:xfrm>
        </p:grpSpPr>
        <p:sp>
          <p:nvSpPr>
            <p:cNvPr id="10" name="btfpColumnGapBlocker554770">
              <a:extLst>
                <a:ext uri="{FF2B5EF4-FFF2-40B4-BE49-F238E27FC236}">
                  <a16:creationId xmlns:a16="http://schemas.microsoft.com/office/drawing/2014/main" id="{F1B9BFBD-3084-5D01-37E5-5E4FC68A64A6}"/>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btfpColumnGapBlocker878903">
              <a:extLst>
                <a:ext uri="{FF2B5EF4-FFF2-40B4-BE49-F238E27FC236}">
                  <a16:creationId xmlns:a16="http://schemas.microsoft.com/office/drawing/2014/main" id="{033670E6-19E0-3DA1-73F4-C1812B075B3B}"/>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btfpColumnIndicator317321">
              <a:extLst>
                <a:ext uri="{FF2B5EF4-FFF2-40B4-BE49-F238E27FC236}">
                  <a16:creationId xmlns:a16="http://schemas.microsoft.com/office/drawing/2014/main" id="{BF72A95C-CC88-11D8-C2AC-49656DCB97E9}"/>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 name="btfpColumnIndicator823468">
              <a:extLst>
                <a:ext uri="{FF2B5EF4-FFF2-40B4-BE49-F238E27FC236}">
                  <a16:creationId xmlns:a16="http://schemas.microsoft.com/office/drawing/2014/main" id="{021845FB-6537-F7F4-DAA2-7489D6947C1D}"/>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1" name="btfpColumnIndicatorGroup1">
            <a:extLst>
              <a:ext uri="{FF2B5EF4-FFF2-40B4-BE49-F238E27FC236}">
                <a16:creationId xmlns:a16="http://schemas.microsoft.com/office/drawing/2014/main" id="{AC5162AD-E938-F36E-ED64-AD8025EA4A96}"/>
              </a:ext>
            </a:extLst>
          </p:cNvPr>
          <p:cNvGrpSpPr/>
          <p:nvPr/>
        </p:nvGrpSpPr>
        <p:grpSpPr>
          <a:xfrm>
            <a:off x="0" y="-205740"/>
            <a:ext cx="12192000" cy="137160"/>
            <a:chOff x="0" y="-205740"/>
            <a:chExt cx="12192000" cy="137160"/>
          </a:xfrm>
        </p:grpSpPr>
        <p:sp>
          <p:nvSpPr>
            <p:cNvPr id="9" name="btfpColumnGapBlocker229492">
              <a:extLst>
                <a:ext uri="{FF2B5EF4-FFF2-40B4-BE49-F238E27FC236}">
                  <a16:creationId xmlns:a16="http://schemas.microsoft.com/office/drawing/2014/main" id="{1315EF05-B765-5C80-04AC-46E98D484E39}"/>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btfpColumnGapBlocker352530">
              <a:extLst>
                <a:ext uri="{FF2B5EF4-FFF2-40B4-BE49-F238E27FC236}">
                  <a16:creationId xmlns:a16="http://schemas.microsoft.com/office/drawing/2014/main" id="{17907CF0-701F-9B55-C867-288D06A6E534}"/>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btfpColumnIndicator755327">
              <a:extLst>
                <a:ext uri="{FF2B5EF4-FFF2-40B4-BE49-F238E27FC236}">
                  <a16:creationId xmlns:a16="http://schemas.microsoft.com/office/drawing/2014/main" id="{871FCE60-3006-8444-E915-9629E7F9B40B}"/>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 name="btfpColumnIndicator173856">
              <a:extLst>
                <a:ext uri="{FF2B5EF4-FFF2-40B4-BE49-F238E27FC236}">
                  <a16:creationId xmlns:a16="http://schemas.microsoft.com/office/drawing/2014/main" id="{4316566C-6736-E11B-87E2-1B014F87DF53}"/>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15" name="Picture 14">
            <a:extLst>
              <a:ext uri="{FF2B5EF4-FFF2-40B4-BE49-F238E27FC236}">
                <a16:creationId xmlns:a16="http://schemas.microsoft.com/office/drawing/2014/main" id="{7DC20BD6-5C9B-50BE-C4F8-9B632A9BE8D8}"/>
              </a:ext>
            </a:extLst>
          </p:cNvPr>
          <p:cNvPicPr>
            <a:picLocks noChangeAspect="1"/>
          </p:cNvPicPr>
          <p:nvPr/>
        </p:nvPicPr>
        <p:blipFill>
          <a:blip r:embed="rId3"/>
          <a:stretch>
            <a:fillRect/>
          </a:stretch>
        </p:blipFill>
        <p:spPr>
          <a:xfrm>
            <a:off x="889165" y="4001554"/>
            <a:ext cx="1733783" cy="2446176"/>
          </a:xfrm>
          <a:prstGeom prst="rect">
            <a:avLst/>
          </a:prstGeom>
          <a:ln>
            <a:solidFill>
              <a:schemeClr val="bg2">
                <a:lumMod val="75000"/>
              </a:schemeClr>
            </a:solidFill>
          </a:ln>
          <a:effectLst>
            <a:outerShdw blurRad="50800" dist="127000" dir="2700000" algn="tl" rotWithShape="0">
              <a:prstClr val="black">
                <a:alpha val="40000"/>
              </a:prstClr>
            </a:outerShdw>
          </a:effectLst>
        </p:spPr>
      </p:pic>
      <p:pic>
        <p:nvPicPr>
          <p:cNvPr id="16" name="Picture 15">
            <a:extLst>
              <a:ext uri="{FF2B5EF4-FFF2-40B4-BE49-F238E27FC236}">
                <a16:creationId xmlns:a16="http://schemas.microsoft.com/office/drawing/2014/main" id="{3F4770A2-C438-CD3E-A63D-589DBFBA4DF0}"/>
              </a:ext>
            </a:extLst>
          </p:cNvPr>
          <p:cNvPicPr>
            <a:picLocks noChangeAspect="1"/>
          </p:cNvPicPr>
          <p:nvPr/>
        </p:nvPicPr>
        <p:blipFill>
          <a:blip r:embed="rId4"/>
          <a:stretch>
            <a:fillRect/>
          </a:stretch>
        </p:blipFill>
        <p:spPr>
          <a:xfrm>
            <a:off x="889165" y="1295400"/>
            <a:ext cx="1733783" cy="2376118"/>
          </a:xfrm>
          <a:prstGeom prst="rect">
            <a:avLst/>
          </a:prstGeom>
          <a:ln>
            <a:solidFill>
              <a:schemeClr val="bg2">
                <a:lumMod val="75000"/>
              </a:schemeClr>
            </a:solidFill>
          </a:ln>
          <a:effectLst>
            <a:outerShdw blurRad="50800" dist="127000" dir="2700000" algn="tl" rotWithShape="0">
              <a:prstClr val="black">
                <a:alpha val="40000"/>
              </a:prstClr>
            </a:outerShdw>
          </a:effectLst>
        </p:spPr>
      </p:pic>
      <p:sp>
        <p:nvSpPr>
          <p:cNvPr id="57" name="btfpConclusionArrowPointer384858">
            <a:extLst>
              <a:ext uri="{FF2B5EF4-FFF2-40B4-BE49-F238E27FC236}">
                <a16:creationId xmlns:a16="http://schemas.microsoft.com/office/drawing/2014/main" id="{A2ED0DFF-5510-7D65-AAE3-A309C4D13CA7}"/>
              </a:ext>
            </a:extLst>
          </p:cNvPr>
          <p:cNvSpPr/>
          <p:nvPr/>
        </p:nvSpPr>
        <p:spPr bwMode="gray">
          <a:xfrm>
            <a:off x="5663565" y="3502423"/>
            <a:ext cx="864870" cy="360362"/>
          </a:xfrm>
          <a:prstGeom prst="downArrow">
            <a:avLst>
              <a:gd name="adj1" fmla="val 50000"/>
              <a:gd name="adj2" fmla="val 70000"/>
            </a:avLst>
          </a:prstGeom>
          <a:noFill/>
          <a:ln w="9525" cmpd="sng">
            <a:solidFill>
              <a:srgbClr val="54B143"/>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13" name="Rectangle 2">
            <a:extLst>
              <a:ext uri="{FF2B5EF4-FFF2-40B4-BE49-F238E27FC236}">
                <a16:creationId xmlns:a16="http://schemas.microsoft.com/office/drawing/2014/main" id="{17854501-1482-2FC1-E824-04AE2E9731F1}"/>
              </a:ext>
            </a:extLst>
          </p:cNvPr>
          <p:cNvSpPr txBox="1">
            <a:spLocks noChangeArrowheads="1"/>
          </p:cNvSpPr>
          <p:nvPr/>
        </p:nvSpPr>
        <p:spPr bwMode="auto">
          <a:xfrm>
            <a:off x="481056" y="250031"/>
            <a:ext cx="8063216"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CFC038F-AE78-9691-4A4A-B685C186B5CE}"/>
              </a:ext>
            </a:extLst>
          </p:cNvPr>
          <p:cNvSpPr>
            <a:spLocks noGrp="1"/>
          </p:cNvSpPr>
          <p:nvPr>
            <p:ph type="title"/>
          </p:nvPr>
        </p:nvSpPr>
        <p:spPr/>
        <p:txBody>
          <a:bodyPr>
            <a:normAutofit/>
          </a:bodyPr>
          <a:lstStyle/>
          <a:p>
            <a:r>
              <a:rPr lang="en-US" dirty="0"/>
              <a:t>Governance:        Financial Delegations of Authority</a:t>
            </a:r>
            <a:endParaRPr lang="en-AU" dirty="0"/>
          </a:p>
        </p:txBody>
      </p:sp>
      <p:sp>
        <p:nvSpPr>
          <p:cNvPr id="19" name="Content Placeholder 17">
            <a:extLst>
              <a:ext uri="{FF2B5EF4-FFF2-40B4-BE49-F238E27FC236}">
                <a16:creationId xmlns:a16="http://schemas.microsoft.com/office/drawing/2014/main" id="{57891881-093E-0826-4551-B4D5A731A659}"/>
              </a:ext>
            </a:extLst>
          </p:cNvPr>
          <p:cNvSpPr txBox="1">
            <a:spLocks/>
          </p:cNvSpPr>
          <p:nvPr/>
        </p:nvSpPr>
        <p:spPr>
          <a:xfrm>
            <a:off x="3359697" y="4331692"/>
            <a:ext cx="6192688" cy="1683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3339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33339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33339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33339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b="0" dirty="0"/>
              <a:t>Instrument of Financial Delegation by the CEO</a:t>
            </a:r>
          </a:p>
          <a:p>
            <a:pPr fontAlgn="auto">
              <a:spcAft>
                <a:spcPts val="0"/>
              </a:spcAft>
            </a:pPr>
            <a:r>
              <a:rPr lang="en-US" b="0" dirty="0"/>
              <a:t>Sets out the </a:t>
            </a:r>
            <a:r>
              <a:rPr lang="en-US" b="0" dirty="0" err="1"/>
              <a:t>authorisations</a:t>
            </a:r>
            <a:r>
              <a:rPr lang="en-US" b="0" dirty="0"/>
              <a:t> for expenditure delegated to Council officers by the CEO</a:t>
            </a:r>
          </a:p>
        </p:txBody>
      </p:sp>
      <p:sp>
        <p:nvSpPr>
          <p:cNvPr id="24" name="btfpNumberBubble207410">
            <a:extLst>
              <a:ext uri="{FF2B5EF4-FFF2-40B4-BE49-F238E27FC236}">
                <a16:creationId xmlns:a16="http://schemas.microsoft.com/office/drawing/2014/main" id="{39E5A217-8C06-0671-A8B7-9CD2FC6AAADA}"/>
              </a:ext>
            </a:extLst>
          </p:cNvPr>
          <p:cNvSpPr/>
          <p:nvPr/>
        </p:nvSpPr>
        <p:spPr>
          <a:xfrm>
            <a:off x="2927648" y="518395"/>
            <a:ext cx="381071" cy="381071"/>
          </a:xfrm>
          <a:prstGeom prst="ellipse">
            <a:avLst/>
          </a:prstGeom>
          <a:solidFill>
            <a:srgbClr val="54B143"/>
          </a:solidFill>
          <a:ln w="19050">
            <a:solidFill>
              <a:srgbClr val="54B143"/>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2000" dirty="0">
                <a:solidFill>
                  <a:schemeClr val="bg1"/>
                </a:solidFill>
              </a:rPr>
              <a:t>2</a:t>
            </a:r>
          </a:p>
        </p:txBody>
      </p:sp>
    </p:spTree>
    <p:custDataLst>
      <p:tags r:id="rId1"/>
    </p:custDataLst>
    <p:extLst>
      <p:ext uri="{BB962C8B-B14F-4D97-AF65-F5344CB8AC3E}">
        <p14:creationId xmlns:p14="http://schemas.microsoft.com/office/powerpoint/2010/main" val="3052154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4496D904-F84B-1D7C-B52F-BF72A7BA437C}"/>
              </a:ext>
            </a:extLst>
          </p:cNvPr>
          <p:cNvGrpSpPr/>
          <p:nvPr/>
        </p:nvGrpSpPr>
        <p:grpSpPr>
          <a:xfrm>
            <a:off x="0" y="6926580"/>
            <a:ext cx="12192000" cy="137160"/>
            <a:chOff x="0" y="6926580"/>
            <a:chExt cx="12192000" cy="137160"/>
          </a:xfrm>
        </p:grpSpPr>
        <p:sp>
          <p:nvSpPr>
            <p:cNvPr id="22" name="btfpColumnGapBlocker544755">
              <a:extLst>
                <a:ext uri="{FF2B5EF4-FFF2-40B4-BE49-F238E27FC236}">
                  <a16:creationId xmlns:a16="http://schemas.microsoft.com/office/drawing/2014/main" id="{DB4735A1-E3F0-77C2-6942-AAA364CEEEF1}"/>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btfpColumnGapBlocker754198">
              <a:extLst>
                <a:ext uri="{FF2B5EF4-FFF2-40B4-BE49-F238E27FC236}">
                  <a16:creationId xmlns:a16="http://schemas.microsoft.com/office/drawing/2014/main" id="{3D5759CE-0D3C-3D51-C835-F802CB7DB108}"/>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121580">
              <a:extLst>
                <a:ext uri="{FF2B5EF4-FFF2-40B4-BE49-F238E27FC236}">
                  <a16:creationId xmlns:a16="http://schemas.microsoft.com/office/drawing/2014/main" id="{10D4F57E-DC8A-87D9-DD28-F0FE09D3A1E9}"/>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btfpColumnIndicator478320">
              <a:extLst>
                <a:ext uri="{FF2B5EF4-FFF2-40B4-BE49-F238E27FC236}">
                  <a16:creationId xmlns:a16="http://schemas.microsoft.com/office/drawing/2014/main" id="{D58A861C-989D-CA14-ACA4-C8A238647F0D}"/>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3" name="btfpColumnIndicatorGroup1">
            <a:extLst>
              <a:ext uri="{FF2B5EF4-FFF2-40B4-BE49-F238E27FC236}">
                <a16:creationId xmlns:a16="http://schemas.microsoft.com/office/drawing/2014/main" id="{4F97EC23-ECE1-ECE1-8956-5C8606BA49A5}"/>
              </a:ext>
            </a:extLst>
          </p:cNvPr>
          <p:cNvGrpSpPr/>
          <p:nvPr/>
        </p:nvGrpSpPr>
        <p:grpSpPr>
          <a:xfrm>
            <a:off x="0" y="-205740"/>
            <a:ext cx="12192000" cy="137160"/>
            <a:chOff x="0" y="-205740"/>
            <a:chExt cx="12192000" cy="137160"/>
          </a:xfrm>
        </p:grpSpPr>
        <p:sp>
          <p:nvSpPr>
            <p:cNvPr id="20" name="btfpColumnGapBlocker940776">
              <a:extLst>
                <a:ext uri="{FF2B5EF4-FFF2-40B4-BE49-F238E27FC236}">
                  <a16:creationId xmlns:a16="http://schemas.microsoft.com/office/drawing/2014/main" id="{F26951D0-1612-ECCD-3D86-DC6D263D8669}"/>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btfpColumnGapBlocker314779">
              <a:extLst>
                <a:ext uri="{FF2B5EF4-FFF2-40B4-BE49-F238E27FC236}">
                  <a16:creationId xmlns:a16="http://schemas.microsoft.com/office/drawing/2014/main" id="{F1334AED-4A8A-5097-506D-974DAE5D08CD}"/>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btfpColumnIndicator706615">
              <a:extLst>
                <a:ext uri="{FF2B5EF4-FFF2-40B4-BE49-F238E27FC236}">
                  <a16:creationId xmlns:a16="http://schemas.microsoft.com/office/drawing/2014/main" id="{4BBCCE53-92A0-7BE9-1150-2E04F9FA44AA}"/>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614458">
              <a:extLst>
                <a:ext uri="{FF2B5EF4-FFF2-40B4-BE49-F238E27FC236}">
                  <a16:creationId xmlns:a16="http://schemas.microsoft.com/office/drawing/2014/main" id="{27634A6B-FB41-8727-F0EE-4E00CB52139D}"/>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pic>
        <p:nvPicPr>
          <p:cNvPr id="14" name="Picture 13">
            <a:extLst>
              <a:ext uri="{FF2B5EF4-FFF2-40B4-BE49-F238E27FC236}">
                <a16:creationId xmlns:a16="http://schemas.microsoft.com/office/drawing/2014/main" id="{03D5713C-8C09-4E29-F7E8-B0DA5010FF18}"/>
              </a:ext>
            </a:extLst>
          </p:cNvPr>
          <p:cNvPicPr>
            <a:picLocks noChangeAspect="1"/>
          </p:cNvPicPr>
          <p:nvPr/>
        </p:nvPicPr>
        <p:blipFill>
          <a:blip r:embed="rId3"/>
          <a:stretch>
            <a:fillRect/>
          </a:stretch>
        </p:blipFill>
        <p:spPr>
          <a:xfrm>
            <a:off x="969503" y="1268760"/>
            <a:ext cx="3110273" cy="4392488"/>
          </a:xfrm>
          <a:prstGeom prst="rect">
            <a:avLst/>
          </a:prstGeom>
          <a:effectLst>
            <a:outerShdw blurRad="50800" dist="127000" dir="2700000" algn="tl" rotWithShape="0">
              <a:prstClr val="black">
                <a:alpha val="40000"/>
              </a:prstClr>
            </a:outerShdw>
          </a:effectLst>
        </p:spPr>
      </p:pic>
      <p:sp>
        <p:nvSpPr>
          <p:cNvPr id="6" name="Title 5">
            <a:extLst>
              <a:ext uri="{FF2B5EF4-FFF2-40B4-BE49-F238E27FC236}">
                <a16:creationId xmlns:a16="http://schemas.microsoft.com/office/drawing/2014/main" id="{30E9FE9D-5D1B-EDB9-75C4-39DBE9AABA24}"/>
              </a:ext>
            </a:extLst>
          </p:cNvPr>
          <p:cNvSpPr>
            <a:spLocks noGrp="1"/>
          </p:cNvSpPr>
          <p:nvPr>
            <p:ph type="title"/>
          </p:nvPr>
        </p:nvSpPr>
        <p:spPr/>
        <p:txBody>
          <a:bodyPr>
            <a:normAutofit/>
          </a:bodyPr>
          <a:lstStyle/>
          <a:p>
            <a:r>
              <a:rPr lang="en-AU" dirty="0"/>
              <a:t>Governance:        Procurement Policy</a:t>
            </a:r>
          </a:p>
        </p:txBody>
      </p:sp>
      <p:sp>
        <p:nvSpPr>
          <p:cNvPr id="7" name="Content Placeholder 6">
            <a:extLst>
              <a:ext uri="{FF2B5EF4-FFF2-40B4-BE49-F238E27FC236}">
                <a16:creationId xmlns:a16="http://schemas.microsoft.com/office/drawing/2014/main" id="{C8EF9A1D-5BBF-5C99-267E-4ED80CC768A2}"/>
              </a:ext>
            </a:extLst>
          </p:cNvPr>
          <p:cNvSpPr>
            <a:spLocks noGrp="1"/>
          </p:cNvSpPr>
          <p:nvPr>
            <p:ph idx="1"/>
          </p:nvPr>
        </p:nvSpPr>
        <p:spPr>
          <a:xfrm>
            <a:off x="4727848" y="1268760"/>
            <a:ext cx="5112568" cy="4908203"/>
          </a:xfrm>
        </p:spPr>
        <p:txBody>
          <a:bodyPr/>
          <a:lstStyle/>
          <a:p>
            <a:r>
              <a:rPr lang="en-US" dirty="0"/>
              <a:t>Procurement Policy 2021-2025</a:t>
            </a:r>
          </a:p>
          <a:p>
            <a:endParaRPr lang="en-US" dirty="0"/>
          </a:p>
          <a:p>
            <a:r>
              <a:rPr lang="en-US" dirty="0"/>
              <a:t>Key document governing procurement within CGD</a:t>
            </a:r>
          </a:p>
          <a:p>
            <a:endParaRPr lang="en-US" dirty="0"/>
          </a:p>
          <a:p>
            <a:r>
              <a:rPr lang="en-US" dirty="0"/>
              <a:t>Sets out</a:t>
            </a:r>
          </a:p>
          <a:p>
            <a:pPr lvl="1"/>
            <a:r>
              <a:rPr lang="en-US" dirty="0">
                <a:solidFill>
                  <a:schemeClr val="tx1"/>
                </a:solidFill>
              </a:rPr>
              <a:t>Guiding principles</a:t>
            </a:r>
          </a:p>
          <a:p>
            <a:pPr lvl="1"/>
            <a:r>
              <a:rPr lang="en-US" dirty="0">
                <a:solidFill>
                  <a:schemeClr val="tx1"/>
                </a:solidFill>
              </a:rPr>
              <a:t>Procurement threshold values</a:t>
            </a:r>
          </a:p>
          <a:p>
            <a:pPr lvl="1"/>
            <a:r>
              <a:rPr lang="en-US" dirty="0">
                <a:solidFill>
                  <a:schemeClr val="tx1"/>
                </a:solidFill>
              </a:rPr>
              <a:t>Exemptions</a:t>
            </a:r>
          </a:p>
          <a:p>
            <a:pPr lvl="1"/>
            <a:r>
              <a:rPr lang="en-US" dirty="0">
                <a:solidFill>
                  <a:schemeClr val="tx1"/>
                </a:solidFill>
              </a:rPr>
              <a:t>Guidance on tender evaluation and negotiation</a:t>
            </a:r>
          </a:p>
          <a:p>
            <a:pPr lvl="1"/>
            <a:r>
              <a:rPr lang="en-US" dirty="0">
                <a:solidFill>
                  <a:schemeClr val="tx1"/>
                </a:solidFill>
              </a:rPr>
              <a:t>Economic, environmental and social objectives</a:t>
            </a:r>
          </a:p>
          <a:p>
            <a:endParaRPr lang="en-US" dirty="0"/>
          </a:p>
          <a:p>
            <a:r>
              <a:rPr lang="en-US" dirty="0"/>
              <a:t>Currently under review</a:t>
            </a:r>
          </a:p>
        </p:txBody>
      </p:sp>
      <p:sp>
        <p:nvSpPr>
          <p:cNvPr id="12" name="btfpNumberBubble207410">
            <a:extLst>
              <a:ext uri="{FF2B5EF4-FFF2-40B4-BE49-F238E27FC236}">
                <a16:creationId xmlns:a16="http://schemas.microsoft.com/office/drawing/2014/main" id="{0E4A8F04-376E-995E-86EB-77D94F88A218}"/>
              </a:ext>
            </a:extLst>
          </p:cNvPr>
          <p:cNvSpPr/>
          <p:nvPr/>
        </p:nvSpPr>
        <p:spPr>
          <a:xfrm>
            <a:off x="2927648" y="518395"/>
            <a:ext cx="381071" cy="381071"/>
          </a:xfrm>
          <a:prstGeom prst="ellipse">
            <a:avLst/>
          </a:prstGeom>
          <a:solidFill>
            <a:srgbClr val="54B143"/>
          </a:solidFill>
          <a:ln w="19050">
            <a:solidFill>
              <a:srgbClr val="54B143"/>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2000" dirty="0">
                <a:solidFill>
                  <a:schemeClr val="bg1"/>
                </a:solidFill>
              </a:rPr>
              <a:t>3</a:t>
            </a:r>
          </a:p>
        </p:txBody>
      </p:sp>
    </p:spTree>
    <p:custDataLst>
      <p:tags r:id="rId1"/>
    </p:custDataLst>
    <p:extLst>
      <p:ext uri="{BB962C8B-B14F-4D97-AF65-F5344CB8AC3E}">
        <p14:creationId xmlns:p14="http://schemas.microsoft.com/office/powerpoint/2010/main" val="1458086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btfpTable740866">
            <a:extLst>
              <a:ext uri="{FF2B5EF4-FFF2-40B4-BE49-F238E27FC236}">
                <a16:creationId xmlns:a16="http://schemas.microsoft.com/office/drawing/2014/main" id="{0F0F8FAE-4C76-F4B0-F31E-AC4491893E19}"/>
              </a:ext>
            </a:extLst>
          </p:cNvPr>
          <p:cNvGraphicFramePr>
            <a:graphicFrameLocks noGrp="1"/>
          </p:cNvGraphicFramePr>
          <p:nvPr>
            <p:custDataLst>
              <p:tags r:id="rId2"/>
            </p:custDataLst>
            <p:extLst>
              <p:ext uri="{D42A27DB-BD31-4B8C-83A1-F6EECF244321}">
                <p14:modId xmlns:p14="http://schemas.microsoft.com/office/powerpoint/2010/main" val="2904664396"/>
              </p:ext>
            </p:extLst>
          </p:nvPr>
        </p:nvGraphicFramePr>
        <p:xfrm>
          <a:off x="609601" y="2289355"/>
          <a:ext cx="9302822" cy="1488800"/>
        </p:xfrm>
        <a:graphic>
          <a:graphicData uri="http://schemas.openxmlformats.org/drawingml/2006/table">
            <a:tbl>
              <a:tblPr firstRow="1" firstCol="1">
                <a:tableStyleId>{9D7B26C5-4107-4FEC-AEDC-1716B250A1EF}</a:tableStyleId>
              </a:tblPr>
              <a:tblGrid>
                <a:gridCol w="1453951">
                  <a:extLst>
                    <a:ext uri="{9D8B030D-6E8A-4147-A177-3AD203B41FA5}">
                      <a16:colId xmlns:a16="http://schemas.microsoft.com/office/drawing/2014/main" val="3207934898"/>
                    </a:ext>
                  </a:extLst>
                </a:gridCol>
                <a:gridCol w="1252939">
                  <a:extLst>
                    <a:ext uri="{9D8B030D-6E8A-4147-A177-3AD203B41FA5}">
                      <a16:colId xmlns:a16="http://schemas.microsoft.com/office/drawing/2014/main" val="2152531381"/>
                    </a:ext>
                  </a:extLst>
                </a:gridCol>
                <a:gridCol w="1252939">
                  <a:extLst>
                    <a:ext uri="{9D8B030D-6E8A-4147-A177-3AD203B41FA5}">
                      <a16:colId xmlns:a16="http://schemas.microsoft.com/office/drawing/2014/main" val="1590305695"/>
                    </a:ext>
                  </a:extLst>
                </a:gridCol>
                <a:gridCol w="1252939">
                  <a:extLst>
                    <a:ext uri="{9D8B030D-6E8A-4147-A177-3AD203B41FA5}">
                      <a16:colId xmlns:a16="http://schemas.microsoft.com/office/drawing/2014/main" val="2877479783"/>
                    </a:ext>
                  </a:extLst>
                </a:gridCol>
                <a:gridCol w="1252939">
                  <a:extLst>
                    <a:ext uri="{9D8B030D-6E8A-4147-A177-3AD203B41FA5}">
                      <a16:colId xmlns:a16="http://schemas.microsoft.com/office/drawing/2014/main" val="2401636723"/>
                    </a:ext>
                  </a:extLst>
                </a:gridCol>
                <a:gridCol w="1252939">
                  <a:extLst>
                    <a:ext uri="{9D8B030D-6E8A-4147-A177-3AD203B41FA5}">
                      <a16:colId xmlns:a16="http://schemas.microsoft.com/office/drawing/2014/main" val="387248742"/>
                    </a:ext>
                  </a:extLst>
                </a:gridCol>
                <a:gridCol w="1584176">
                  <a:extLst>
                    <a:ext uri="{9D8B030D-6E8A-4147-A177-3AD203B41FA5}">
                      <a16:colId xmlns:a16="http://schemas.microsoft.com/office/drawing/2014/main" val="2805564984"/>
                    </a:ext>
                  </a:extLst>
                </a:gridCol>
              </a:tblGrid>
              <a:tr h="414380">
                <a:tc>
                  <a:txBody>
                    <a:bodyPr/>
                    <a:lstStyle/>
                    <a:p>
                      <a:pPr marL="0" indent="0" algn="l">
                        <a:spcBef>
                          <a:spcPts val="0"/>
                        </a:spcBef>
                        <a:buFontTx/>
                        <a:buNone/>
                      </a:pPr>
                      <a:endParaRPr lang="en-AU" sz="1200" dirty="0"/>
                    </a:p>
                  </a:txBody>
                  <a:tcPr anchor="b">
                    <a:lnT w="6350" cap="flat" cmpd="sng" algn="ctr">
                      <a:noFill/>
                      <a:prstDash val="solid"/>
                      <a:round/>
                      <a:headEnd type="none" w="med" len="med"/>
                      <a:tailEnd type="none" w="med" len="med"/>
                    </a:lnT>
                    <a:solidFill>
                      <a:schemeClr val="bg1"/>
                    </a:solidFill>
                  </a:tcPr>
                </a:tc>
                <a:tc>
                  <a:txBody>
                    <a:bodyPr/>
                    <a:lstStyle/>
                    <a:p>
                      <a:pPr marL="0" indent="0">
                        <a:spcBef>
                          <a:spcPts val="0"/>
                        </a:spcBef>
                        <a:buFontTx/>
                        <a:buNone/>
                      </a:pPr>
                      <a:endParaRPr lang="en-AU" sz="1200" dirty="0"/>
                    </a:p>
                  </a:txBody>
                  <a:tcPr>
                    <a:lnT w="6350" cap="flat" cmpd="sng" algn="ctr">
                      <a:noFill/>
                      <a:prstDash val="solid"/>
                      <a:round/>
                      <a:headEnd type="none" w="med" len="med"/>
                      <a:tailEnd type="none" w="med" len="med"/>
                    </a:lnT>
                  </a:tcPr>
                </a:tc>
                <a:tc>
                  <a:txBody>
                    <a:bodyPr/>
                    <a:lstStyle/>
                    <a:p>
                      <a:pPr marL="0" indent="0">
                        <a:spcBef>
                          <a:spcPts val="0"/>
                        </a:spcBef>
                        <a:buFontTx/>
                        <a:buNone/>
                      </a:pPr>
                      <a:endParaRPr lang="en-AU" sz="1200" dirty="0"/>
                    </a:p>
                  </a:txBody>
                  <a:tcPr>
                    <a:lnT w="6350" cap="flat" cmpd="sng" algn="ctr">
                      <a:noFill/>
                      <a:prstDash val="solid"/>
                      <a:round/>
                      <a:headEnd type="none" w="med" len="med"/>
                      <a:tailEnd type="none" w="med" len="med"/>
                    </a:lnT>
                  </a:tcPr>
                </a:tc>
                <a:tc>
                  <a:txBody>
                    <a:bodyPr/>
                    <a:lstStyle/>
                    <a:p>
                      <a:pPr marL="0" indent="0">
                        <a:spcBef>
                          <a:spcPts val="0"/>
                        </a:spcBef>
                        <a:buFontTx/>
                        <a:buNone/>
                      </a:pPr>
                      <a:endParaRPr lang="en-AU" sz="1200" dirty="0"/>
                    </a:p>
                  </a:txBody>
                  <a:tcPr>
                    <a:lnT w="6350" cap="flat" cmpd="sng" algn="ctr">
                      <a:noFill/>
                      <a:prstDash val="solid"/>
                      <a:round/>
                      <a:headEnd type="none" w="med" len="med"/>
                      <a:tailEnd type="none" w="med" len="med"/>
                    </a:lnT>
                  </a:tcPr>
                </a:tc>
                <a:tc>
                  <a:txBody>
                    <a:bodyPr/>
                    <a:lstStyle/>
                    <a:p>
                      <a:pPr marL="0" indent="0">
                        <a:spcBef>
                          <a:spcPts val="0"/>
                        </a:spcBef>
                        <a:buFontTx/>
                        <a:buNone/>
                      </a:pPr>
                      <a:endParaRPr lang="en-AU" sz="1200" dirty="0"/>
                    </a:p>
                  </a:txBody>
                  <a:tcPr>
                    <a:lnT w="6350" cap="flat" cmpd="sng" algn="ctr">
                      <a:noFill/>
                      <a:prstDash val="solid"/>
                      <a:round/>
                      <a:headEnd type="none" w="med" len="med"/>
                      <a:tailEnd type="none" w="med" len="med"/>
                    </a:lnT>
                  </a:tcPr>
                </a:tc>
                <a:tc>
                  <a:txBody>
                    <a:bodyPr/>
                    <a:lstStyle/>
                    <a:p>
                      <a:pPr marL="0" indent="0">
                        <a:spcBef>
                          <a:spcPts val="0"/>
                        </a:spcBef>
                        <a:buFontTx/>
                        <a:buNone/>
                      </a:pPr>
                      <a:endParaRPr lang="en-AU" sz="1200" dirty="0"/>
                    </a:p>
                  </a:txBody>
                  <a:tcPr>
                    <a:lnT w="6350" cap="flat" cmpd="sng" algn="ctr">
                      <a:noFill/>
                      <a:prstDash val="solid"/>
                      <a:round/>
                      <a:headEnd type="none" w="med" len="med"/>
                      <a:tailEnd type="none" w="med" len="med"/>
                    </a:lnT>
                  </a:tcPr>
                </a:tc>
                <a:tc>
                  <a:txBody>
                    <a:bodyPr/>
                    <a:lstStyle/>
                    <a:p>
                      <a:pPr marL="0" indent="0">
                        <a:spcBef>
                          <a:spcPts val="0"/>
                        </a:spcBef>
                        <a:buFontTx/>
                        <a:buNone/>
                      </a:pPr>
                      <a:endParaRPr lang="en-AU" sz="1200"/>
                    </a:p>
                  </a:txBody>
                  <a:tcPr>
                    <a:lnT w="6350" cap="flat" cmpd="sng" algn="ctr">
                      <a:noFill/>
                      <a:prstDash val="solid"/>
                      <a:round/>
                      <a:headEnd type="none" w="med" len="med"/>
                      <a:tailEnd type="none" w="med" len="med"/>
                    </a:lnT>
                    <a:solidFill>
                      <a:schemeClr val="bg1"/>
                    </a:solidFill>
                  </a:tcPr>
                </a:tc>
                <a:extLst>
                  <a:ext uri="{0D108BD9-81ED-4DB2-BD59-A6C34878D82A}">
                    <a16:rowId xmlns:a16="http://schemas.microsoft.com/office/drawing/2014/main" val="3640749865"/>
                  </a:ext>
                </a:extLst>
              </a:tr>
              <a:tr h="0">
                <a:tc>
                  <a:txBody>
                    <a:bodyPr/>
                    <a:lstStyle/>
                    <a:p>
                      <a:pPr marL="0" indent="0" algn="ctr">
                        <a:buFontTx/>
                        <a:buNone/>
                      </a:pPr>
                      <a:r>
                        <a:rPr lang="en-AU" sz="1200" dirty="0"/>
                        <a:t>Procurement Steering Committee</a:t>
                      </a:r>
                    </a:p>
                  </a:txBody>
                  <a:tcPr anchor="ctr">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ctr">
                        <a:spcBef>
                          <a:spcPts val="0"/>
                        </a:spcBef>
                        <a:buNone/>
                      </a:pPr>
                      <a:endParaRPr lang="en-US" sz="1050" dirty="0"/>
                    </a:p>
                    <a:p>
                      <a:pPr marL="0" indent="0" algn="ctr">
                        <a:spcBef>
                          <a:spcPts val="0"/>
                        </a:spcBef>
                        <a:buNone/>
                      </a:pPr>
                      <a:endParaRPr lang="en-US" sz="1050" dirty="0"/>
                    </a:p>
                    <a:p>
                      <a:pPr marL="0" indent="0" algn="ctr">
                        <a:spcBef>
                          <a:spcPts val="0"/>
                        </a:spcBef>
                        <a:buNone/>
                      </a:pPr>
                      <a:endParaRPr lang="en-US" sz="1050" dirty="0"/>
                    </a:p>
                    <a:p>
                      <a:pPr marL="0" indent="0" algn="ctr">
                        <a:spcBef>
                          <a:spcPts val="0"/>
                        </a:spcBef>
                        <a:buNone/>
                      </a:pPr>
                      <a:endParaRPr lang="en-US" sz="1050" dirty="0"/>
                    </a:p>
                    <a:p>
                      <a:pPr marL="0" indent="0" algn="ctr">
                        <a:spcBef>
                          <a:spcPts val="0"/>
                        </a:spcBef>
                        <a:buNone/>
                      </a:pPr>
                      <a:endParaRPr lang="en-US" sz="1050" dirty="0"/>
                    </a:p>
                    <a:p>
                      <a:pPr marL="0" indent="0" algn="ctr">
                        <a:spcBef>
                          <a:spcPts val="0"/>
                        </a:spcBef>
                        <a:buNone/>
                      </a:pPr>
                      <a:endParaRPr lang="en-US" sz="1200" dirty="0"/>
                    </a:p>
                  </a:txBody>
                  <a:tcPr marL="45720" marR="45720" anchor="ctr">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endParaRPr lang="en-US" sz="1200" dirty="0"/>
                    </a:p>
                  </a:txBody>
                  <a:tcPr anchor="ctr">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endParaRPr lang="en-AU" sz="1200" dirty="0"/>
                    </a:p>
                  </a:txBody>
                  <a:tcPr anchor="ctr">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endParaRPr lang="en-AU" sz="1200" dirty="0"/>
                    </a:p>
                  </a:txBody>
                  <a:tcPr anchor="ctr">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endParaRPr lang="en-AU" sz="1200" dirty="0"/>
                    </a:p>
                  </a:txBody>
                  <a:tcPr anchor="ctr">
                    <a:lnB w="6350" cap="flat" cmpd="sng" algn="ctr">
                      <a:solidFill>
                        <a:schemeClr val="tx1"/>
                      </a:solidFill>
                      <a:prstDash val="solid"/>
                      <a:round/>
                      <a:headEnd type="none" w="med" len="med"/>
                      <a:tailEnd type="none" w="med" len="med"/>
                    </a:lnB>
                  </a:tcPr>
                </a:tc>
                <a:tc>
                  <a:txBody>
                    <a:bodyPr/>
                    <a:lstStyle/>
                    <a:p>
                      <a:pPr marL="0" indent="0" algn="ctr">
                        <a:spcBef>
                          <a:spcPts val="0"/>
                        </a:spcBef>
                        <a:buNone/>
                      </a:pPr>
                      <a:endParaRPr lang="en-AU" sz="1200" dirty="0"/>
                    </a:p>
                  </a:txBody>
                  <a:tcPr anchor="ctr">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3259112"/>
                  </a:ext>
                </a:extLst>
              </a:tr>
            </a:tbl>
          </a:graphicData>
        </a:graphic>
      </p:graphicFrame>
      <p:grpSp>
        <p:nvGrpSpPr>
          <p:cNvPr id="94" name="btfpColumnIndicatorGroup2">
            <a:extLst>
              <a:ext uri="{FF2B5EF4-FFF2-40B4-BE49-F238E27FC236}">
                <a16:creationId xmlns:a16="http://schemas.microsoft.com/office/drawing/2014/main" id="{E37FBDDA-D574-8851-7978-1213AC9D390E}"/>
              </a:ext>
            </a:extLst>
          </p:cNvPr>
          <p:cNvGrpSpPr/>
          <p:nvPr/>
        </p:nvGrpSpPr>
        <p:grpSpPr>
          <a:xfrm>
            <a:off x="0" y="6926580"/>
            <a:ext cx="12192000" cy="137160"/>
            <a:chOff x="0" y="6926580"/>
            <a:chExt cx="12192000" cy="137160"/>
          </a:xfrm>
        </p:grpSpPr>
        <p:sp>
          <p:nvSpPr>
            <p:cNvPr id="92" name="btfpColumnGapBlocker325885">
              <a:extLst>
                <a:ext uri="{FF2B5EF4-FFF2-40B4-BE49-F238E27FC236}">
                  <a16:creationId xmlns:a16="http://schemas.microsoft.com/office/drawing/2014/main" id="{5EBE10ED-C8BE-3BF9-E0FF-0D2CDB861208}"/>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0" name="btfpColumnGapBlocker102425">
              <a:extLst>
                <a:ext uri="{FF2B5EF4-FFF2-40B4-BE49-F238E27FC236}">
                  <a16:creationId xmlns:a16="http://schemas.microsoft.com/office/drawing/2014/main" id="{EBB1A59A-AF21-3CBF-53A2-C4911295C946}"/>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8" name="btfpColumnIndicator521080">
              <a:extLst>
                <a:ext uri="{FF2B5EF4-FFF2-40B4-BE49-F238E27FC236}">
                  <a16:creationId xmlns:a16="http://schemas.microsoft.com/office/drawing/2014/main" id="{7AB1F28D-8E19-0321-E777-3537D08C41B7}"/>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6" name="btfpColumnIndicator928974">
              <a:extLst>
                <a:ext uri="{FF2B5EF4-FFF2-40B4-BE49-F238E27FC236}">
                  <a16:creationId xmlns:a16="http://schemas.microsoft.com/office/drawing/2014/main" id="{9B5EAEED-B3C8-E8F8-0636-906B4DB993AE}"/>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93" name="btfpColumnIndicatorGroup1">
            <a:extLst>
              <a:ext uri="{FF2B5EF4-FFF2-40B4-BE49-F238E27FC236}">
                <a16:creationId xmlns:a16="http://schemas.microsoft.com/office/drawing/2014/main" id="{3488E22D-0F4D-F63C-E476-84F6E31F1B49}"/>
              </a:ext>
            </a:extLst>
          </p:cNvPr>
          <p:cNvGrpSpPr/>
          <p:nvPr/>
        </p:nvGrpSpPr>
        <p:grpSpPr>
          <a:xfrm>
            <a:off x="0" y="-205740"/>
            <a:ext cx="12192000" cy="137160"/>
            <a:chOff x="0" y="-205740"/>
            <a:chExt cx="12192000" cy="137160"/>
          </a:xfrm>
        </p:grpSpPr>
        <p:sp>
          <p:nvSpPr>
            <p:cNvPr id="91" name="btfpColumnGapBlocker672894">
              <a:extLst>
                <a:ext uri="{FF2B5EF4-FFF2-40B4-BE49-F238E27FC236}">
                  <a16:creationId xmlns:a16="http://schemas.microsoft.com/office/drawing/2014/main" id="{83C393E4-E425-809B-D0E6-96D4B0C6FDE7}"/>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9" name="btfpColumnGapBlocker700372">
              <a:extLst>
                <a:ext uri="{FF2B5EF4-FFF2-40B4-BE49-F238E27FC236}">
                  <a16:creationId xmlns:a16="http://schemas.microsoft.com/office/drawing/2014/main" id="{01ECE1FF-CCAD-8BAA-09F3-D385027D5456}"/>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7" name="btfpColumnIndicator137073">
              <a:extLst>
                <a:ext uri="{FF2B5EF4-FFF2-40B4-BE49-F238E27FC236}">
                  <a16:creationId xmlns:a16="http://schemas.microsoft.com/office/drawing/2014/main" id="{EC3B88DB-B4A1-336F-49A0-EAB26E9BD9E2}"/>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5" name="btfpColumnIndicator875407">
              <a:extLst>
                <a:ext uri="{FF2B5EF4-FFF2-40B4-BE49-F238E27FC236}">
                  <a16:creationId xmlns:a16="http://schemas.microsoft.com/office/drawing/2014/main" id="{2CD9C23F-D75C-4383-AC09-63B0C271A8FF}"/>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4" name="Rectangle 2">
            <a:extLst>
              <a:ext uri="{FF2B5EF4-FFF2-40B4-BE49-F238E27FC236}">
                <a16:creationId xmlns:a16="http://schemas.microsoft.com/office/drawing/2014/main" id="{ABA56ADD-F0F7-3F27-1D35-91DFD8756B4C}"/>
              </a:ext>
            </a:extLst>
          </p:cNvPr>
          <p:cNvSpPr txBox="1">
            <a:spLocks noChangeArrowheads="1"/>
          </p:cNvSpPr>
          <p:nvPr/>
        </p:nvSpPr>
        <p:spPr bwMode="auto">
          <a:xfrm>
            <a:off x="481056" y="250031"/>
            <a:ext cx="7847191"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0A6AA99-DBD1-51B8-7D8D-1FA7843BB773}"/>
              </a:ext>
            </a:extLst>
          </p:cNvPr>
          <p:cNvSpPr>
            <a:spLocks noGrp="1"/>
          </p:cNvSpPr>
          <p:nvPr>
            <p:ph type="title"/>
          </p:nvPr>
        </p:nvSpPr>
        <p:spPr/>
        <p:txBody>
          <a:bodyPr>
            <a:normAutofit/>
          </a:bodyPr>
          <a:lstStyle/>
          <a:p>
            <a:r>
              <a:rPr lang="en-AU" dirty="0"/>
              <a:t>Governance:        Procurement Steering Committee</a:t>
            </a:r>
          </a:p>
        </p:txBody>
      </p:sp>
      <p:sp>
        <p:nvSpPr>
          <p:cNvPr id="3" name="Content Placeholder 2">
            <a:extLst>
              <a:ext uri="{FF2B5EF4-FFF2-40B4-BE49-F238E27FC236}">
                <a16:creationId xmlns:a16="http://schemas.microsoft.com/office/drawing/2014/main" id="{55ED568F-DD63-F58C-2D47-3ED53B35B773}"/>
              </a:ext>
            </a:extLst>
          </p:cNvPr>
          <p:cNvSpPr>
            <a:spLocks noGrp="1"/>
          </p:cNvSpPr>
          <p:nvPr>
            <p:ph idx="1"/>
          </p:nvPr>
        </p:nvSpPr>
        <p:spPr>
          <a:xfrm>
            <a:off x="896197" y="4797152"/>
            <a:ext cx="8512171" cy="1854777"/>
          </a:xfrm>
        </p:spPr>
        <p:txBody>
          <a:bodyPr>
            <a:normAutofit/>
          </a:bodyPr>
          <a:lstStyle/>
          <a:p>
            <a:pPr marL="342900" indent="-342900">
              <a:lnSpc>
                <a:spcPct val="100000"/>
              </a:lnSpc>
              <a:spcBef>
                <a:spcPts val="600"/>
              </a:spcBef>
              <a:buFont typeface="+mj-lt"/>
              <a:buAutoNum type="arabicPeriod"/>
            </a:pPr>
            <a:r>
              <a:rPr lang="en-US" sz="1400" dirty="0"/>
              <a:t>Promotes best-practices in procurement</a:t>
            </a:r>
          </a:p>
          <a:p>
            <a:pPr marL="342900" indent="-342900">
              <a:lnSpc>
                <a:spcPct val="100000"/>
              </a:lnSpc>
              <a:spcBef>
                <a:spcPts val="600"/>
              </a:spcBef>
              <a:buFont typeface="+mj-lt"/>
              <a:buAutoNum type="arabicPeriod"/>
            </a:pPr>
            <a:r>
              <a:rPr lang="en-US" sz="1400" dirty="0"/>
              <a:t>Approves sourcing strategies</a:t>
            </a:r>
          </a:p>
          <a:p>
            <a:pPr marL="342900" indent="-342900">
              <a:lnSpc>
                <a:spcPct val="100000"/>
              </a:lnSpc>
              <a:spcBef>
                <a:spcPts val="600"/>
              </a:spcBef>
              <a:buFont typeface="+mj-lt"/>
              <a:buAutoNum type="arabicPeriod"/>
            </a:pPr>
            <a:r>
              <a:rPr lang="en-US" sz="1400" dirty="0"/>
              <a:t>Approves contract award</a:t>
            </a:r>
          </a:p>
          <a:p>
            <a:pPr marL="342900" indent="-342900">
              <a:lnSpc>
                <a:spcPct val="100000"/>
              </a:lnSpc>
              <a:spcBef>
                <a:spcPts val="600"/>
              </a:spcBef>
              <a:buFont typeface="+mj-lt"/>
              <a:buAutoNum type="arabicPeriod"/>
            </a:pPr>
            <a:r>
              <a:rPr lang="en-US" sz="1400" dirty="0"/>
              <a:t>Endorses forward procurement plan</a:t>
            </a:r>
          </a:p>
          <a:p>
            <a:pPr marL="342900" indent="-342900">
              <a:lnSpc>
                <a:spcPct val="100000"/>
              </a:lnSpc>
              <a:spcBef>
                <a:spcPts val="600"/>
              </a:spcBef>
              <a:buFont typeface="+mj-lt"/>
              <a:buAutoNum type="arabicPeriod"/>
            </a:pPr>
            <a:r>
              <a:rPr lang="en-US" sz="1400" dirty="0"/>
              <a:t>Endorse targets for procurement and compliance performance</a:t>
            </a:r>
          </a:p>
          <a:p>
            <a:pPr marL="342900" indent="-342900">
              <a:lnSpc>
                <a:spcPct val="100000"/>
              </a:lnSpc>
              <a:spcBef>
                <a:spcPts val="600"/>
              </a:spcBef>
              <a:buFont typeface="+mj-lt"/>
              <a:buAutoNum type="arabicPeriod"/>
            </a:pPr>
            <a:r>
              <a:rPr lang="en-US" sz="1400" dirty="0"/>
              <a:t>Monitors procurement and compliance performance</a:t>
            </a:r>
          </a:p>
        </p:txBody>
      </p:sp>
      <p:sp>
        <p:nvSpPr>
          <p:cNvPr id="4" name="btfpNumberBubble207410">
            <a:extLst>
              <a:ext uri="{FF2B5EF4-FFF2-40B4-BE49-F238E27FC236}">
                <a16:creationId xmlns:a16="http://schemas.microsoft.com/office/drawing/2014/main" id="{3CEE6A4D-8BB4-CBBB-FD93-AFFC6DE3009A}"/>
              </a:ext>
            </a:extLst>
          </p:cNvPr>
          <p:cNvSpPr/>
          <p:nvPr/>
        </p:nvSpPr>
        <p:spPr>
          <a:xfrm>
            <a:off x="2927648" y="518395"/>
            <a:ext cx="381071" cy="381071"/>
          </a:xfrm>
          <a:prstGeom prst="ellipse">
            <a:avLst/>
          </a:prstGeom>
          <a:solidFill>
            <a:srgbClr val="54B143"/>
          </a:solidFill>
          <a:ln w="19050">
            <a:solidFill>
              <a:srgbClr val="54B143"/>
            </a:solid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2000" dirty="0">
                <a:solidFill>
                  <a:schemeClr val="bg1"/>
                </a:solidFill>
              </a:rPr>
              <a:t>4</a:t>
            </a:r>
          </a:p>
        </p:txBody>
      </p:sp>
      <p:sp>
        <p:nvSpPr>
          <p:cNvPr id="8" name="TextBox 99">
            <a:extLst>
              <a:ext uri="{FF2B5EF4-FFF2-40B4-BE49-F238E27FC236}">
                <a16:creationId xmlns:a16="http://schemas.microsoft.com/office/drawing/2014/main" id="{7A2E1B96-D1D8-14FF-5DC3-986972399C36}"/>
              </a:ext>
            </a:extLst>
          </p:cNvPr>
          <p:cNvSpPr txBox="1">
            <a:spLocks noChangeArrowheads="1"/>
          </p:cNvSpPr>
          <p:nvPr/>
        </p:nvSpPr>
        <p:spPr bwMode="auto">
          <a:xfrm>
            <a:off x="2147631" y="1248411"/>
            <a:ext cx="2365278" cy="307777"/>
          </a:xfrm>
          <a:prstGeom prst="rect">
            <a:avLst/>
          </a:prstGeom>
          <a:solidFill>
            <a:srgbClr val="54B143"/>
          </a:solidFill>
          <a:ln w="9525">
            <a:noFill/>
            <a:miter lim="800000"/>
            <a:headEnd/>
            <a:tailEnd/>
          </a:ln>
        </p:spPr>
        <p:txBody>
          <a:bodyPr wrap="square">
            <a:spAutoFit/>
          </a:bodyPr>
          <a:lstStyle>
            <a:defPPr>
              <a:defRPr lang="en-AU"/>
            </a:defPPr>
            <a:lvl1pPr marL="0" marR="0" lvl="0" indent="0" algn="ctr" defTabSz="914400" eaLnBrk="1" fontAlgn="auto" latinLnBrk="0" hangingPunct="1">
              <a:lnSpc>
                <a:spcPct val="100000"/>
              </a:lnSpc>
              <a:spcBef>
                <a:spcPts val="0"/>
              </a:spcBef>
              <a:spcAft>
                <a:spcPts val="0"/>
              </a:spcAft>
              <a:buClrTx/>
              <a:buSzTx/>
              <a:buFontTx/>
              <a:buNone/>
              <a:tabLst/>
              <a:defRPr kumimoji="0" sz="1400" b="1" i="0" u="none" strike="noStrike" cap="none" spc="0" normalizeH="0" baseline="0">
                <a:ln>
                  <a:noFill/>
                </a:ln>
                <a:solidFill>
                  <a:srgbClr val="0077D4">
                    <a:lumMod val="50000"/>
                  </a:srgbClr>
                </a:solidFill>
                <a:effectLst/>
                <a:uLnTx/>
                <a:uFillTx/>
                <a:latin typeface="Century Gothic"/>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Arial"/>
                <a:ea typeface="+mn-ea"/>
                <a:cs typeface="+mn-cs"/>
              </a:rPr>
              <a:t>Plan</a:t>
            </a:r>
          </a:p>
        </p:txBody>
      </p:sp>
      <p:sp>
        <p:nvSpPr>
          <p:cNvPr id="9" name="TextBox 99">
            <a:extLst>
              <a:ext uri="{FF2B5EF4-FFF2-40B4-BE49-F238E27FC236}">
                <a16:creationId xmlns:a16="http://schemas.microsoft.com/office/drawing/2014/main" id="{7C5DC963-EEDD-CFCF-924D-A3EAE4C5A9D4}"/>
              </a:ext>
            </a:extLst>
          </p:cNvPr>
          <p:cNvSpPr txBox="1">
            <a:spLocks noChangeArrowheads="1"/>
          </p:cNvSpPr>
          <p:nvPr/>
        </p:nvSpPr>
        <p:spPr bwMode="auto">
          <a:xfrm>
            <a:off x="4644882" y="1248411"/>
            <a:ext cx="3757683" cy="307777"/>
          </a:xfrm>
          <a:prstGeom prst="rect">
            <a:avLst/>
          </a:prstGeom>
          <a:solidFill>
            <a:srgbClr val="54B143"/>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Arial"/>
                <a:ea typeface="+mn-ea"/>
                <a:cs typeface="+mn-cs"/>
              </a:rPr>
              <a:t>Source</a:t>
            </a:r>
          </a:p>
        </p:txBody>
      </p:sp>
      <p:sp>
        <p:nvSpPr>
          <p:cNvPr id="10" name="TextBox 99">
            <a:extLst>
              <a:ext uri="{FF2B5EF4-FFF2-40B4-BE49-F238E27FC236}">
                <a16:creationId xmlns:a16="http://schemas.microsoft.com/office/drawing/2014/main" id="{774A15C0-06E0-3B05-886E-B67C35249CD1}"/>
              </a:ext>
            </a:extLst>
          </p:cNvPr>
          <p:cNvSpPr txBox="1">
            <a:spLocks noChangeArrowheads="1"/>
          </p:cNvSpPr>
          <p:nvPr/>
        </p:nvSpPr>
        <p:spPr bwMode="auto">
          <a:xfrm>
            <a:off x="8544414" y="1248411"/>
            <a:ext cx="1363630" cy="307777"/>
          </a:xfrm>
          <a:prstGeom prst="rect">
            <a:avLst/>
          </a:prstGeom>
          <a:solidFill>
            <a:srgbClr val="54B143"/>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Arial"/>
                <a:ea typeface="+mn-ea"/>
                <a:cs typeface="+mn-cs"/>
              </a:rPr>
              <a:t>Manage</a:t>
            </a:r>
          </a:p>
        </p:txBody>
      </p:sp>
      <p:grpSp>
        <p:nvGrpSpPr>
          <p:cNvPr id="104" name="Group 103">
            <a:extLst>
              <a:ext uri="{FF2B5EF4-FFF2-40B4-BE49-F238E27FC236}">
                <a16:creationId xmlns:a16="http://schemas.microsoft.com/office/drawing/2014/main" id="{513A615E-9A58-D7F8-1909-AEF52932FF97}"/>
              </a:ext>
            </a:extLst>
          </p:cNvPr>
          <p:cNvGrpSpPr/>
          <p:nvPr/>
        </p:nvGrpSpPr>
        <p:grpSpPr>
          <a:xfrm>
            <a:off x="2147631" y="1666110"/>
            <a:ext cx="1205327" cy="845605"/>
            <a:chOff x="2508810" y="1461607"/>
            <a:chExt cx="1205327" cy="845605"/>
          </a:xfrm>
        </p:grpSpPr>
        <p:sp>
          <p:nvSpPr>
            <p:cNvPr id="11" name="Freeform 7">
              <a:extLst>
                <a:ext uri="{FF2B5EF4-FFF2-40B4-BE49-F238E27FC236}">
                  <a16:creationId xmlns:a16="http://schemas.microsoft.com/office/drawing/2014/main" id="{9BF935A5-9717-DE11-5F8B-1AC3D16E8E5A}"/>
                </a:ext>
              </a:extLst>
            </p:cNvPr>
            <p:cNvSpPr>
              <a:spLocks/>
            </p:cNvSpPr>
            <p:nvPr/>
          </p:nvSpPr>
          <p:spPr bwMode="auto">
            <a:xfrm>
              <a:off x="2508810" y="1461607"/>
              <a:ext cx="1205327" cy="845605"/>
            </a:xfrm>
            <a:prstGeom prst="homePlate">
              <a:avLst>
                <a:gd name="adj" fmla="val 38414"/>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12" name="TextBox 11">
              <a:extLst>
                <a:ext uri="{FF2B5EF4-FFF2-40B4-BE49-F238E27FC236}">
                  <a16:creationId xmlns:a16="http://schemas.microsoft.com/office/drawing/2014/main" id="{0E823DF8-9EFC-3718-CFA8-07AFA0CBB476}"/>
                </a:ext>
              </a:extLst>
            </p:cNvPr>
            <p:cNvSpPr txBox="1"/>
            <p:nvPr/>
          </p:nvSpPr>
          <p:spPr>
            <a:xfrm>
              <a:off x="2615545" y="1610329"/>
              <a:ext cx="806007" cy="600164"/>
            </a:xfrm>
            <a:prstGeom prst="rect">
              <a:avLst/>
            </a:prstGeom>
            <a:no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Planning and Analysis</a:t>
              </a:r>
            </a:p>
          </p:txBody>
        </p:sp>
        <p:sp>
          <p:nvSpPr>
            <p:cNvPr id="14" name="Oval 13">
              <a:extLst>
                <a:ext uri="{FF2B5EF4-FFF2-40B4-BE49-F238E27FC236}">
                  <a16:creationId xmlns:a16="http://schemas.microsoft.com/office/drawing/2014/main" id="{B4910741-DAAF-0934-D32F-F6A09740C437}"/>
                </a:ext>
              </a:extLst>
            </p:cNvPr>
            <p:cNvSpPr/>
            <p:nvPr/>
          </p:nvSpPr>
          <p:spPr>
            <a:xfrm>
              <a:off x="2570182" y="1544675"/>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1</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grpSp>
      <p:grpSp>
        <p:nvGrpSpPr>
          <p:cNvPr id="103" name="Group 102">
            <a:extLst>
              <a:ext uri="{FF2B5EF4-FFF2-40B4-BE49-F238E27FC236}">
                <a16:creationId xmlns:a16="http://schemas.microsoft.com/office/drawing/2014/main" id="{B6C16E9F-E93B-02AA-D1A1-6D222645764C}"/>
              </a:ext>
            </a:extLst>
          </p:cNvPr>
          <p:cNvGrpSpPr/>
          <p:nvPr/>
        </p:nvGrpSpPr>
        <p:grpSpPr>
          <a:xfrm>
            <a:off x="3207944" y="1666110"/>
            <a:ext cx="1296000" cy="845605"/>
            <a:chOff x="3817755" y="1461607"/>
            <a:chExt cx="1296000" cy="845605"/>
          </a:xfrm>
        </p:grpSpPr>
        <p:sp>
          <p:nvSpPr>
            <p:cNvPr id="15" name="Freeform 18">
              <a:extLst>
                <a:ext uri="{FF2B5EF4-FFF2-40B4-BE49-F238E27FC236}">
                  <a16:creationId xmlns:a16="http://schemas.microsoft.com/office/drawing/2014/main" id="{E0C84400-BFA5-A466-92FD-F4E20E6DAEA2}"/>
                </a:ext>
              </a:extLst>
            </p:cNvPr>
            <p:cNvSpPr>
              <a:spLocks/>
            </p:cNvSpPr>
            <p:nvPr/>
          </p:nvSpPr>
          <p:spPr bwMode="auto">
            <a:xfrm>
              <a:off x="3817755" y="1461607"/>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16" name="TextBox 15">
              <a:extLst>
                <a:ext uri="{FF2B5EF4-FFF2-40B4-BE49-F238E27FC236}">
                  <a16:creationId xmlns:a16="http://schemas.microsoft.com/office/drawing/2014/main" id="{C29183D2-AC42-D672-0F08-240E45B73FA4}"/>
                </a:ext>
              </a:extLst>
            </p:cNvPr>
            <p:cNvSpPr txBox="1"/>
            <p:nvPr/>
          </p:nvSpPr>
          <p:spPr>
            <a:xfrm>
              <a:off x="4084768" y="1578327"/>
              <a:ext cx="804407" cy="600164"/>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Develop Sourcing Strategy</a:t>
              </a:r>
            </a:p>
          </p:txBody>
        </p:sp>
        <p:sp>
          <p:nvSpPr>
            <p:cNvPr id="17" name="Oval 16">
              <a:extLst>
                <a:ext uri="{FF2B5EF4-FFF2-40B4-BE49-F238E27FC236}">
                  <a16:creationId xmlns:a16="http://schemas.microsoft.com/office/drawing/2014/main" id="{CD7ADBB5-890B-FCA1-C609-D7D40F3DE8FD}"/>
                </a:ext>
              </a:extLst>
            </p:cNvPr>
            <p:cNvSpPr/>
            <p:nvPr/>
          </p:nvSpPr>
          <p:spPr>
            <a:xfrm>
              <a:off x="3978673" y="1544675"/>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2</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grpSp>
      <p:grpSp>
        <p:nvGrpSpPr>
          <p:cNvPr id="105" name="Group 104">
            <a:extLst>
              <a:ext uri="{FF2B5EF4-FFF2-40B4-BE49-F238E27FC236}">
                <a16:creationId xmlns:a16="http://schemas.microsoft.com/office/drawing/2014/main" id="{089FCA71-83E6-661F-5164-562EB5470988}"/>
              </a:ext>
            </a:extLst>
          </p:cNvPr>
          <p:cNvGrpSpPr/>
          <p:nvPr/>
        </p:nvGrpSpPr>
        <p:grpSpPr>
          <a:xfrm>
            <a:off x="4644883" y="1666110"/>
            <a:ext cx="1296000" cy="845605"/>
            <a:chOff x="5341281" y="1461607"/>
            <a:chExt cx="1296000" cy="845605"/>
          </a:xfrm>
        </p:grpSpPr>
        <p:sp>
          <p:nvSpPr>
            <p:cNvPr id="7" name="Freeform 18">
              <a:extLst>
                <a:ext uri="{FF2B5EF4-FFF2-40B4-BE49-F238E27FC236}">
                  <a16:creationId xmlns:a16="http://schemas.microsoft.com/office/drawing/2014/main" id="{607EE6D5-AAEE-D3CF-6163-10E6011179CE}"/>
                </a:ext>
              </a:extLst>
            </p:cNvPr>
            <p:cNvSpPr>
              <a:spLocks/>
            </p:cNvSpPr>
            <p:nvPr/>
          </p:nvSpPr>
          <p:spPr bwMode="auto">
            <a:xfrm>
              <a:off x="5341281" y="1461607"/>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18" name="TextBox 17">
              <a:extLst>
                <a:ext uri="{FF2B5EF4-FFF2-40B4-BE49-F238E27FC236}">
                  <a16:creationId xmlns:a16="http://schemas.microsoft.com/office/drawing/2014/main" id="{07171DF2-E6DB-9C38-6C92-F0C1241F53D9}"/>
                </a:ext>
              </a:extLst>
            </p:cNvPr>
            <p:cNvSpPr txBox="1"/>
            <p:nvPr/>
          </p:nvSpPr>
          <p:spPr>
            <a:xfrm>
              <a:off x="5677923" y="1697552"/>
              <a:ext cx="688346" cy="430887"/>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a:ea typeface="+mn-ea"/>
                  <a:cs typeface="+mn-cs"/>
                </a:rPr>
                <a:t>Go to Market</a:t>
              </a:r>
            </a:p>
          </p:txBody>
        </p:sp>
        <p:sp>
          <p:nvSpPr>
            <p:cNvPr id="19" name="Oval 18">
              <a:extLst>
                <a:ext uri="{FF2B5EF4-FFF2-40B4-BE49-F238E27FC236}">
                  <a16:creationId xmlns:a16="http://schemas.microsoft.com/office/drawing/2014/main" id="{EF781291-4816-4FE9-0E15-0EAB8D104B38}"/>
                </a:ext>
              </a:extLst>
            </p:cNvPr>
            <p:cNvSpPr/>
            <p:nvPr/>
          </p:nvSpPr>
          <p:spPr>
            <a:xfrm>
              <a:off x="5548680" y="1544675"/>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3</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grpSp>
      <p:grpSp>
        <p:nvGrpSpPr>
          <p:cNvPr id="106" name="Group 105">
            <a:extLst>
              <a:ext uri="{FF2B5EF4-FFF2-40B4-BE49-F238E27FC236}">
                <a16:creationId xmlns:a16="http://schemas.microsoft.com/office/drawing/2014/main" id="{55D92AE7-DB84-5019-2200-96D2EE199611}"/>
              </a:ext>
            </a:extLst>
          </p:cNvPr>
          <p:cNvGrpSpPr/>
          <p:nvPr/>
        </p:nvGrpSpPr>
        <p:grpSpPr>
          <a:xfrm>
            <a:off x="5867669" y="1666110"/>
            <a:ext cx="1296000" cy="845605"/>
            <a:chOff x="6785782" y="1461607"/>
            <a:chExt cx="1296000" cy="845605"/>
          </a:xfrm>
        </p:grpSpPr>
        <p:sp>
          <p:nvSpPr>
            <p:cNvPr id="6" name="Freeform 18">
              <a:extLst>
                <a:ext uri="{FF2B5EF4-FFF2-40B4-BE49-F238E27FC236}">
                  <a16:creationId xmlns:a16="http://schemas.microsoft.com/office/drawing/2014/main" id="{0F72C481-55AE-58F9-FFB1-3E32D95E7DD0}"/>
                </a:ext>
              </a:extLst>
            </p:cNvPr>
            <p:cNvSpPr>
              <a:spLocks/>
            </p:cNvSpPr>
            <p:nvPr/>
          </p:nvSpPr>
          <p:spPr bwMode="auto">
            <a:xfrm>
              <a:off x="6785782" y="1461607"/>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20" name="TextBox 19">
              <a:extLst>
                <a:ext uri="{FF2B5EF4-FFF2-40B4-BE49-F238E27FC236}">
                  <a16:creationId xmlns:a16="http://schemas.microsoft.com/office/drawing/2014/main" id="{A6086904-0706-ED43-8C55-931BBFF67F7D}"/>
                </a:ext>
              </a:extLst>
            </p:cNvPr>
            <p:cNvSpPr txBox="1"/>
            <p:nvPr/>
          </p:nvSpPr>
          <p:spPr>
            <a:xfrm>
              <a:off x="6994870" y="1712217"/>
              <a:ext cx="945654" cy="430887"/>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a:ea typeface="+mn-ea"/>
                  <a:cs typeface="+mn-cs"/>
                </a:rPr>
                <a:t>Evaluate Responses</a:t>
              </a:r>
            </a:p>
          </p:txBody>
        </p:sp>
        <p:sp>
          <p:nvSpPr>
            <p:cNvPr id="21" name="Oval 20">
              <a:extLst>
                <a:ext uri="{FF2B5EF4-FFF2-40B4-BE49-F238E27FC236}">
                  <a16:creationId xmlns:a16="http://schemas.microsoft.com/office/drawing/2014/main" id="{AD471EA0-C31C-7222-9D03-F8B773D083FE}"/>
                </a:ext>
              </a:extLst>
            </p:cNvPr>
            <p:cNvSpPr/>
            <p:nvPr/>
          </p:nvSpPr>
          <p:spPr>
            <a:xfrm>
              <a:off x="6962134" y="1544675"/>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4</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grpSp>
      <p:grpSp>
        <p:nvGrpSpPr>
          <p:cNvPr id="107" name="Group 106">
            <a:extLst>
              <a:ext uri="{FF2B5EF4-FFF2-40B4-BE49-F238E27FC236}">
                <a16:creationId xmlns:a16="http://schemas.microsoft.com/office/drawing/2014/main" id="{682F27EC-990D-6182-DB55-9CFE2C6F995F}"/>
              </a:ext>
            </a:extLst>
          </p:cNvPr>
          <p:cNvGrpSpPr/>
          <p:nvPr/>
        </p:nvGrpSpPr>
        <p:grpSpPr>
          <a:xfrm>
            <a:off x="7090454" y="1666110"/>
            <a:ext cx="1296000" cy="845605"/>
            <a:chOff x="8244433" y="1461607"/>
            <a:chExt cx="1296000" cy="845605"/>
          </a:xfrm>
        </p:grpSpPr>
        <p:sp>
          <p:nvSpPr>
            <p:cNvPr id="5" name="Freeform 18">
              <a:extLst>
                <a:ext uri="{FF2B5EF4-FFF2-40B4-BE49-F238E27FC236}">
                  <a16:creationId xmlns:a16="http://schemas.microsoft.com/office/drawing/2014/main" id="{2204C9A7-3830-0D43-E01E-5DE7E72A20D2}"/>
                </a:ext>
              </a:extLst>
            </p:cNvPr>
            <p:cNvSpPr>
              <a:spLocks/>
            </p:cNvSpPr>
            <p:nvPr/>
          </p:nvSpPr>
          <p:spPr bwMode="auto">
            <a:xfrm>
              <a:off x="8244433" y="1461607"/>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22" name="TextBox 21">
              <a:extLst>
                <a:ext uri="{FF2B5EF4-FFF2-40B4-BE49-F238E27FC236}">
                  <a16:creationId xmlns:a16="http://schemas.microsoft.com/office/drawing/2014/main" id="{BD50368C-982C-A6BB-CB7A-B59BDAA03A41}"/>
                </a:ext>
              </a:extLst>
            </p:cNvPr>
            <p:cNvSpPr txBox="1"/>
            <p:nvPr/>
          </p:nvSpPr>
          <p:spPr>
            <a:xfrm>
              <a:off x="8487265" y="1712217"/>
              <a:ext cx="904614" cy="430887"/>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Negotiate Contract</a:t>
              </a:r>
            </a:p>
          </p:txBody>
        </p:sp>
        <p:sp>
          <p:nvSpPr>
            <p:cNvPr id="23" name="Oval 22">
              <a:extLst>
                <a:ext uri="{FF2B5EF4-FFF2-40B4-BE49-F238E27FC236}">
                  <a16:creationId xmlns:a16="http://schemas.microsoft.com/office/drawing/2014/main" id="{6464E8B8-40F9-C682-55C4-F2548E53D0DD}"/>
                </a:ext>
              </a:extLst>
            </p:cNvPr>
            <p:cNvSpPr/>
            <p:nvPr/>
          </p:nvSpPr>
          <p:spPr>
            <a:xfrm>
              <a:off x="8432277" y="1544675"/>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dirty="0">
                  <a:ln>
                    <a:noFill/>
                  </a:ln>
                  <a:solidFill>
                    <a:srgbClr val="306727"/>
                  </a:solidFill>
                  <a:effectLst/>
                  <a:uLnTx/>
                  <a:uFillTx/>
                  <a:latin typeface="Arial" panose="020B0604020202020204" pitchFamily="34" charset="0"/>
                  <a:ea typeface="+mn-ea"/>
                  <a:cs typeface="Arial" panose="020B0604020202020204" pitchFamily="34" charset="0"/>
                </a:rPr>
                <a:t>5</a:t>
              </a:r>
              <a:endParaRPr kumimoji="0" lang="en-SG" sz="600" b="1" i="0" u="none" strike="noStrike" kern="1200" cap="none" spc="0" normalizeH="0" baseline="0" noProof="0" dirty="0">
                <a:ln>
                  <a:noFill/>
                </a:ln>
                <a:solidFill>
                  <a:srgbClr val="306727"/>
                </a:solidFill>
                <a:effectLst/>
                <a:uLnTx/>
                <a:uFillTx/>
                <a:latin typeface="Arial" panose="020B0604020202020204" pitchFamily="34" charset="0"/>
                <a:ea typeface="+mn-ea"/>
                <a:cs typeface="Arial" panose="020B0604020202020204" pitchFamily="34" charset="0"/>
              </a:endParaRPr>
            </a:p>
          </p:txBody>
        </p:sp>
      </p:grpSp>
      <p:grpSp>
        <p:nvGrpSpPr>
          <p:cNvPr id="97" name="Group 96">
            <a:extLst>
              <a:ext uri="{FF2B5EF4-FFF2-40B4-BE49-F238E27FC236}">
                <a16:creationId xmlns:a16="http://schemas.microsoft.com/office/drawing/2014/main" id="{8B05AC36-74CF-F6F6-03B7-F8C16BBE3A82}"/>
              </a:ext>
            </a:extLst>
          </p:cNvPr>
          <p:cNvGrpSpPr/>
          <p:nvPr/>
        </p:nvGrpSpPr>
        <p:grpSpPr>
          <a:xfrm>
            <a:off x="2068638" y="1235626"/>
            <a:ext cx="6404852" cy="2516769"/>
            <a:chOff x="3007274" y="1625425"/>
            <a:chExt cx="6409938" cy="3744000"/>
          </a:xfrm>
        </p:grpSpPr>
        <p:cxnSp>
          <p:nvCxnSpPr>
            <p:cNvPr id="26" name="Straight Connector 25">
              <a:extLst>
                <a:ext uri="{FF2B5EF4-FFF2-40B4-BE49-F238E27FC236}">
                  <a16:creationId xmlns:a16="http://schemas.microsoft.com/office/drawing/2014/main" id="{DE17B768-675C-67B7-665B-81ED2CC54238}"/>
                </a:ext>
              </a:extLst>
            </p:cNvPr>
            <p:cNvCxnSpPr>
              <a:cxnSpLocks/>
            </p:cNvCxnSpPr>
            <p:nvPr/>
          </p:nvCxnSpPr>
          <p:spPr bwMode="gray">
            <a:xfrm>
              <a:off x="5527554" y="1625425"/>
              <a:ext cx="0" cy="3744000"/>
            </a:xfrm>
            <a:prstGeom prst="line">
              <a:avLst/>
            </a:prstGeom>
            <a:ln w="9525" cap="flat">
              <a:solidFill>
                <a:schemeClr val="tx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BB8C03-ED7F-8968-084C-2CED7567F819}"/>
                </a:ext>
              </a:extLst>
            </p:cNvPr>
            <p:cNvCxnSpPr>
              <a:cxnSpLocks/>
            </p:cNvCxnSpPr>
            <p:nvPr/>
          </p:nvCxnSpPr>
          <p:spPr bwMode="gray">
            <a:xfrm>
              <a:off x="3007274" y="1625425"/>
              <a:ext cx="0" cy="3744000"/>
            </a:xfrm>
            <a:prstGeom prst="line">
              <a:avLst/>
            </a:prstGeom>
            <a:ln w="9525" cap="flat">
              <a:solidFill>
                <a:schemeClr val="tx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CD650AE-5406-C06C-1833-9F67D4EF61B3}"/>
                </a:ext>
              </a:extLst>
            </p:cNvPr>
            <p:cNvCxnSpPr>
              <a:cxnSpLocks/>
            </p:cNvCxnSpPr>
            <p:nvPr/>
          </p:nvCxnSpPr>
          <p:spPr bwMode="gray">
            <a:xfrm>
              <a:off x="9417212" y="1625425"/>
              <a:ext cx="0" cy="3744000"/>
            </a:xfrm>
            <a:prstGeom prst="line">
              <a:avLst/>
            </a:prstGeom>
            <a:ln w="9525" cap="flat">
              <a:solidFill>
                <a:schemeClr val="tx1"/>
              </a:solidFill>
              <a:prstDash val="dash"/>
              <a:miter lim="800000"/>
              <a:tailEnd type="none" w="med" len="lg"/>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B7577087-91F6-33CC-9044-CCE804594E84}"/>
              </a:ext>
            </a:extLst>
          </p:cNvPr>
          <p:cNvGrpSpPr/>
          <p:nvPr/>
        </p:nvGrpSpPr>
        <p:grpSpPr>
          <a:xfrm>
            <a:off x="8541302" y="1666110"/>
            <a:ext cx="1296000" cy="845605"/>
            <a:chOff x="9744953" y="1461607"/>
            <a:chExt cx="1296000" cy="845605"/>
          </a:xfrm>
        </p:grpSpPr>
        <p:sp>
          <p:nvSpPr>
            <p:cNvPr id="29" name="Freeform 18">
              <a:extLst>
                <a:ext uri="{FF2B5EF4-FFF2-40B4-BE49-F238E27FC236}">
                  <a16:creationId xmlns:a16="http://schemas.microsoft.com/office/drawing/2014/main" id="{315270BC-1628-7200-038A-B5056FD9ED4A}"/>
                </a:ext>
              </a:extLst>
            </p:cNvPr>
            <p:cNvSpPr>
              <a:spLocks/>
            </p:cNvSpPr>
            <p:nvPr/>
          </p:nvSpPr>
          <p:spPr bwMode="auto">
            <a:xfrm>
              <a:off x="9744953" y="1461607"/>
              <a:ext cx="1296000" cy="845605"/>
            </a:xfrm>
            <a:prstGeom prst="chevron">
              <a:avLst>
                <a:gd name="adj" fmla="val 36483"/>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srgbClr val="F79646">
                    <a:lumMod val="40000"/>
                    <a:lumOff val="60000"/>
                  </a:srgbClr>
                </a:solidFill>
                <a:effectLst/>
                <a:uLnTx/>
                <a:uFillTx/>
                <a:latin typeface="Arial"/>
                <a:ea typeface="+mn-ea"/>
                <a:cs typeface="+mn-cs"/>
              </a:endParaRPr>
            </a:p>
          </p:txBody>
        </p:sp>
        <p:sp>
          <p:nvSpPr>
            <p:cNvPr id="83" name="TextBox 82">
              <a:extLst>
                <a:ext uri="{FF2B5EF4-FFF2-40B4-BE49-F238E27FC236}">
                  <a16:creationId xmlns:a16="http://schemas.microsoft.com/office/drawing/2014/main" id="{84A76776-D0ED-0A72-D55C-98AD4643752D}"/>
                </a:ext>
              </a:extLst>
            </p:cNvPr>
            <p:cNvSpPr txBox="1"/>
            <p:nvPr/>
          </p:nvSpPr>
          <p:spPr>
            <a:xfrm>
              <a:off x="9945049" y="1712217"/>
              <a:ext cx="904614" cy="430887"/>
            </a:xfrm>
            <a:prstGeom prst="rect">
              <a:avLst/>
            </a:prstGeom>
            <a:noFill/>
            <a:effectLst/>
          </p:spPr>
          <p:txBody>
            <a:bodyPr wrap="square" rtlCol="0" anchor="ctr" anchorCtr="0">
              <a:spAutoFit/>
            </a:bodyPr>
            <a:lstStyle>
              <a:defPPr>
                <a:defRPr lang="en-US"/>
              </a:defPPr>
              <a:lvl1pPr algn="ctr">
                <a:defRPr sz="11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uLnTx/>
                  <a:uFillTx/>
                  <a:latin typeface="Arial"/>
                  <a:ea typeface="+mn-ea"/>
                  <a:cs typeface="+mn-cs"/>
                </a:rPr>
                <a:t>Operate Contract</a:t>
              </a:r>
            </a:p>
          </p:txBody>
        </p:sp>
        <p:sp>
          <p:nvSpPr>
            <p:cNvPr id="96" name="Oval 95">
              <a:extLst>
                <a:ext uri="{FF2B5EF4-FFF2-40B4-BE49-F238E27FC236}">
                  <a16:creationId xmlns:a16="http://schemas.microsoft.com/office/drawing/2014/main" id="{41FB4F12-F207-25BF-E8A3-FF9A309D1AD3}"/>
                </a:ext>
              </a:extLst>
            </p:cNvPr>
            <p:cNvSpPr/>
            <p:nvPr/>
          </p:nvSpPr>
          <p:spPr>
            <a:xfrm>
              <a:off x="9962636" y="1544675"/>
              <a:ext cx="109976" cy="100237"/>
            </a:xfrm>
            <a:prstGeom prst="ellipse">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rPr>
                <a:t>6</a:t>
              </a:r>
              <a:endParaRPr kumimoji="0" lang="en-SG" sz="600" b="1" i="0" u="none" strike="noStrike" kern="1200" cap="none" spc="0" normalizeH="0" baseline="0" noProof="0">
                <a:ln>
                  <a:noFill/>
                </a:ln>
                <a:solidFill>
                  <a:srgbClr val="306727"/>
                </a:solidFill>
                <a:effectLst/>
                <a:uLnTx/>
                <a:uFillTx/>
                <a:latin typeface="Arial" panose="020B0604020202020204" pitchFamily="34" charset="0"/>
                <a:ea typeface="+mn-ea"/>
                <a:cs typeface="Arial" panose="020B0604020202020204" pitchFamily="34" charset="0"/>
              </a:endParaRPr>
            </a:p>
          </p:txBody>
        </p:sp>
      </p:grpSp>
      <p:sp>
        <p:nvSpPr>
          <p:cNvPr id="82" name="TextBox 81">
            <a:extLst>
              <a:ext uri="{FF2B5EF4-FFF2-40B4-BE49-F238E27FC236}">
                <a16:creationId xmlns:a16="http://schemas.microsoft.com/office/drawing/2014/main" id="{0C8121F1-67CD-EB5B-CAFB-E405E2505185}"/>
              </a:ext>
            </a:extLst>
          </p:cNvPr>
          <p:cNvSpPr txBox="1"/>
          <p:nvPr/>
        </p:nvSpPr>
        <p:spPr bwMode="gray">
          <a:xfrm>
            <a:off x="3801640" y="2863939"/>
            <a:ext cx="1574280" cy="790588"/>
          </a:xfrm>
          <a:prstGeom prst="rect">
            <a:avLst/>
          </a:prstGeom>
          <a:solidFill>
            <a:schemeClr val="accent2">
              <a:lumMod val="75000"/>
            </a:schemeClr>
          </a:solidFill>
        </p:spPr>
        <p:txBody>
          <a:bodyPr wrap="square" anchor="ctr">
            <a:noAutofit/>
          </a:bodyPr>
          <a:lstStyle/>
          <a:p>
            <a:pPr marL="0" indent="0" algn="ctr">
              <a:spcBef>
                <a:spcPts val="0"/>
              </a:spcBef>
              <a:buNone/>
            </a:pPr>
            <a:r>
              <a:rPr lang="en-US" sz="1000" dirty="0">
                <a:solidFill>
                  <a:schemeClr val="bg1"/>
                </a:solidFill>
              </a:rPr>
              <a:t>Approves sourcing strategy</a:t>
            </a:r>
          </a:p>
        </p:txBody>
      </p:sp>
      <p:sp>
        <p:nvSpPr>
          <p:cNvPr id="84" name="TextBox 83">
            <a:extLst>
              <a:ext uri="{FF2B5EF4-FFF2-40B4-BE49-F238E27FC236}">
                <a16:creationId xmlns:a16="http://schemas.microsoft.com/office/drawing/2014/main" id="{1911A04C-FA0E-DB84-A0BC-519540297F1C}"/>
              </a:ext>
            </a:extLst>
          </p:cNvPr>
          <p:cNvSpPr txBox="1"/>
          <p:nvPr/>
        </p:nvSpPr>
        <p:spPr bwMode="gray">
          <a:xfrm>
            <a:off x="7608168" y="2863939"/>
            <a:ext cx="1723276" cy="790588"/>
          </a:xfrm>
          <a:prstGeom prst="rect">
            <a:avLst/>
          </a:prstGeom>
          <a:solidFill>
            <a:schemeClr val="accent2">
              <a:lumMod val="75000"/>
            </a:schemeClr>
          </a:solidFill>
        </p:spPr>
        <p:txBody>
          <a:bodyPr wrap="square" lIns="0" rIns="0" anchor="ctr">
            <a:noAutofit/>
          </a:bodyPr>
          <a:lstStyle/>
          <a:p>
            <a:pPr marL="0" indent="0" algn="ctr">
              <a:spcBef>
                <a:spcPts val="0"/>
              </a:spcBef>
              <a:buNone/>
            </a:pPr>
            <a:r>
              <a:rPr lang="en-US" sz="1000" dirty="0">
                <a:solidFill>
                  <a:schemeClr val="bg1"/>
                </a:solidFill>
              </a:rPr>
              <a:t>Approves contract award recommendations</a:t>
            </a:r>
          </a:p>
        </p:txBody>
      </p:sp>
      <p:sp>
        <p:nvSpPr>
          <p:cNvPr id="13" name="Content Placeholder 2">
            <a:extLst>
              <a:ext uri="{FF2B5EF4-FFF2-40B4-BE49-F238E27FC236}">
                <a16:creationId xmlns:a16="http://schemas.microsoft.com/office/drawing/2014/main" id="{3AB51609-2643-D816-7DB1-22EECC24F204}"/>
              </a:ext>
            </a:extLst>
          </p:cNvPr>
          <p:cNvSpPr txBox="1">
            <a:spLocks/>
          </p:cNvSpPr>
          <p:nvPr/>
        </p:nvSpPr>
        <p:spPr>
          <a:xfrm>
            <a:off x="609600" y="4047891"/>
            <a:ext cx="8512171" cy="5344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33339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33339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rgbClr val="33339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33339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1200"/>
              </a:spcBef>
              <a:spcAft>
                <a:spcPts val="0"/>
              </a:spcAft>
              <a:buNone/>
            </a:pPr>
            <a:r>
              <a:rPr lang="en-US" sz="1600" b="0" dirty="0"/>
              <a:t>The Procurement Steering Committee is being created.</a:t>
            </a:r>
          </a:p>
          <a:p>
            <a:pPr marL="0" indent="0" fontAlgn="auto">
              <a:lnSpc>
                <a:spcPct val="100000"/>
              </a:lnSpc>
              <a:spcBef>
                <a:spcPts val="1200"/>
              </a:spcBef>
              <a:spcAft>
                <a:spcPts val="0"/>
              </a:spcAft>
              <a:buNone/>
            </a:pPr>
            <a:r>
              <a:rPr lang="en-US" sz="1600" b="0" dirty="0"/>
              <a:t>The draft Terms of Reference include:</a:t>
            </a:r>
          </a:p>
        </p:txBody>
      </p:sp>
    </p:spTree>
    <p:custDataLst>
      <p:tags r:id="rId1"/>
    </p:custDataLst>
    <p:extLst>
      <p:ext uri="{BB962C8B-B14F-4D97-AF65-F5344CB8AC3E}">
        <p14:creationId xmlns:p14="http://schemas.microsoft.com/office/powerpoint/2010/main" val="3133363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C043C998-44E4-96E1-766A-DD6DDE905979}"/>
              </a:ext>
            </a:extLst>
          </p:cNvPr>
          <p:cNvGrpSpPr/>
          <p:nvPr/>
        </p:nvGrpSpPr>
        <p:grpSpPr>
          <a:xfrm>
            <a:off x="0" y="6926580"/>
            <a:ext cx="12192000" cy="137160"/>
            <a:chOff x="0" y="6926580"/>
            <a:chExt cx="12192000" cy="137160"/>
          </a:xfrm>
        </p:grpSpPr>
        <p:sp>
          <p:nvSpPr>
            <p:cNvPr id="22" name="btfpColumnGapBlocker209061">
              <a:extLst>
                <a:ext uri="{FF2B5EF4-FFF2-40B4-BE49-F238E27FC236}">
                  <a16:creationId xmlns:a16="http://schemas.microsoft.com/office/drawing/2014/main" id="{984301D1-A7AF-4730-2428-8740B80AE451}"/>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btfpColumnGapBlocker704164">
              <a:extLst>
                <a:ext uri="{FF2B5EF4-FFF2-40B4-BE49-F238E27FC236}">
                  <a16:creationId xmlns:a16="http://schemas.microsoft.com/office/drawing/2014/main" id="{A5828E04-1933-15D0-D68B-E25DDFE1C8A3}"/>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852880">
              <a:extLst>
                <a:ext uri="{FF2B5EF4-FFF2-40B4-BE49-F238E27FC236}">
                  <a16:creationId xmlns:a16="http://schemas.microsoft.com/office/drawing/2014/main" id="{5F1DD4FD-B0D5-3E04-B1D6-28EDFA7372A3}"/>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btfpColumnIndicator179075">
              <a:extLst>
                <a:ext uri="{FF2B5EF4-FFF2-40B4-BE49-F238E27FC236}">
                  <a16:creationId xmlns:a16="http://schemas.microsoft.com/office/drawing/2014/main" id="{DCE48AB1-7588-3ED8-39B3-5A85BBD33131}"/>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3" name="btfpColumnIndicatorGroup1">
            <a:extLst>
              <a:ext uri="{FF2B5EF4-FFF2-40B4-BE49-F238E27FC236}">
                <a16:creationId xmlns:a16="http://schemas.microsoft.com/office/drawing/2014/main" id="{AFD60655-8370-8AB1-7F10-9E493332910C}"/>
              </a:ext>
            </a:extLst>
          </p:cNvPr>
          <p:cNvGrpSpPr/>
          <p:nvPr/>
        </p:nvGrpSpPr>
        <p:grpSpPr>
          <a:xfrm>
            <a:off x="0" y="-205740"/>
            <a:ext cx="12192000" cy="137160"/>
            <a:chOff x="0" y="-205740"/>
            <a:chExt cx="12192000" cy="137160"/>
          </a:xfrm>
        </p:grpSpPr>
        <p:sp>
          <p:nvSpPr>
            <p:cNvPr id="21" name="btfpColumnGapBlocker138397">
              <a:extLst>
                <a:ext uri="{FF2B5EF4-FFF2-40B4-BE49-F238E27FC236}">
                  <a16:creationId xmlns:a16="http://schemas.microsoft.com/office/drawing/2014/main" id="{7A4B5779-E993-2ABB-B971-352618076618}"/>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btfpColumnGapBlocker809840">
              <a:extLst>
                <a:ext uri="{FF2B5EF4-FFF2-40B4-BE49-F238E27FC236}">
                  <a16:creationId xmlns:a16="http://schemas.microsoft.com/office/drawing/2014/main" id="{9A2C4628-F6DC-83FE-8313-B0FFDB5D6684}"/>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btfpColumnIndicator741055">
              <a:extLst>
                <a:ext uri="{FF2B5EF4-FFF2-40B4-BE49-F238E27FC236}">
                  <a16:creationId xmlns:a16="http://schemas.microsoft.com/office/drawing/2014/main" id="{32BFCFC9-9207-1C34-43F1-92FFDB4EFBA7}"/>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350595">
              <a:extLst>
                <a:ext uri="{FF2B5EF4-FFF2-40B4-BE49-F238E27FC236}">
                  <a16:creationId xmlns:a16="http://schemas.microsoft.com/office/drawing/2014/main" id="{27297319-5568-58D6-E215-0C90749B4761}"/>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6" name="Content Placeholder 15">
            <a:extLst>
              <a:ext uri="{FF2B5EF4-FFF2-40B4-BE49-F238E27FC236}">
                <a16:creationId xmlns:a16="http://schemas.microsoft.com/office/drawing/2014/main" id="{255A08B9-926C-B732-32D5-9760CAEFD5B7}"/>
              </a:ext>
            </a:extLst>
          </p:cNvPr>
          <p:cNvSpPr>
            <a:spLocks noGrp="1"/>
          </p:cNvSpPr>
          <p:nvPr>
            <p:ph idx="1"/>
          </p:nvPr>
        </p:nvSpPr>
        <p:spPr>
          <a:xfrm>
            <a:off x="838200" y="3235866"/>
            <a:ext cx="4753744" cy="2941097"/>
          </a:xfrm>
        </p:spPr>
        <p:txBody>
          <a:bodyPr>
            <a:normAutofit/>
          </a:bodyPr>
          <a:lstStyle/>
          <a:p>
            <a:pPr marL="0" indent="0">
              <a:buNone/>
            </a:pPr>
            <a:r>
              <a:rPr lang="en-US" sz="3200" b="1" dirty="0"/>
              <a:t>Procurement processes</a:t>
            </a:r>
          </a:p>
        </p:txBody>
      </p:sp>
      <p:sp>
        <p:nvSpPr>
          <p:cNvPr id="2" name="Title 1">
            <a:extLst>
              <a:ext uri="{FF2B5EF4-FFF2-40B4-BE49-F238E27FC236}">
                <a16:creationId xmlns:a16="http://schemas.microsoft.com/office/drawing/2014/main" id="{2754923B-0F39-4D6D-30C3-4C29870EABC8}"/>
              </a:ext>
            </a:extLst>
          </p:cNvPr>
          <p:cNvSpPr>
            <a:spLocks noGrp="1"/>
          </p:cNvSpPr>
          <p:nvPr>
            <p:ph type="title"/>
          </p:nvPr>
        </p:nvSpPr>
        <p:spPr>
          <a:xfrm>
            <a:off x="838200" y="1464014"/>
            <a:ext cx="10515600" cy="1826284"/>
          </a:xfrm>
        </p:spPr>
        <p:txBody>
          <a:bodyPr>
            <a:normAutofit/>
          </a:bodyPr>
          <a:lstStyle/>
          <a:p>
            <a:r>
              <a:rPr lang="en-AU" sz="8000" dirty="0">
                <a:solidFill>
                  <a:srgbClr val="54B143"/>
                </a:solidFill>
              </a:rPr>
              <a:t>05.</a:t>
            </a:r>
          </a:p>
        </p:txBody>
      </p:sp>
      <p:cxnSp>
        <p:nvCxnSpPr>
          <p:cNvPr id="19" name="Straight Connector 18">
            <a:extLst>
              <a:ext uri="{FF2B5EF4-FFF2-40B4-BE49-F238E27FC236}">
                <a16:creationId xmlns:a16="http://schemas.microsoft.com/office/drawing/2014/main" id="{17E8B54F-52F2-F3E1-04BF-1754D52D0558}"/>
              </a:ext>
            </a:extLst>
          </p:cNvPr>
          <p:cNvCxnSpPr>
            <a:cxnSpLocks/>
          </p:cNvCxnSpPr>
          <p:nvPr/>
        </p:nvCxnSpPr>
        <p:spPr>
          <a:xfrm>
            <a:off x="0" y="2996952"/>
            <a:ext cx="9480376" cy="0"/>
          </a:xfrm>
          <a:prstGeom prst="line">
            <a:avLst/>
          </a:prstGeom>
          <a:ln w="12700">
            <a:solidFill>
              <a:srgbClr val="54B143"/>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880417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56BEFA13-095F-A69C-D34E-220483C292BB}"/>
              </a:ext>
            </a:extLst>
          </p:cNvPr>
          <p:cNvSpPr/>
          <p:nvPr/>
        </p:nvSpPr>
        <p:spPr>
          <a:xfrm>
            <a:off x="7736086" y="5661248"/>
            <a:ext cx="2392360" cy="936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72" name="btfpColumnIndicatorGroup2">
            <a:extLst>
              <a:ext uri="{FF2B5EF4-FFF2-40B4-BE49-F238E27FC236}">
                <a16:creationId xmlns:a16="http://schemas.microsoft.com/office/drawing/2014/main" id="{687ACF53-2B9B-5F11-8C2B-E57FF391382A}"/>
              </a:ext>
            </a:extLst>
          </p:cNvPr>
          <p:cNvGrpSpPr/>
          <p:nvPr/>
        </p:nvGrpSpPr>
        <p:grpSpPr>
          <a:xfrm>
            <a:off x="0" y="6926580"/>
            <a:ext cx="12192000" cy="137160"/>
            <a:chOff x="0" y="6926580"/>
            <a:chExt cx="12192000" cy="137160"/>
          </a:xfrm>
        </p:grpSpPr>
        <p:sp>
          <p:nvSpPr>
            <p:cNvPr id="70" name="btfpColumnGapBlocker552048">
              <a:extLst>
                <a:ext uri="{FF2B5EF4-FFF2-40B4-BE49-F238E27FC236}">
                  <a16:creationId xmlns:a16="http://schemas.microsoft.com/office/drawing/2014/main" id="{66FD83F1-A2C8-4F7D-1EC7-FF6FEF64955F}"/>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8" name="btfpColumnGapBlocker458598">
              <a:extLst>
                <a:ext uri="{FF2B5EF4-FFF2-40B4-BE49-F238E27FC236}">
                  <a16:creationId xmlns:a16="http://schemas.microsoft.com/office/drawing/2014/main" id="{460A7327-7B1F-A922-A6B6-46403894AC00}"/>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6" name="btfpColumnIndicator542913">
              <a:extLst>
                <a:ext uri="{FF2B5EF4-FFF2-40B4-BE49-F238E27FC236}">
                  <a16:creationId xmlns:a16="http://schemas.microsoft.com/office/drawing/2014/main" id="{9D8AC74C-039D-8E81-BA09-FAB82D5894C2}"/>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4" name="btfpColumnIndicator753694">
              <a:extLst>
                <a:ext uri="{FF2B5EF4-FFF2-40B4-BE49-F238E27FC236}">
                  <a16:creationId xmlns:a16="http://schemas.microsoft.com/office/drawing/2014/main" id="{E624D325-87AC-B5DF-F278-168D026217E0}"/>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71" name="btfpColumnIndicatorGroup1">
            <a:extLst>
              <a:ext uri="{FF2B5EF4-FFF2-40B4-BE49-F238E27FC236}">
                <a16:creationId xmlns:a16="http://schemas.microsoft.com/office/drawing/2014/main" id="{C8CD86B2-C503-5EC9-1728-D4CF20B84E18}"/>
              </a:ext>
            </a:extLst>
          </p:cNvPr>
          <p:cNvGrpSpPr/>
          <p:nvPr/>
        </p:nvGrpSpPr>
        <p:grpSpPr>
          <a:xfrm>
            <a:off x="0" y="-205740"/>
            <a:ext cx="12192000" cy="137160"/>
            <a:chOff x="0" y="-205740"/>
            <a:chExt cx="12192000" cy="137160"/>
          </a:xfrm>
        </p:grpSpPr>
        <p:sp>
          <p:nvSpPr>
            <p:cNvPr id="69" name="btfpColumnGapBlocker651565">
              <a:extLst>
                <a:ext uri="{FF2B5EF4-FFF2-40B4-BE49-F238E27FC236}">
                  <a16:creationId xmlns:a16="http://schemas.microsoft.com/office/drawing/2014/main" id="{F2167BA8-E3FC-8B7F-D0A9-D0EE5185F7CA}"/>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btfpColumnGapBlocker679251">
              <a:extLst>
                <a:ext uri="{FF2B5EF4-FFF2-40B4-BE49-F238E27FC236}">
                  <a16:creationId xmlns:a16="http://schemas.microsoft.com/office/drawing/2014/main" id="{92E8B434-2D00-C16A-5BB6-0412DCAA2C89}"/>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5" name="btfpColumnIndicator886028">
              <a:extLst>
                <a:ext uri="{FF2B5EF4-FFF2-40B4-BE49-F238E27FC236}">
                  <a16:creationId xmlns:a16="http://schemas.microsoft.com/office/drawing/2014/main" id="{7C6ED704-2598-0849-1AE1-2C872132F7B0}"/>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btfpColumnIndicator845354">
              <a:extLst>
                <a:ext uri="{FF2B5EF4-FFF2-40B4-BE49-F238E27FC236}">
                  <a16:creationId xmlns:a16="http://schemas.microsoft.com/office/drawing/2014/main" id="{D2C0AB86-F2B2-AC39-5354-95D202D75596}"/>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23EBF007-9DDD-7844-3B8B-EA8668C53FED}"/>
              </a:ext>
            </a:extLst>
          </p:cNvPr>
          <p:cNvSpPr>
            <a:spLocks noGrp="1"/>
          </p:cNvSpPr>
          <p:nvPr>
            <p:ph type="title"/>
          </p:nvPr>
        </p:nvSpPr>
        <p:spPr/>
        <p:txBody>
          <a:bodyPr>
            <a:normAutofit/>
          </a:bodyPr>
          <a:lstStyle/>
          <a:p>
            <a:r>
              <a:rPr lang="en-AU" dirty="0"/>
              <a:t>Procurement processes</a:t>
            </a:r>
          </a:p>
        </p:txBody>
      </p:sp>
      <p:sp>
        <p:nvSpPr>
          <p:cNvPr id="7" name="Content Placeholder 6">
            <a:extLst>
              <a:ext uri="{FF2B5EF4-FFF2-40B4-BE49-F238E27FC236}">
                <a16:creationId xmlns:a16="http://schemas.microsoft.com/office/drawing/2014/main" id="{C96D3402-1415-4765-957D-775866701AF5}"/>
              </a:ext>
            </a:extLst>
          </p:cNvPr>
          <p:cNvSpPr>
            <a:spLocks noGrp="1"/>
          </p:cNvSpPr>
          <p:nvPr>
            <p:ph idx="1"/>
          </p:nvPr>
        </p:nvSpPr>
        <p:spPr>
          <a:xfrm>
            <a:off x="838200" y="1268761"/>
            <a:ext cx="9093200" cy="471111"/>
          </a:xfrm>
        </p:spPr>
        <p:txBody>
          <a:bodyPr/>
          <a:lstStyle/>
          <a:p>
            <a:pPr marL="0" indent="0">
              <a:buNone/>
            </a:pPr>
            <a:r>
              <a:rPr lang="en-AU" dirty="0"/>
              <a:t>There are two key processes that are used to develop a contract and to order against it. </a:t>
            </a:r>
          </a:p>
        </p:txBody>
      </p:sp>
      <p:sp>
        <p:nvSpPr>
          <p:cNvPr id="4" name="Rounded Rectangle 28">
            <a:extLst>
              <a:ext uri="{FF2B5EF4-FFF2-40B4-BE49-F238E27FC236}">
                <a16:creationId xmlns:a16="http://schemas.microsoft.com/office/drawing/2014/main" id="{312166B4-C7E0-4B84-8629-D4C0ACAEBF4E}"/>
              </a:ext>
            </a:extLst>
          </p:cNvPr>
          <p:cNvSpPr/>
          <p:nvPr/>
        </p:nvSpPr>
        <p:spPr>
          <a:xfrm>
            <a:off x="893165" y="1995564"/>
            <a:ext cx="2574343" cy="566619"/>
          </a:xfrm>
          <a:prstGeom prst="roundRect">
            <a:avLst>
              <a:gd name="adj"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ounded Rectangle 2">
            <a:extLst>
              <a:ext uri="{FF2B5EF4-FFF2-40B4-BE49-F238E27FC236}">
                <a16:creationId xmlns:a16="http://schemas.microsoft.com/office/drawing/2014/main" id="{C8F87458-45D3-4BE6-BFD1-EA6154B55815}"/>
              </a:ext>
            </a:extLst>
          </p:cNvPr>
          <p:cNvSpPr/>
          <p:nvPr/>
        </p:nvSpPr>
        <p:spPr>
          <a:xfrm>
            <a:off x="893164" y="2348880"/>
            <a:ext cx="8424936" cy="1440160"/>
          </a:xfrm>
          <a:prstGeom prst="roundRect">
            <a:avLst>
              <a:gd name="adj"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Chevron 5">
            <a:extLst>
              <a:ext uri="{FF2B5EF4-FFF2-40B4-BE49-F238E27FC236}">
                <a16:creationId xmlns:a16="http://schemas.microsoft.com/office/drawing/2014/main" id="{4E747867-BE5E-4A7D-B715-2D92F61E140F}"/>
              </a:ext>
            </a:extLst>
          </p:cNvPr>
          <p:cNvSpPr/>
          <p:nvPr/>
        </p:nvSpPr>
        <p:spPr>
          <a:xfrm>
            <a:off x="1129805" y="2924944"/>
            <a:ext cx="1152128" cy="720080"/>
          </a:xfrm>
          <a:prstGeom prst="chevron">
            <a:avLst>
              <a:gd name="adj" fmla="val 29097"/>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100" dirty="0">
              <a:solidFill>
                <a:schemeClr val="accent6">
                  <a:lumMod val="40000"/>
                  <a:lumOff val="60000"/>
                </a:schemeClr>
              </a:solidFill>
              <a:latin typeface="+mj-lt"/>
            </a:endParaRPr>
          </a:p>
        </p:txBody>
      </p:sp>
      <p:sp>
        <p:nvSpPr>
          <p:cNvPr id="9" name="Rectangle 8">
            <a:extLst>
              <a:ext uri="{FF2B5EF4-FFF2-40B4-BE49-F238E27FC236}">
                <a16:creationId xmlns:a16="http://schemas.microsoft.com/office/drawing/2014/main" id="{EE643687-C67E-44BA-9234-8DE0EDDEE55D}"/>
              </a:ext>
            </a:extLst>
          </p:cNvPr>
          <p:cNvSpPr/>
          <p:nvPr/>
        </p:nvSpPr>
        <p:spPr>
          <a:xfrm>
            <a:off x="1235680" y="2973834"/>
            <a:ext cx="928694" cy="415498"/>
          </a:xfrm>
          <a:prstGeom prst="rect">
            <a:avLst/>
          </a:prstGeom>
          <a:effectLst/>
        </p:spPr>
        <p:txBody>
          <a:bodyPr wrap="square">
            <a:spAutoFit/>
          </a:bodyPr>
          <a:lstStyle/>
          <a:p>
            <a:pPr lvl="0" algn="ctr"/>
            <a:r>
              <a:rPr lang="en-AU" sz="1050" dirty="0">
                <a:solidFill>
                  <a:schemeClr val="bg1"/>
                </a:solidFill>
                <a:latin typeface="+mj-lt"/>
              </a:rPr>
              <a:t>Planning and analysis  </a:t>
            </a:r>
          </a:p>
        </p:txBody>
      </p:sp>
      <p:sp>
        <p:nvSpPr>
          <p:cNvPr id="10" name="Chevron 7">
            <a:extLst>
              <a:ext uri="{FF2B5EF4-FFF2-40B4-BE49-F238E27FC236}">
                <a16:creationId xmlns:a16="http://schemas.microsoft.com/office/drawing/2014/main" id="{DEF8E239-4A13-4A30-B3E6-7CD12C3A3C5D}"/>
              </a:ext>
            </a:extLst>
          </p:cNvPr>
          <p:cNvSpPr/>
          <p:nvPr/>
        </p:nvSpPr>
        <p:spPr>
          <a:xfrm>
            <a:off x="2425949" y="2924944"/>
            <a:ext cx="1152128" cy="720080"/>
          </a:xfrm>
          <a:prstGeom prst="chevron">
            <a:avLst>
              <a:gd name="adj" fmla="val 29097"/>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100" dirty="0">
              <a:solidFill>
                <a:schemeClr val="accent6">
                  <a:lumMod val="40000"/>
                  <a:lumOff val="60000"/>
                </a:schemeClr>
              </a:solidFill>
              <a:latin typeface="+mj-lt"/>
            </a:endParaRPr>
          </a:p>
        </p:txBody>
      </p:sp>
      <p:sp>
        <p:nvSpPr>
          <p:cNvPr id="11" name="TextBox 10">
            <a:extLst>
              <a:ext uri="{FF2B5EF4-FFF2-40B4-BE49-F238E27FC236}">
                <a16:creationId xmlns:a16="http://schemas.microsoft.com/office/drawing/2014/main" id="{A9677308-4576-439E-A87E-09DCFCB47309}"/>
              </a:ext>
            </a:extLst>
          </p:cNvPr>
          <p:cNvSpPr txBox="1">
            <a:spLocks noChangeArrowheads="1"/>
          </p:cNvSpPr>
          <p:nvPr/>
        </p:nvSpPr>
        <p:spPr bwMode="auto">
          <a:xfrm>
            <a:off x="2529857" y="2989125"/>
            <a:ext cx="1009659" cy="577081"/>
          </a:xfrm>
          <a:prstGeom prst="rect">
            <a:avLst/>
          </a:prstGeom>
          <a:noFill/>
          <a:ln w="9525">
            <a:noFill/>
            <a:miter lim="800000"/>
            <a:headEnd/>
            <a:tailEnd/>
          </a:ln>
          <a:effectLst/>
        </p:spPr>
        <p:txBody>
          <a:bodyPr wrap="square">
            <a:spAutoFit/>
          </a:bodyPr>
          <a:lstStyle/>
          <a:p>
            <a:pPr algn="ctr"/>
            <a:r>
              <a:rPr lang="en-AU" sz="1050" dirty="0">
                <a:solidFill>
                  <a:schemeClr val="bg1"/>
                </a:solidFill>
                <a:latin typeface="+mj-lt"/>
              </a:rPr>
              <a:t>Develop sourcing strategy </a:t>
            </a:r>
          </a:p>
        </p:txBody>
      </p:sp>
      <p:sp>
        <p:nvSpPr>
          <p:cNvPr id="12" name="Chevron 9">
            <a:extLst>
              <a:ext uri="{FF2B5EF4-FFF2-40B4-BE49-F238E27FC236}">
                <a16:creationId xmlns:a16="http://schemas.microsoft.com/office/drawing/2014/main" id="{ADC1EF23-DFDE-4F90-A573-7E1E5B2F160A}"/>
              </a:ext>
            </a:extLst>
          </p:cNvPr>
          <p:cNvSpPr/>
          <p:nvPr/>
        </p:nvSpPr>
        <p:spPr>
          <a:xfrm>
            <a:off x="3888687" y="2924944"/>
            <a:ext cx="1152128" cy="720080"/>
          </a:xfrm>
          <a:prstGeom prst="chevron">
            <a:avLst>
              <a:gd name="adj" fmla="val 29097"/>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100" dirty="0">
              <a:solidFill>
                <a:schemeClr val="accent6">
                  <a:lumMod val="40000"/>
                  <a:lumOff val="60000"/>
                </a:schemeClr>
              </a:solidFill>
              <a:latin typeface="+mj-lt"/>
            </a:endParaRPr>
          </a:p>
        </p:txBody>
      </p:sp>
      <p:sp>
        <p:nvSpPr>
          <p:cNvPr id="13" name="TextBox 12">
            <a:extLst>
              <a:ext uri="{FF2B5EF4-FFF2-40B4-BE49-F238E27FC236}">
                <a16:creationId xmlns:a16="http://schemas.microsoft.com/office/drawing/2014/main" id="{3F1A0CED-45DF-4623-8E6A-C816770EC5BF}"/>
              </a:ext>
            </a:extLst>
          </p:cNvPr>
          <p:cNvSpPr txBox="1">
            <a:spLocks noChangeArrowheads="1"/>
          </p:cNvSpPr>
          <p:nvPr/>
        </p:nvSpPr>
        <p:spPr bwMode="auto">
          <a:xfrm>
            <a:off x="3888687" y="3061206"/>
            <a:ext cx="1152128" cy="415498"/>
          </a:xfrm>
          <a:prstGeom prst="rect">
            <a:avLst/>
          </a:prstGeom>
          <a:noFill/>
          <a:ln w="9525">
            <a:noFill/>
            <a:miter lim="800000"/>
            <a:headEnd/>
            <a:tailEnd/>
          </a:ln>
          <a:effectLst/>
        </p:spPr>
        <p:txBody>
          <a:bodyPr wrap="square">
            <a:spAutoFit/>
          </a:bodyPr>
          <a:lstStyle/>
          <a:p>
            <a:pPr algn="ctr"/>
            <a:r>
              <a:rPr lang="en-AU" sz="1050" dirty="0">
                <a:solidFill>
                  <a:schemeClr val="bg1"/>
                </a:solidFill>
                <a:latin typeface="+mj-lt"/>
              </a:rPr>
              <a:t>Go to        </a:t>
            </a:r>
          </a:p>
          <a:p>
            <a:pPr algn="ctr"/>
            <a:r>
              <a:rPr lang="en-AU" sz="1050" dirty="0">
                <a:solidFill>
                  <a:schemeClr val="bg1"/>
                </a:solidFill>
                <a:latin typeface="+mj-lt"/>
              </a:rPr>
              <a:t> Market </a:t>
            </a:r>
          </a:p>
        </p:txBody>
      </p:sp>
      <p:sp>
        <p:nvSpPr>
          <p:cNvPr id="14" name="Chevron 11">
            <a:extLst>
              <a:ext uri="{FF2B5EF4-FFF2-40B4-BE49-F238E27FC236}">
                <a16:creationId xmlns:a16="http://schemas.microsoft.com/office/drawing/2014/main" id="{305F8615-DF1D-4DD0-A32B-65855461E39B}"/>
              </a:ext>
            </a:extLst>
          </p:cNvPr>
          <p:cNvSpPr/>
          <p:nvPr/>
        </p:nvSpPr>
        <p:spPr>
          <a:xfrm>
            <a:off x="5184831" y="2924944"/>
            <a:ext cx="1152128" cy="720080"/>
          </a:xfrm>
          <a:prstGeom prst="chevron">
            <a:avLst>
              <a:gd name="adj" fmla="val 29097"/>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100" dirty="0">
              <a:solidFill>
                <a:schemeClr val="accent6">
                  <a:lumMod val="40000"/>
                  <a:lumOff val="60000"/>
                </a:schemeClr>
              </a:solidFill>
              <a:latin typeface="+mj-lt"/>
            </a:endParaRPr>
          </a:p>
        </p:txBody>
      </p:sp>
      <p:sp>
        <p:nvSpPr>
          <p:cNvPr id="15" name="TextBox 14">
            <a:extLst>
              <a:ext uri="{FF2B5EF4-FFF2-40B4-BE49-F238E27FC236}">
                <a16:creationId xmlns:a16="http://schemas.microsoft.com/office/drawing/2014/main" id="{D22B62AB-9E0C-4429-A794-27E890816EAE}"/>
              </a:ext>
            </a:extLst>
          </p:cNvPr>
          <p:cNvSpPr txBox="1">
            <a:spLocks noChangeArrowheads="1"/>
          </p:cNvSpPr>
          <p:nvPr/>
        </p:nvSpPr>
        <p:spPr bwMode="auto">
          <a:xfrm>
            <a:off x="5304723" y="3074189"/>
            <a:ext cx="1009659" cy="430887"/>
          </a:xfrm>
          <a:prstGeom prst="rect">
            <a:avLst/>
          </a:prstGeom>
          <a:noFill/>
          <a:ln w="9525">
            <a:noFill/>
            <a:miter lim="800000"/>
            <a:headEnd/>
            <a:tailEnd/>
          </a:ln>
          <a:effectLst/>
        </p:spPr>
        <p:txBody>
          <a:bodyPr wrap="square">
            <a:spAutoFit/>
          </a:bodyPr>
          <a:lstStyle/>
          <a:p>
            <a:pPr algn="ctr"/>
            <a:r>
              <a:rPr lang="en-AU" sz="1050" dirty="0">
                <a:solidFill>
                  <a:schemeClr val="bg1"/>
                </a:solidFill>
                <a:latin typeface="+mj-lt"/>
              </a:rPr>
              <a:t>Evaluate responses</a:t>
            </a:r>
          </a:p>
        </p:txBody>
      </p:sp>
      <p:sp>
        <p:nvSpPr>
          <p:cNvPr id="16" name="Chevron 13">
            <a:extLst>
              <a:ext uri="{FF2B5EF4-FFF2-40B4-BE49-F238E27FC236}">
                <a16:creationId xmlns:a16="http://schemas.microsoft.com/office/drawing/2014/main" id="{324A5F3E-7B6B-480A-B14B-EAE4566DBFC8}"/>
              </a:ext>
            </a:extLst>
          </p:cNvPr>
          <p:cNvSpPr/>
          <p:nvPr/>
        </p:nvSpPr>
        <p:spPr>
          <a:xfrm>
            <a:off x="6480975" y="2924944"/>
            <a:ext cx="1152128" cy="720080"/>
          </a:xfrm>
          <a:prstGeom prst="chevron">
            <a:avLst>
              <a:gd name="adj" fmla="val 29097"/>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100" dirty="0">
              <a:solidFill>
                <a:schemeClr val="accent6">
                  <a:lumMod val="40000"/>
                  <a:lumOff val="60000"/>
                </a:schemeClr>
              </a:solidFill>
              <a:latin typeface="+mj-lt"/>
            </a:endParaRPr>
          </a:p>
        </p:txBody>
      </p:sp>
      <p:sp>
        <p:nvSpPr>
          <p:cNvPr id="17" name="TextBox 16">
            <a:extLst>
              <a:ext uri="{FF2B5EF4-FFF2-40B4-BE49-F238E27FC236}">
                <a16:creationId xmlns:a16="http://schemas.microsoft.com/office/drawing/2014/main" id="{B7E663BD-738A-4EAB-87A6-0E654D4C0308}"/>
              </a:ext>
            </a:extLst>
          </p:cNvPr>
          <p:cNvSpPr txBox="1">
            <a:spLocks noChangeArrowheads="1"/>
          </p:cNvSpPr>
          <p:nvPr/>
        </p:nvSpPr>
        <p:spPr bwMode="auto">
          <a:xfrm>
            <a:off x="6600867" y="3074189"/>
            <a:ext cx="1009659" cy="430887"/>
          </a:xfrm>
          <a:prstGeom prst="rect">
            <a:avLst/>
          </a:prstGeom>
          <a:noFill/>
          <a:ln w="9525">
            <a:noFill/>
            <a:miter lim="800000"/>
            <a:headEnd/>
            <a:tailEnd/>
          </a:ln>
          <a:effectLst/>
        </p:spPr>
        <p:txBody>
          <a:bodyPr wrap="square">
            <a:spAutoFit/>
          </a:bodyPr>
          <a:lstStyle/>
          <a:p>
            <a:pPr algn="ctr"/>
            <a:r>
              <a:rPr lang="en-AU" sz="1050" dirty="0">
                <a:solidFill>
                  <a:schemeClr val="bg1"/>
                </a:solidFill>
                <a:latin typeface="+mj-lt"/>
              </a:rPr>
              <a:t>Negotiate contract</a:t>
            </a:r>
          </a:p>
        </p:txBody>
      </p:sp>
      <p:sp>
        <p:nvSpPr>
          <p:cNvPr id="18" name="Chevron 15">
            <a:extLst>
              <a:ext uri="{FF2B5EF4-FFF2-40B4-BE49-F238E27FC236}">
                <a16:creationId xmlns:a16="http://schemas.microsoft.com/office/drawing/2014/main" id="{89D4E4D8-C594-46D6-B06E-7E763D6BAFC3}"/>
              </a:ext>
            </a:extLst>
          </p:cNvPr>
          <p:cNvSpPr/>
          <p:nvPr/>
        </p:nvSpPr>
        <p:spPr>
          <a:xfrm>
            <a:off x="7921135" y="2924944"/>
            <a:ext cx="1152128" cy="720080"/>
          </a:xfrm>
          <a:prstGeom prst="chevron">
            <a:avLst>
              <a:gd name="adj" fmla="val 29097"/>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100" dirty="0">
              <a:solidFill>
                <a:schemeClr val="accent6">
                  <a:lumMod val="40000"/>
                  <a:lumOff val="60000"/>
                </a:schemeClr>
              </a:solidFill>
              <a:latin typeface="+mj-lt"/>
            </a:endParaRPr>
          </a:p>
        </p:txBody>
      </p:sp>
      <p:sp>
        <p:nvSpPr>
          <p:cNvPr id="19" name="TextBox 18">
            <a:extLst>
              <a:ext uri="{FF2B5EF4-FFF2-40B4-BE49-F238E27FC236}">
                <a16:creationId xmlns:a16="http://schemas.microsoft.com/office/drawing/2014/main" id="{A3B321FA-1E69-4BF1-98CF-13827326B04D}"/>
              </a:ext>
            </a:extLst>
          </p:cNvPr>
          <p:cNvSpPr txBox="1">
            <a:spLocks noChangeArrowheads="1"/>
          </p:cNvSpPr>
          <p:nvPr/>
        </p:nvSpPr>
        <p:spPr bwMode="auto">
          <a:xfrm>
            <a:off x="8019761" y="3008393"/>
            <a:ext cx="1009659" cy="415498"/>
          </a:xfrm>
          <a:prstGeom prst="rect">
            <a:avLst/>
          </a:prstGeom>
          <a:noFill/>
          <a:ln w="9525">
            <a:noFill/>
            <a:miter lim="800000"/>
            <a:headEnd/>
            <a:tailEnd/>
          </a:ln>
          <a:effectLst/>
        </p:spPr>
        <p:txBody>
          <a:bodyPr wrap="square">
            <a:spAutoFit/>
          </a:bodyPr>
          <a:lstStyle/>
          <a:p>
            <a:pPr algn="ctr"/>
            <a:r>
              <a:rPr lang="en-AU" sz="1050" dirty="0">
                <a:solidFill>
                  <a:schemeClr val="bg1"/>
                </a:solidFill>
                <a:latin typeface="+mj-lt"/>
              </a:rPr>
              <a:t>Manage contract</a:t>
            </a:r>
          </a:p>
        </p:txBody>
      </p:sp>
      <p:sp>
        <p:nvSpPr>
          <p:cNvPr id="20" name="TextBox 99">
            <a:extLst>
              <a:ext uri="{FF2B5EF4-FFF2-40B4-BE49-F238E27FC236}">
                <a16:creationId xmlns:a16="http://schemas.microsoft.com/office/drawing/2014/main" id="{E666132F-9CD6-4B3D-968A-83C8C4E9C028}"/>
              </a:ext>
            </a:extLst>
          </p:cNvPr>
          <p:cNvSpPr txBox="1">
            <a:spLocks noChangeArrowheads="1"/>
          </p:cNvSpPr>
          <p:nvPr/>
        </p:nvSpPr>
        <p:spPr bwMode="auto">
          <a:xfrm>
            <a:off x="1802586" y="2426743"/>
            <a:ext cx="612668" cy="307777"/>
          </a:xfrm>
          <a:prstGeom prst="rect">
            <a:avLst/>
          </a:prstGeom>
          <a:noFill/>
          <a:ln w="9525">
            <a:noFill/>
            <a:miter lim="800000"/>
            <a:headEnd/>
            <a:tailEnd/>
          </a:ln>
        </p:spPr>
        <p:txBody>
          <a:bodyPr wrap="none">
            <a:spAutoFit/>
          </a:bodyPr>
          <a:lstStyle/>
          <a:p>
            <a:r>
              <a:rPr lang="en-AU" sz="1400" b="1" dirty="0">
                <a:solidFill>
                  <a:srgbClr val="54B143"/>
                </a:solidFill>
                <a:latin typeface="+mj-lt"/>
              </a:rPr>
              <a:t>Plan </a:t>
            </a:r>
          </a:p>
        </p:txBody>
      </p:sp>
      <p:sp>
        <p:nvSpPr>
          <p:cNvPr id="21" name="TextBox 99">
            <a:extLst>
              <a:ext uri="{FF2B5EF4-FFF2-40B4-BE49-F238E27FC236}">
                <a16:creationId xmlns:a16="http://schemas.microsoft.com/office/drawing/2014/main" id="{6B1EDAD1-C05C-4B43-8BBB-B60AEE493499}"/>
              </a:ext>
            </a:extLst>
          </p:cNvPr>
          <p:cNvSpPr txBox="1">
            <a:spLocks noChangeArrowheads="1"/>
          </p:cNvSpPr>
          <p:nvPr/>
        </p:nvSpPr>
        <p:spPr bwMode="auto">
          <a:xfrm>
            <a:off x="5340137" y="2426743"/>
            <a:ext cx="792205" cy="307777"/>
          </a:xfrm>
          <a:prstGeom prst="rect">
            <a:avLst/>
          </a:prstGeom>
          <a:noFill/>
          <a:ln w="9525">
            <a:noFill/>
            <a:miter lim="800000"/>
            <a:headEnd/>
            <a:tailEnd/>
          </a:ln>
        </p:spPr>
        <p:txBody>
          <a:bodyPr wrap="none">
            <a:spAutoFit/>
          </a:bodyPr>
          <a:lstStyle/>
          <a:p>
            <a:r>
              <a:rPr lang="en-AU" sz="1400" b="1" dirty="0">
                <a:solidFill>
                  <a:srgbClr val="54B143"/>
                </a:solidFill>
                <a:latin typeface="+mj-lt"/>
              </a:rPr>
              <a:t>Source</a:t>
            </a:r>
          </a:p>
        </p:txBody>
      </p:sp>
      <p:sp>
        <p:nvSpPr>
          <p:cNvPr id="22" name="TextBox 99">
            <a:extLst>
              <a:ext uri="{FF2B5EF4-FFF2-40B4-BE49-F238E27FC236}">
                <a16:creationId xmlns:a16="http://schemas.microsoft.com/office/drawing/2014/main" id="{BD6EA660-8BB0-4656-A487-D0DE7B0BA120}"/>
              </a:ext>
            </a:extLst>
          </p:cNvPr>
          <p:cNvSpPr txBox="1">
            <a:spLocks noChangeArrowheads="1"/>
          </p:cNvSpPr>
          <p:nvPr/>
        </p:nvSpPr>
        <p:spPr bwMode="auto">
          <a:xfrm>
            <a:off x="8065151" y="2438032"/>
            <a:ext cx="1152128" cy="307777"/>
          </a:xfrm>
          <a:prstGeom prst="rect">
            <a:avLst/>
          </a:prstGeom>
          <a:noFill/>
          <a:ln w="9525">
            <a:noFill/>
            <a:miter lim="800000"/>
            <a:headEnd/>
            <a:tailEnd/>
          </a:ln>
        </p:spPr>
        <p:txBody>
          <a:bodyPr wrap="square">
            <a:spAutoFit/>
          </a:bodyPr>
          <a:lstStyle/>
          <a:p>
            <a:r>
              <a:rPr lang="en-AU" sz="1400" b="1" dirty="0">
                <a:solidFill>
                  <a:srgbClr val="54B143"/>
                </a:solidFill>
                <a:latin typeface="+mj-lt"/>
              </a:rPr>
              <a:t>Manage</a:t>
            </a:r>
          </a:p>
        </p:txBody>
      </p:sp>
      <p:sp>
        <p:nvSpPr>
          <p:cNvPr id="23" name="Oval 22">
            <a:extLst>
              <a:ext uri="{FF2B5EF4-FFF2-40B4-BE49-F238E27FC236}">
                <a16:creationId xmlns:a16="http://schemas.microsoft.com/office/drawing/2014/main" id="{0CA5AC81-1F98-4526-9E21-A2F45CC91A73}"/>
              </a:ext>
            </a:extLst>
          </p:cNvPr>
          <p:cNvSpPr/>
          <p:nvPr/>
        </p:nvSpPr>
        <p:spPr>
          <a:xfrm>
            <a:off x="1220117" y="2776535"/>
            <a:ext cx="252000" cy="252000"/>
          </a:xfrm>
          <a:prstGeom prst="ellipse">
            <a:avLst/>
          </a:prstGeom>
          <a:solidFill>
            <a:srgbClr val="54B14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1</a:t>
            </a:r>
          </a:p>
        </p:txBody>
      </p:sp>
      <p:sp>
        <p:nvSpPr>
          <p:cNvPr id="24" name="Oval 23">
            <a:extLst>
              <a:ext uri="{FF2B5EF4-FFF2-40B4-BE49-F238E27FC236}">
                <a16:creationId xmlns:a16="http://schemas.microsoft.com/office/drawing/2014/main" id="{D5785DEB-9912-4686-8D3A-157014C06E26}"/>
              </a:ext>
            </a:extLst>
          </p:cNvPr>
          <p:cNvSpPr/>
          <p:nvPr/>
        </p:nvSpPr>
        <p:spPr>
          <a:xfrm>
            <a:off x="2547309" y="2776535"/>
            <a:ext cx="252000" cy="252000"/>
          </a:xfrm>
          <a:prstGeom prst="ellipse">
            <a:avLst/>
          </a:prstGeom>
          <a:solidFill>
            <a:srgbClr val="54B14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2</a:t>
            </a:r>
          </a:p>
        </p:txBody>
      </p:sp>
      <p:sp>
        <p:nvSpPr>
          <p:cNvPr id="25" name="Oval 24">
            <a:extLst>
              <a:ext uri="{FF2B5EF4-FFF2-40B4-BE49-F238E27FC236}">
                <a16:creationId xmlns:a16="http://schemas.microsoft.com/office/drawing/2014/main" id="{C48F050B-6F7C-4BE3-8DF9-36DBE8D032A8}"/>
              </a:ext>
            </a:extLst>
          </p:cNvPr>
          <p:cNvSpPr/>
          <p:nvPr/>
        </p:nvSpPr>
        <p:spPr>
          <a:xfrm>
            <a:off x="4003583" y="2776535"/>
            <a:ext cx="252000" cy="252000"/>
          </a:xfrm>
          <a:prstGeom prst="ellipse">
            <a:avLst/>
          </a:prstGeom>
          <a:solidFill>
            <a:srgbClr val="54B14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3</a:t>
            </a:r>
          </a:p>
        </p:txBody>
      </p:sp>
      <p:sp>
        <p:nvSpPr>
          <p:cNvPr id="26" name="Oval 25">
            <a:extLst>
              <a:ext uri="{FF2B5EF4-FFF2-40B4-BE49-F238E27FC236}">
                <a16:creationId xmlns:a16="http://schemas.microsoft.com/office/drawing/2014/main" id="{7CB2DC16-DD60-4B80-8D14-F05BCFB39178}"/>
              </a:ext>
            </a:extLst>
          </p:cNvPr>
          <p:cNvSpPr/>
          <p:nvPr/>
        </p:nvSpPr>
        <p:spPr>
          <a:xfrm>
            <a:off x="5309858" y="2776535"/>
            <a:ext cx="252000" cy="252000"/>
          </a:xfrm>
          <a:prstGeom prst="ellipse">
            <a:avLst/>
          </a:prstGeom>
          <a:solidFill>
            <a:srgbClr val="54B14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4</a:t>
            </a:r>
          </a:p>
        </p:txBody>
      </p:sp>
      <p:sp>
        <p:nvSpPr>
          <p:cNvPr id="27" name="Oval 26">
            <a:extLst>
              <a:ext uri="{FF2B5EF4-FFF2-40B4-BE49-F238E27FC236}">
                <a16:creationId xmlns:a16="http://schemas.microsoft.com/office/drawing/2014/main" id="{2108EF59-6AB1-4585-BD7A-3C1D495240D1}"/>
              </a:ext>
            </a:extLst>
          </p:cNvPr>
          <p:cNvSpPr/>
          <p:nvPr/>
        </p:nvSpPr>
        <p:spPr>
          <a:xfrm>
            <a:off x="6594390" y="2776535"/>
            <a:ext cx="252000" cy="252000"/>
          </a:xfrm>
          <a:prstGeom prst="ellipse">
            <a:avLst/>
          </a:prstGeom>
          <a:solidFill>
            <a:srgbClr val="54B14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5</a:t>
            </a:r>
          </a:p>
        </p:txBody>
      </p:sp>
      <p:sp>
        <p:nvSpPr>
          <p:cNvPr id="28" name="Oval 27">
            <a:extLst>
              <a:ext uri="{FF2B5EF4-FFF2-40B4-BE49-F238E27FC236}">
                <a16:creationId xmlns:a16="http://schemas.microsoft.com/office/drawing/2014/main" id="{0BA4787F-0D61-4575-8EE4-54ECCDABAEEA}"/>
              </a:ext>
            </a:extLst>
          </p:cNvPr>
          <p:cNvSpPr/>
          <p:nvPr/>
        </p:nvSpPr>
        <p:spPr>
          <a:xfrm>
            <a:off x="8041443" y="2776535"/>
            <a:ext cx="252000" cy="252000"/>
          </a:xfrm>
          <a:prstGeom prst="ellipse">
            <a:avLst/>
          </a:prstGeom>
          <a:solidFill>
            <a:srgbClr val="54B14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6</a:t>
            </a:r>
          </a:p>
        </p:txBody>
      </p:sp>
      <p:sp>
        <p:nvSpPr>
          <p:cNvPr id="29" name="TextBox 28">
            <a:extLst>
              <a:ext uri="{FF2B5EF4-FFF2-40B4-BE49-F238E27FC236}">
                <a16:creationId xmlns:a16="http://schemas.microsoft.com/office/drawing/2014/main" id="{4ACBF248-0FC6-4688-8D6B-650B3B45DC92}"/>
              </a:ext>
            </a:extLst>
          </p:cNvPr>
          <p:cNvSpPr txBox="1"/>
          <p:nvPr/>
        </p:nvSpPr>
        <p:spPr>
          <a:xfrm>
            <a:off x="976814" y="1999740"/>
            <a:ext cx="2332690" cy="307777"/>
          </a:xfrm>
          <a:prstGeom prst="rect">
            <a:avLst/>
          </a:prstGeom>
          <a:noFill/>
        </p:spPr>
        <p:txBody>
          <a:bodyPr wrap="none" rtlCol="0">
            <a:spAutoFit/>
          </a:bodyPr>
          <a:lstStyle/>
          <a:p>
            <a:r>
              <a:rPr lang="en-AU" sz="1400" dirty="0">
                <a:solidFill>
                  <a:schemeClr val="bg1"/>
                </a:solidFill>
              </a:rPr>
              <a:t>Source-to-Contract (S2C)</a:t>
            </a:r>
          </a:p>
        </p:txBody>
      </p:sp>
      <p:sp>
        <p:nvSpPr>
          <p:cNvPr id="30" name="Rounded Rectangle 29">
            <a:extLst>
              <a:ext uri="{FF2B5EF4-FFF2-40B4-BE49-F238E27FC236}">
                <a16:creationId xmlns:a16="http://schemas.microsoft.com/office/drawing/2014/main" id="{EFAA9BAB-8787-4501-A209-868EED03DC25}"/>
              </a:ext>
            </a:extLst>
          </p:cNvPr>
          <p:cNvSpPr/>
          <p:nvPr/>
        </p:nvSpPr>
        <p:spPr>
          <a:xfrm>
            <a:off x="923893" y="4170550"/>
            <a:ext cx="2574343" cy="566619"/>
          </a:xfrm>
          <a:prstGeom prst="roundRect">
            <a:avLst>
              <a:gd name="adj" fmla="val 95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ounded Rectangle 30">
            <a:extLst>
              <a:ext uri="{FF2B5EF4-FFF2-40B4-BE49-F238E27FC236}">
                <a16:creationId xmlns:a16="http://schemas.microsoft.com/office/drawing/2014/main" id="{C3EEB176-1EC0-4C15-95CE-5D280C358FB0}"/>
              </a:ext>
            </a:extLst>
          </p:cNvPr>
          <p:cNvSpPr/>
          <p:nvPr/>
        </p:nvSpPr>
        <p:spPr>
          <a:xfrm>
            <a:off x="911424" y="4523866"/>
            <a:ext cx="8424936" cy="1569430"/>
          </a:xfrm>
          <a:prstGeom prst="roundRect">
            <a:avLst>
              <a:gd name="adj" fmla="val 162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Chevron 31">
            <a:extLst>
              <a:ext uri="{FF2B5EF4-FFF2-40B4-BE49-F238E27FC236}">
                <a16:creationId xmlns:a16="http://schemas.microsoft.com/office/drawing/2014/main" id="{C1D16686-6C16-4815-8E3C-FA23ACBD1978}"/>
              </a:ext>
            </a:extLst>
          </p:cNvPr>
          <p:cNvSpPr/>
          <p:nvPr/>
        </p:nvSpPr>
        <p:spPr>
          <a:xfrm>
            <a:off x="1148065" y="4811898"/>
            <a:ext cx="1152128" cy="720080"/>
          </a:xfrm>
          <a:prstGeom prst="chevron">
            <a:avLst>
              <a:gd name="adj" fmla="val 29097"/>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100" dirty="0">
              <a:solidFill>
                <a:schemeClr val="accent6">
                  <a:lumMod val="40000"/>
                  <a:lumOff val="60000"/>
                </a:schemeClr>
              </a:solidFill>
              <a:latin typeface="+mj-lt"/>
            </a:endParaRPr>
          </a:p>
        </p:txBody>
      </p:sp>
      <p:sp>
        <p:nvSpPr>
          <p:cNvPr id="33" name="Rectangle 32">
            <a:extLst>
              <a:ext uri="{FF2B5EF4-FFF2-40B4-BE49-F238E27FC236}">
                <a16:creationId xmlns:a16="http://schemas.microsoft.com/office/drawing/2014/main" id="{49F2284F-02D3-4B98-B099-703F6D5B23A4}"/>
              </a:ext>
            </a:extLst>
          </p:cNvPr>
          <p:cNvSpPr/>
          <p:nvPr/>
        </p:nvSpPr>
        <p:spPr>
          <a:xfrm>
            <a:off x="1322211" y="5014890"/>
            <a:ext cx="928694" cy="253916"/>
          </a:xfrm>
          <a:prstGeom prst="rect">
            <a:avLst/>
          </a:prstGeom>
          <a:effectLst/>
        </p:spPr>
        <p:txBody>
          <a:bodyPr wrap="square">
            <a:spAutoFit/>
          </a:bodyPr>
          <a:lstStyle/>
          <a:p>
            <a:pPr lvl="0" algn="ctr"/>
            <a:r>
              <a:rPr lang="en-AU" sz="1050" dirty="0">
                <a:solidFill>
                  <a:schemeClr val="bg1"/>
                </a:solidFill>
                <a:latin typeface="+mj-lt"/>
              </a:rPr>
              <a:t>Requisition</a:t>
            </a:r>
          </a:p>
        </p:txBody>
      </p:sp>
      <p:sp>
        <p:nvSpPr>
          <p:cNvPr id="34" name="Chevron 33">
            <a:extLst>
              <a:ext uri="{FF2B5EF4-FFF2-40B4-BE49-F238E27FC236}">
                <a16:creationId xmlns:a16="http://schemas.microsoft.com/office/drawing/2014/main" id="{9756CDC1-31A0-43E8-8E9F-9779F90229D0}"/>
              </a:ext>
            </a:extLst>
          </p:cNvPr>
          <p:cNvSpPr/>
          <p:nvPr/>
        </p:nvSpPr>
        <p:spPr>
          <a:xfrm>
            <a:off x="2444209" y="4811898"/>
            <a:ext cx="1152128" cy="720080"/>
          </a:xfrm>
          <a:prstGeom prst="chevron">
            <a:avLst>
              <a:gd name="adj" fmla="val 29097"/>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100" dirty="0">
              <a:solidFill>
                <a:schemeClr val="accent6">
                  <a:lumMod val="40000"/>
                  <a:lumOff val="60000"/>
                </a:schemeClr>
              </a:solidFill>
              <a:latin typeface="+mj-lt"/>
            </a:endParaRPr>
          </a:p>
        </p:txBody>
      </p:sp>
      <p:sp>
        <p:nvSpPr>
          <p:cNvPr id="35" name="TextBox 34">
            <a:extLst>
              <a:ext uri="{FF2B5EF4-FFF2-40B4-BE49-F238E27FC236}">
                <a16:creationId xmlns:a16="http://schemas.microsoft.com/office/drawing/2014/main" id="{3238C927-E131-4B62-BFCE-F6FB1E24B718}"/>
              </a:ext>
            </a:extLst>
          </p:cNvPr>
          <p:cNvSpPr txBox="1">
            <a:spLocks noChangeArrowheads="1"/>
          </p:cNvSpPr>
          <p:nvPr/>
        </p:nvSpPr>
        <p:spPr bwMode="auto">
          <a:xfrm>
            <a:off x="2445793" y="4925350"/>
            <a:ext cx="1185695" cy="415498"/>
          </a:xfrm>
          <a:prstGeom prst="rect">
            <a:avLst/>
          </a:prstGeom>
          <a:noFill/>
          <a:ln w="9525">
            <a:noFill/>
            <a:miter lim="800000"/>
            <a:headEnd/>
            <a:tailEnd/>
          </a:ln>
          <a:effectLst/>
        </p:spPr>
        <p:txBody>
          <a:bodyPr wrap="square">
            <a:spAutoFit/>
          </a:bodyPr>
          <a:lstStyle/>
          <a:p>
            <a:pPr algn="ctr"/>
            <a:r>
              <a:rPr lang="en-AU" sz="1050" dirty="0">
                <a:solidFill>
                  <a:schemeClr val="bg1"/>
                </a:solidFill>
                <a:latin typeface="+mj-lt"/>
              </a:rPr>
              <a:t>Purchase </a:t>
            </a:r>
          </a:p>
          <a:p>
            <a:pPr algn="ctr"/>
            <a:r>
              <a:rPr lang="en-AU" sz="1050" dirty="0">
                <a:solidFill>
                  <a:schemeClr val="bg1"/>
                </a:solidFill>
                <a:latin typeface="+mj-lt"/>
              </a:rPr>
              <a:t>Order  </a:t>
            </a:r>
          </a:p>
        </p:txBody>
      </p:sp>
      <p:sp>
        <p:nvSpPr>
          <p:cNvPr id="36" name="Chevron 35">
            <a:extLst>
              <a:ext uri="{FF2B5EF4-FFF2-40B4-BE49-F238E27FC236}">
                <a16:creationId xmlns:a16="http://schemas.microsoft.com/office/drawing/2014/main" id="{F6F0A769-14F0-4767-99A6-38D7B47D7B99}"/>
              </a:ext>
            </a:extLst>
          </p:cNvPr>
          <p:cNvSpPr/>
          <p:nvPr/>
        </p:nvSpPr>
        <p:spPr>
          <a:xfrm>
            <a:off x="3906947" y="4811898"/>
            <a:ext cx="1152128" cy="720080"/>
          </a:xfrm>
          <a:prstGeom prst="chevron">
            <a:avLst>
              <a:gd name="adj" fmla="val 29097"/>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100" dirty="0">
              <a:solidFill>
                <a:schemeClr val="accent6">
                  <a:lumMod val="40000"/>
                  <a:lumOff val="60000"/>
                </a:schemeClr>
              </a:solidFill>
              <a:latin typeface="+mj-lt"/>
            </a:endParaRPr>
          </a:p>
        </p:txBody>
      </p:sp>
      <p:sp>
        <p:nvSpPr>
          <p:cNvPr id="37" name="TextBox 36">
            <a:extLst>
              <a:ext uri="{FF2B5EF4-FFF2-40B4-BE49-F238E27FC236}">
                <a16:creationId xmlns:a16="http://schemas.microsoft.com/office/drawing/2014/main" id="{71013D98-5007-4235-A328-2482E4C00DA3}"/>
              </a:ext>
            </a:extLst>
          </p:cNvPr>
          <p:cNvSpPr txBox="1">
            <a:spLocks noChangeArrowheads="1"/>
          </p:cNvSpPr>
          <p:nvPr/>
        </p:nvSpPr>
        <p:spPr bwMode="auto">
          <a:xfrm>
            <a:off x="3906947" y="5010034"/>
            <a:ext cx="1152128" cy="253916"/>
          </a:xfrm>
          <a:prstGeom prst="rect">
            <a:avLst/>
          </a:prstGeom>
          <a:noFill/>
          <a:ln w="9525">
            <a:noFill/>
            <a:miter lim="800000"/>
            <a:headEnd/>
            <a:tailEnd/>
          </a:ln>
          <a:effectLst/>
        </p:spPr>
        <p:txBody>
          <a:bodyPr wrap="square">
            <a:spAutoFit/>
          </a:bodyPr>
          <a:lstStyle/>
          <a:p>
            <a:pPr algn="ctr"/>
            <a:r>
              <a:rPr lang="en-AU" sz="1050" dirty="0">
                <a:solidFill>
                  <a:schemeClr val="bg1"/>
                </a:solidFill>
                <a:latin typeface="+mj-lt"/>
              </a:rPr>
              <a:t>Delivery </a:t>
            </a:r>
          </a:p>
        </p:txBody>
      </p:sp>
      <p:sp>
        <p:nvSpPr>
          <p:cNvPr id="38" name="Chevron 37">
            <a:extLst>
              <a:ext uri="{FF2B5EF4-FFF2-40B4-BE49-F238E27FC236}">
                <a16:creationId xmlns:a16="http://schemas.microsoft.com/office/drawing/2014/main" id="{25D2A1F2-92C0-4FB2-9169-DCAB956F919B}"/>
              </a:ext>
            </a:extLst>
          </p:cNvPr>
          <p:cNvSpPr/>
          <p:nvPr/>
        </p:nvSpPr>
        <p:spPr>
          <a:xfrm>
            <a:off x="5203091" y="4811898"/>
            <a:ext cx="1152128" cy="720080"/>
          </a:xfrm>
          <a:prstGeom prst="chevron">
            <a:avLst>
              <a:gd name="adj" fmla="val 29097"/>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100" dirty="0">
              <a:solidFill>
                <a:schemeClr val="accent6">
                  <a:lumMod val="40000"/>
                  <a:lumOff val="60000"/>
                </a:schemeClr>
              </a:solidFill>
              <a:latin typeface="+mj-lt"/>
            </a:endParaRPr>
          </a:p>
        </p:txBody>
      </p:sp>
      <p:sp>
        <p:nvSpPr>
          <p:cNvPr id="39" name="TextBox 38">
            <a:extLst>
              <a:ext uri="{FF2B5EF4-FFF2-40B4-BE49-F238E27FC236}">
                <a16:creationId xmlns:a16="http://schemas.microsoft.com/office/drawing/2014/main" id="{7C48839F-432C-4575-9BF5-3AF5B283D87F}"/>
              </a:ext>
            </a:extLst>
          </p:cNvPr>
          <p:cNvSpPr txBox="1">
            <a:spLocks noChangeArrowheads="1"/>
          </p:cNvSpPr>
          <p:nvPr/>
        </p:nvSpPr>
        <p:spPr bwMode="auto">
          <a:xfrm>
            <a:off x="5322983" y="5023016"/>
            <a:ext cx="1009659" cy="253916"/>
          </a:xfrm>
          <a:prstGeom prst="rect">
            <a:avLst/>
          </a:prstGeom>
          <a:noFill/>
          <a:ln w="9525">
            <a:noFill/>
            <a:miter lim="800000"/>
            <a:headEnd/>
            <a:tailEnd/>
          </a:ln>
          <a:effectLst/>
        </p:spPr>
        <p:txBody>
          <a:bodyPr wrap="square">
            <a:spAutoFit/>
          </a:bodyPr>
          <a:lstStyle/>
          <a:p>
            <a:pPr algn="ctr"/>
            <a:r>
              <a:rPr lang="en-AU" sz="1050" dirty="0">
                <a:solidFill>
                  <a:schemeClr val="bg1"/>
                </a:solidFill>
                <a:latin typeface="+mj-lt"/>
              </a:rPr>
              <a:t>Receipt</a:t>
            </a:r>
          </a:p>
        </p:txBody>
      </p:sp>
      <p:sp>
        <p:nvSpPr>
          <p:cNvPr id="40" name="Chevron 39">
            <a:extLst>
              <a:ext uri="{FF2B5EF4-FFF2-40B4-BE49-F238E27FC236}">
                <a16:creationId xmlns:a16="http://schemas.microsoft.com/office/drawing/2014/main" id="{39245007-2A15-42CF-8BF0-444B62ACE650}"/>
              </a:ext>
            </a:extLst>
          </p:cNvPr>
          <p:cNvSpPr/>
          <p:nvPr/>
        </p:nvSpPr>
        <p:spPr>
          <a:xfrm>
            <a:off x="6499235" y="4811898"/>
            <a:ext cx="1152128" cy="720080"/>
          </a:xfrm>
          <a:prstGeom prst="chevron">
            <a:avLst>
              <a:gd name="adj" fmla="val 29097"/>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100" dirty="0">
              <a:solidFill>
                <a:schemeClr val="accent6">
                  <a:lumMod val="40000"/>
                  <a:lumOff val="60000"/>
                </a:schemeClr>
              </a:solidFill>
              <a:latin typeface="+mj-lt"/>
            </a:endParaRPr>
          </a:p>
        </p:txBody>
      </p:sp>
      <p:sp>
        <p:nvSpPr>
          <p:cNvPr id="41" name="TextBox 40">
            <a:extLst>
              <a:ext uri="{FF2B5EF4-FFF2-40B4-BE49-F238E27FC236}">
                <a16:creationId xmlns:a16="http://schemas.microsoft.com/office/drawing/2014/main" id="{9A1FAC94-58EA-4952-BD53-6CE96567324E}"/>
              </a:ext>
            </a:extLst>
          </p:cNvPr>
          <p:cNvSpPr txBox="1">
            <a:spLocks noChangeArrowheads="1"/>
          </p:cNvSpPr>
          <p:nvPr/>
        </p:nvSpPr>
        <p:spPr bwMode="auto">
          <a:xfrm>
            <a:off x="6619127" y="5023016"/>
            <a:ext cx="1009659" cy="253916"/>
          </a:xfrm>
          <a:prstGeom prst="rect">
            <a:avLst/>
          </a:prstGeom>
          <a:noFill/>
          <a:ln w="9525">
            <a:noFill/>
            <a:miter lim="800000"/>
            <a:headEnd/>
            <a:tailEnd/>
          </a:ln>
          <a:effectLst/>
        </p:spPr>
        <p:txBody>
          <a:bodyPr wrap="square">
            <a:spAutoFit/>
          </a:bodyPr>
          <a:lstStyle/>
          <a:p>
            <a:pPr algn="ctr"/>
            <a:r>
              <a:rPr lang="en-AU" sz="1050" dirty="0">
                <a:solidFill>
                  <a:schemeClr val="bg1"/>
                </a:solidFill>
                <a:latin typeface="+mj-lt"/>
              </a:rPr>
              <a:t>Invoice</a:t>
            </a:r>
          </a:p>
        </p:txBody>
      </p:sp>
      <p:sp>
        <p:nvSpPr>
          <p:cNvPr id="42" name="Oval 41">
            <a:extLst>
              <a:ext uri="{FF2B5EF4-FFF2-40B4-BE49-F238E27FC236}">
                <a16:creationId xmlns:a16="http://schemas.microsoft.com/office/drawing/2014/main" id="{99E09E9C-C184-4264-92B3-3274B73BA747}"/>
              </a:ext>
            </a:extLst>
          </p:cNvPr>
          <p:cNvSpPr/>
          <p:nvPr/>
        </p:nvSpPr>
        <p:spPr>
          <a:xfrm>
            <a:off x="1238377" y="4663489"/>
            <a:ext cx="252000" cy="252000"/>
          </a:xfrm>
          <a:prstGeom prst="ellipse">
            <a:avLst/>
          </a:prstGeom>
          <a:solidFill>
            <a:srgbClr val="54B14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1</a:t>
            </a:r>
          </a:p>
        </p:txBody>
      </p:sp>
      <p:sp>
        <p:nvSpPr>
          <p:cNvPr id="43" name="Oval 42">
            <a:extLst>
              <a:ext uri="{FF2B5EF4-FFF2-40B4-BE49-F238E27FC236}">
                <a16:creationId xmlns:a16="http://schemas.microsoft.com/office/drawing/2014/main" id="{D6DEBBDB-8AA3-47B9-A4F6-50C82018501F}"/>
              </a:ext>
            </a:extLst>
          </p:cNvPr>
          <p:cNvSpPr/>
          <p:nvPr/>
        </p:nvSpPr>
        <p:spPr>
          <a:xfrm>
            <a:off x="2565569" y="4663489"/>
            <a:ext cx="252000" cy="252000"/>
          </a:xfrm>
          <a:prstGeom prst="ellipse">
            <a:avLst/>
          </a:prstGeom>
          <a:solidFill>
            <a:srgbClr val="54B14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2</a:t>
            </a:r>
          </a:p>
        </p:txBody>
      </p:sp>
      <p:sp>
        <p:nvSpPr>
          <p:cNvPr id="44" name="Oval 43">
            <a:extLst>
              <a:ext uri="{FF2B5EF4-FFF2-40B4-BE49-F238E27FC236}">
                <a16:creationId xmlns:a16="http://schemas.microsoft.com/office/drawing/2014/main" id="{7855AA53-46EE-4B2A-92FD-E9613ACA04FD}"/>
              </a:ext>
            </a:extLst>
          </p:cNvPr>
          <p:cNvSpPr/>
          <p:nvPr/>
        </p:nvSpPr>
        <p:spPr>
          <a:xfrm>
            <a:off x="4021843" y="4663489"/>
            <a:ext cx="252000" cy="252000"/>
          </a:xfrm>
          <a:prstGeom prst="ellipse">
            <a:avLst/>
          </a:prstGeom>
          <a:solidFill>
            <a:srgbClr val="54B14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3</a:t>
            </a:r>
          </a:p>
        </p:txBody>
      </p:sp>
      <p:sp>
        <p:nvSpPr>
          <p:cNvPr id="45" name="Oval 44">
            <a:extLst>
              <a:ext uri="{FF2B5EF4-FFF2-40B4-BE49-F238E27FC236}">
                <a16:creationId xmlns:a16="http://schemas.microsoft.com/office/drawing/2014/main" id="{0D8B4B3B-8B9B-419B-9C92-D88019275C7B}"/>
              </a:ext>
            </a:extLst>
          </p:cNvPr>
          <p:cNvSpPr/>
          <p:nvPr/>
        </p:nvSpPr>
        <p:spPr>
          <a:xfrm>
            <a:off x="5328118" y="4663489"/>
            <a:ext cx="252000" cy="252000"/>
          </a:xfrm>
          <a:prstGeom prst="ellipse">
            <a:avLst/>
          </a:prstGeom>
          <a:solidFill>
            <a:srgbClr val="54B14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4</a:t>
            </a:r>
          </a:p>
        </p:txBody>
      </p:sp>
      <p:sp>
        <p:nvSpPr>
          <p:cNvPr id="46" name="Oval 45">
            <a:extLst>
              <a:ext uri="{FF2B5EF4-FFF2-40B4-BE49-F238E27FC236}">
                <a16:creationId xmlns:a16="http://schemas.microsoft.com/office/drawing/2014/main" id="{8A7727F5-174F-43DD-B6CB-A49D02C4588F}"/>
              </a:ext>
            </a:extLst>
          </p:cNvPr>
          <p:cNvSpPr/>
          <p:nvPr/>
        </p:nvSpPr>
        <p:spPr>
          <a:xfrm>
            <a:off x="6612650" y="4663489"/>
            <a:ext cx="252000" cy="252000"/>
          </a:xfrm>
          <a:prstGeom prst="ellipse">
            <a:avLst/>
          </a:prstGeom>
          <a:solidFill>
            <a:srgbClr val="54B14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5</a:t>
            </a:r>
          </a:p>
        </p:txBody>
      </p:sp>
      <p:sp>
        <p:nvSpPr>
          <p:cNvPr id="47" name="TextBox 46">
            <a:extLst>
              <a:ext uri="{FF2B5EF4-FFF2-40B4-BE49-F238E27FC236}">
                <a16:creationId xmlns:a16="http://schemas.microsoft.com/office/drawing/2014/main" id="{7377B278-B910-41E5-9D16-CA6A1657EC4D}"/>
              </a:ext>
            </a:extLst>
          </p:cNvPr>
          <p:cNvSpPr txBox="1"/>
          <p:nvPr/>
        </p:nvSpPr>
        <p:spPr>
          <a:xfrm>
            <a:off x="949104" y="4174726"/>
            <a:ext cx="2154757" cy="307777"/>
          </a:xfrm>
          <a:prstGeom prst="rect">
            <a:avLst/>
          </a:prstGeom>
          <a:noFill/>
        </p:spPr>
        <p:txBody>
          <a:bodyPr wrap="none" rtlCol="0">
            <a:spAutoFit/>
          </a:bodyPr>
          <a:lstStyle/>
          <a:p>
            <a:r>
              <a:rPr lang="en-AU" sz="1400" dirty="0">
                <a:solidFill>
                  <a:schemeClr val="bg1"/>
                </a:solidFill>
              </a:rPr>
              <a:t>Purchase-to-Pay  (P2P)</a:t>
            </a:r>
          </a:p>
        </p:txBody>
      </p:sp>
      <p:sp>
        <p:nvSpPr>
          <p:cNvPr id="48" name="Chevron 53">
            <a:extLst>
              <a:ext uri="{FF2B5EF4-FFF2-40B4-BE49-F238E27FC236}">
                <a16:creationId xmlns:a16="http://schemas.microsoft.com/office/drawing/2014/main" id="{0877E894-C211-4B3D-AF7F-E6706562ECCA}"/>
              </a:ext>
            </a:extLst>
          </p:cNvPr>
          <p:cNvSpPr/>
          <p:nvPr/>
        </p:nvSpPr>
        <p:spPr>
          <a:xfrm>
            <a:off x="7805932" y="4801545"/>
            <a:ext cx="1152128" cy="720080"/>
          </a:xfrm>
          <a:prstGeom prst="chevron">
            <a:avLst>
              <a:gd name="adj" fmla="val 29097"/>
            </a:avLst>
          </a:prstGeom>
          <a:solidFill>
            <a:srgbClr val="3067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sz="1100" dirty="0">
              <a:solidFill>
                <a:schemeClr val="accent6">
                  <a:lumMod val="40000"/>
                  <a:lumOff val="60000"/>
                </a:schemeClr>
              </a:solidFill>
              <a:latin typeface="+mj-lt"/>
            </a:endParaRPr>
          </a:p>
        </p:txBody>
      </p:sp>
      <p:sp>
        <p:nvSpPr>
          <p:cNvPr id="49" name="TextBox 48">
            <a:extLst>
              <a:ext uri="{FF2B5EF4-FFF2-40B4-BE49-F238E27FC236}">
                <a16:creationId xmlns:a16="http://schemas.microsoft.com/office/drawing/2014/main" id="{3E4037AD-96CC-40BD-9457-A9D910A5D678}"/>
              </a:ext>
            </a:extLst>
          </p:cNvPr>
          <p:cNvSpPr txBox="1">
            <a:spLocks noChangeArrowheads="1"/>
          </p:cNvSpPr>
          <p:nvPr/>
        </p:nvSpPr>
        <p:spPr bwMode="auto">
          <a:xfrm>
            <a:off x="7925824" y="5012663"/>
            <a:ext cx="1009659" cy="253916"/>
          </a:xfrm>
          <a:prstGeom prst="rect">
            <a:avLst/>
          </a:prstGeom>
          <a:noFill/>
          <a:ln w="9525">
            <a:noFill/>
            <a:miter lim="800000"/>
            <a:headEnd/>
            <a:tailEnd/>
          </a:ln>
          <a:effectLst/>
        </p:spPr>
        <p:txBody>
          <a:bodyPr wrap="square">
            <a:spAutoFit/>
          </a:bodyPr>
          <a:lstStyle/>
          <a:p>
            <a:pPr algn="ctr"/>
            <a:r>
              <a:rPr lang="en-AU" sz="1050" dirty="0">
                <a:solidFill>
                  <a:schemeClr val="bg1"/>
                </a:solidFill>
                <a:latin typeface="+mj-lt"/>
              </a:rPr>
              <a:t>Payment</a:t>
            </a:r>
          </a:p>
        </p:txBody>
      </p:sp>
      <p:sp>
        <p:nvSpPr>
          <p:cNvPr id="50" name="Oval 49">
            <a:extLst>
              <a:ext uri="{FF2B5EF4-FFF2-40B4-BE49-F238E27FC236}">
                <a16:creationId xmlns:a16="http://schemas.microsoft.com/office/drawing/2014/main" id="{4B9F45FE-EF71-4705-9A40-382BAF028722}"/>
              </a:ext>
            </a:extLst>
          </p:cNvPr>
          <p:cNvSpPr/>
          <p:nvPr/>
        </p:nvSpPr>
        <p:spPr>
          <a:xfrm>
            <a:off x="7919347" y="4653136"/>
            <a:ext cx="252000" cy="252000"/>
          </a:xfrm>
          <a:prstGeom prst="ellipse">
            <a:avLst/>
          </a:prstGeom>
          <a:solidFill>
            <a:srgbClr val="54B143"/>
          </a:solidFill>
          <a:ln w="285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6</a:t>
            </a:r>
          </a:p>
        </p:txBody>
      </p:sp>
      <p:cxnSp>
        <p:nvCxnSpPr>
          <p:cNvPr id="51" name="Elbow Connector 26">
            <a:extLst>
              <a:ext uri="{FF2B5EF4-FFF2-40B4-BE49-F238E27FC236}">
                <a16:creationId xmlns:a16="http://schemas.microsoft.com/office/drawing/2014/main" id="{636DCD95-4AC2-49B9-A30A-DADA7485D9C0}"/>
              </a:ext>
            </a:extLst>
          </p:cNvPr>
          <p:cNvCxnSpPr>
            <a:stCxn id="34" idx="2"/>
            <a:endCxn id="48" idx="2"/>
          </p:cNvCxnSpPr>
          <p:nvPr/>
        </p:nvCxnSpPr>
        <p:spPr>
          <a:xfrm rot="5400000" flipH="1" flipV="1">
            <a:off x="5591197" y="2845941"/>
            <a:ext cx="10353" cy="5361723"/>
          </a:xfrm>
          <a:prstGeom prst="bentConnector3">
            <a:avLst>
              <a:gd name="adj1" fmla="val -2208056"/>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6">
            <a:extLst>
              <a:ext uri="{FF2B5EF4-FFF2-40B4-BE49-F238E27FC236}">
                <a16:creationId xmlns:a16="http://schemas.microsoft.com/office/drawing/2014/main" id="{1F9CD6FE-07A3-4AA7-B7DE-D7087EE2DF69}"/>
              </a:ext>
            </a:extLst>
          </p:cNvPr>
          <p:cNvCxnSpPr>
            <a:stCxn id="38" idx="2"/>
            <a:endCxn id="48" idx="2"/>
          </p:cNvCxnSpPr>
          <p:nvPr/>
        </p:nvCxnSpPr>
        <p:spPr>
          <a:xfrm rot="5400000" flipH="1" flipV="1">
            <a:off x="6970638" y="4225382"/>
            <a:ext cx="10353" cy="2602841"/>
          </a:xfrm>
          <a:prstGeom prst="bentConnector3">
            <a:avLst>
              <a:gd name="adj1" fmla="val -2208056"/>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8">
            <a:extLst>
              <a:ext uri="{FF2B5EF4-FFF2-40B4-BE49-F238E27FC236}">
                <a16:creationId xmlns:a16="http://schemas.microsoft.com/office/drawing/2014/main" id="{B52B1F51-E693-4C5A-BB25-D8095247469C}"/>
              </a:ext>
            </a:extLst>
          </p:cNvPr>
          <p:cNvCxnSpPr>
            <a:stCxn id="40" idx="2"/>
            <a:endCxn id="48" idx="2"/>
          </p:cNvCxnSpPr>
          <p:nvPr/>
        </p:nvCxnSpPr>
        <p:spPr>
          <a:xfrm rot="5400000" flipH="1" flipV="1">
            <a:off x="7618710" y="4873454"/>
            <a:ext cx="10353" cy="1306697"/>
          </a:xfrm>
          <a:prstGeom prst="bentConnector3">
            <a:avLst>
              <a:gd name="adj1" fmla="val -2208056"/>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054E0A10-B89D-46A2-BC0E-A6D328315D36}"/>
              </a:ext>
            </a:extLst>
          </p:cNvPr>
          <p:cNvSpPr txBox="1"/>
          <p:nvPr/>
        </p:nvSpPr>
        <p:spPr>
          <a:xfrm>
            <a:off x="6970537" y="5745135"/>
            <a:ext cx="1057790" cy="276999"/>
          </a:xfrm>
          <a:prstGeom prst="rect">
            <a:avLst/>
          </a:prstGeom>
          <a:noFill/>
        </p:spPr>
        <p:txBody>
          <a:bodyPr wrap="none" rtlCol="0">
            <a:spAutoFit/>
          </a:bodyPr>
          <a:lstStyle/>
          <a:p>
            <a:r>
              <a:rPr lang="en-AU" sz="1200" dirty="0">
                <a:solidFill>
                  <a:schemeClr val="tx1">
                    <a:lumMod val="75000"/>
                    <a:lumOff val="25000"/>
                  </a:schemeClr>
                </a:solidFill>
              </a:rPr>
              <a:t>3-way match</a:t>
            </a:r>
          </a:p>
        </p:txBody>
      </p:sp>
      <p:sp>
        <p:nvSpPr>
          <p:cNvPr id="75" name="Rectangle 2">
            <a:extLst>
              <a:ext uri="{FF2B5EF4-FFF2-40B4-BE49-F238E27FC236}">
                <a16:creationId xmlns:a16="http://schemas.microsoft.com/office/drawing/2014/main" id="{5B3B4CBC-5F93-DB11-2F8B-94D6542459E8}"/>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27623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7C2107-889F-3DA1-D41E-83942C403415}"/>
              </a:ext>
            </a:extLst>
          </p:cNvPr>
          <p:cNvPicPr>
            <a:picLocks noChangeAspect="1"/>
          </p:cNvPicPr>
          <p:nvPr/>
        </p:nvPicPr>
        <p:blipFill>
          <a:blip r:embed="rId4"/>
          <a:stretch>
            <a:fillRect/>
          </a:stretch>
        </p:blipFill>
        <p:spPr>
          <a:xfrm>
            <a:off x="1537383" y="1116405"/>
            <a:ext cx="10079935" cy="5264923"/>
          </a:xfrm>
          <a:prstGeom prst="rect">
            <a:avLst/>
          </a:prstGeom>
        </p:spPr>
      </p:pic>
      <p:grpSp>
        <p:nvGrpSpPr>
          <p:cNvPr id="22" name="btfpColumnIndicatorGroup2">
            <a:extLst>
              <a:ext uri="{FF2B5EF4-FFF2-40B4-BE49-F238E27FC236}">
                <a16:creationId xmlns:a16="http://schemas.microsoft.com/office/drawing/2014/main" id="{A37F9204-E805-0291-14EE-F9AF398D8DA7}"/>
              </a:ext>
            </a:extLst>
          </p:cNvPr>
          <p:cNvGrpSpPr/>
          <p:nvPr/>
        </p:nvGrpSpPr>
        <p:grpSpPr>
          <a:xfrm>
            <a:off x="0" y="6926580"/>
            <a:ext cx="12192000" cy="137160"/>
            <a:chOff x="0" y="6926580"/>
            <a:chExt cx="12192000" cy="137160"/>
          </a:xfrm>
        </p:grpSpPr>
        <p:sp>
          <p:nvSpPr>
            <p:cNvPr id="20" name="btfpColumnGapBlocker179201">
              <a:extLst>
                <a:ext uri="{FF2B5EF4-FFF2-40B4-BE49-F238E27FC236}">
                  <a16:creationId xmlns:a16="http://schemas.microsoft.com/office/drawing/2014/main" id="{8CDA8435-75E1-6E26-E444-ABBB8DFA6643}"/>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btfpColumnGapBlocker319306">
              <a:extLst>
                <a:ext uri="{FF2B5EF4-FFF2-40B4-BE49-F238E27FC236}">
                  <a16:creationId xmlns:a16="http://schemas.microsoft.com/office/drawing/2014/main" id="{995C3C57-C77C-E026-1D31-A153DCD8BDBC}"/>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btfpColumnIndicator681132">
              <a:extLst>
                <a:ext uri="{FF2B5EF4-FFF2-40B4-BE49-F238E27FC236}">
                  <a16:creationId xmlns:a16="http://schemas.microsoft.com/office/drawing/2014/main" id="{EA2AD652-1F65-579C-461F-E5361F01B1DF}"/>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btfpColumnIndicator689583">
              <a:extLst>
                <a:ext uri="{FF2B5EF4-FFF2-40B4-BE49-F238E27FC236}">
                  <a16:creationId xmlns:a16="http://schemas.microsoft.com/office/drawing/2014/main" id="{22333699-935A-42B1-DC35-2592D0B0A005}"/>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1" name="btfpColumnIndicatorGroup1">
            <a:extLst>
              <a:ext uri="{FF2B5EF4-FFF2-40B4-BE49-F238E27FC236}">
                <a16:creationId xmlns:a16="http://schemas.microsoft.com/office/drawing/2014/main" id="{93FF2976-54D7-253E-A7C6-B092D95F9D5E}"/>
              </a:ext>
            </a:extLst>
          </p:cNvPr>
          <p:cNvGrpSpPr/>
          <p:nvPr/>
        </p:nvGrpSpPr>
        <p:grpSpPr>
          <a:xfrm>
            <a:off x="0" y="-205740"/>
            <a:ext cx="12192000" cy="137160"/>
            <a:chOff x="0" y="-205740"/>
            <a:chExt cx="12192000" cy="137160"/>
          </a:xfrm>
        </p:grpSpPr>
        <p:sp>
          <p:nvSpPr>
            <p:cNvPr id="19" name="btfpColumnGapBlocker439692">
              <a:extLst>
                <a:ext uri="{FF2B5EF4-FFF2-40B4-BE49-F238E27FC236}">
                  <a16:creationId xmlns:a16="http://schemas.microsoft.com/office/drawing/2014/main" id="{4A9273CC-9812-3F3C-4708-C38532C1270A}"/>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btfpColumnGapBlocker723282">
              <a:extLst>
                <a:ext uri="{FF2B5EF4-FFF2-40B4-BE49-F238E27FC236}">
                  <a16:creationId xmlns:a16="http://schemas.microsoft.com/office/drawing/2014/main" id="{F1962C4F-44AC-DA08-0E4E-2E564E23D88F}"/>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btfpColumnIndicator459226">
              <a:extLst>
                <a:ext uri="{FF2B5EF4-FFF2-40B4-BE49-F238E27FC236}">
                  <a16:creationId xmlns:a16="http://schemas.microsoft.com/office/drawing/2014/main" id="{80A634FA-3E2D-4794-2367-C71784274102}"/>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231147">
              <a:extLst>
                <a:ext uri="{FF2B5EF4-FFF2-40B4-BE49-F238E27FC236}">
                  <a16:creationId xmlns:a16="http://schemas.microsoft.com/office/drawing/2014/main" id="{F0C2D532-42FC-A1B1-D556-61645F5114CF}"/>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6" name="btfpNumberBubble706011">
            <a:extLst>
              <a:ext uri="{FF2B5EF4-FFF2-40B4-BE49-F238E27FC236}">
                <a16:creationId xmlns:a16="http://schemas.microsoft.com/office/drawing/2014/main" id="{BD50BD15-35F7-D403-3AB9-45A01DFF0807}"/>
              </a:ext>
            </a:extLst>
          </p:cNvPr>
          <p:cNvSpPr/>
          <p:nvPr/>
        </p:nvSpPr>
        <p:spPr bwMode="gray">
          <a:xfrm>
            <a:off x="931941" y="2706939"/>
            <a:ext cx="317500" cy="317500"/>
          </a:xfrm>
          <a:prstGeom prst="ellipse">
            <a:avLst/>
          </a:prstGeom>
          <a:solidFill>
            <a:srgbClr val="FFFFFF"/>
          </a:solidFill>
          <a:ln w="19050">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0"/>
              </a:spcBef>
            </a:pPr>
            <a:r>
              <a:rPr lang="en-AU" dirty="0">
                <a:solidFill>
                  <a:srgbClr val="54B143"/>
                </a:solidFill>
              </a:rPr>
              <a:t>2</a:t>
            </a:r>
          </a:p>
        </p:txBody>
      </p:sp>
      <p:sp>
        <p:nvSpPr>
          <p:cNvPr id="27" name="btfpNumberBubble440593">
            <a:extLst>
              <a:ext uri="{FF2B5EF4-FFF2-40B4-BE49-F238E27FC236}">
                <a16:creationId xmlns:a16="http://schemas.microsoft.com/office/drawing/2014/main" id="{8C5ED279-F35E-10F3-E80E-94379AE5F0DA}"/>
              </a:ext>
            </a:extLst>
          </p:cNvPr>
          <p:cNvSpPr/>
          <p:nvPr/>
        </p:nvSpPr>
        <p:spPr bwMode="gray">
          <a:xfrm>
            <a:off x="931941" y="3733259"/>
            <a:ext cx="317500" cy="317500"/>
          </a:xfrm>
          <a:prstGeom prst="ellipse">
            <a:avLst/>
          </a:prstGeom>
          <a:solidFill>
            <a:srgbClr val="FFFFFF"/>
          </a:solidFill>
          <a:ln w="19050">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0"/>
              </a:spcBef>
            </a:pPr>
            <a:r>
              <a:rPr lang="en-AU" dirty="0">
                <a:solidFill>
                  <a:srgbClr val="54B143"/>
                </a:solidFill>
              </a:rPr>
              <a:t>3</a:t>
            </a:r>
          </a:p>
        </p:txBody>
      </p:sp>
      <p:sp>
        <p:nvSpPr>
          <p:cNvPr id="28" name="btfpNumberBubble332531">
            <a:extLst>
              <a:ext uri="{FF2B5EF4-FFF2-40B4-BE49-F238E27FC236}">
                <a16:creationId xmlns:a16="http://schemas.microsoft.com/office/drawing/2014/main" id="{E0366427-BB7E-9600-69B6-F584D767DEA9}"/>
              </a:ext>
            </a:extLst>
          </p:cNvPr>
          <p:cNvSpPr/>
          <p:nvPr/>
        </p:nvSpPr>
        <p:spPr bwMode="gray">
          <a:xfrm>
            <a:off x="931941" y="1918056"/>
            <a:ext cx="317500" cy="317500"/>
          </a:xfrm>
          <a:prstGeom prst="ellipse">
            <a:avLst/>
          </a:prstGeom>
          <a:solidFill>
            <a:srgbClr val="FFFFFF"/>
          </a:solidFill>
          <a:ln w="19050">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lgn="ctr">
              <a:spcBef>
                <a:spcPts val="0"/>
              </a:spcBef>
              <a:buNone/>
            </a:pPr>
            <a:r>
              <a:rPr lang="en-AU" b="1" dirty="0">
                <a:solidFill>
                  <a:srgbClr val="54B143"/>
                </a:solidFill>
              </a:rPr>
              <a:t>1</a:t>
            </a:r>
          </a:p>
        </p:txBody>
      </p:sp>
      <p:sp>
        <p:nvSpPr>
          <p:cNvPr id="29" name="btfpNumberBubble440593">
            <a:extLst>
              <a:ext uri="{FF2B5EF4-FFF2-40B4-BE49-F238E27FC236}">
                <a16:creationId xmlns:a16="http://schemas.microsoft.com/office/drawing/2014/main" id="{9D5A4527-162A-1891-FD92-FACEC0AFDA1E}"/>
              </a:ext>
            </a:extLst>
          </p:cNvPr>
          <p:cNvSpPr/>
          <p:nvPr/>
        </p:nvSpPr>
        <p:spPr bwMode="gray">
          <a:xfrm>
            <a:off x="931941" y="4759579"/>
            <a:ext cx="317500" cy="317500"/>
          </a:xfrm>
          <a:prstGeom prst="ellipse">
            <a:avLst/>
          </a:prstGeom>
          <a:solidFill>
            <a:srgbClr val="FFFFFF"/>
          </a:solidFill>
          <a:ln w="19050">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0"/>
              </a:spcBef>
            </a:pPr>
            <a:r>
              <a:rPr lang="en-AU" dirty="0">
                <a:solidFill>
                  <a:srgbClr val="54B143"/>
                </a:solidFill>
              </a:rPr>
              <a:t>4</a:t>
            </a:r>
          </a:p>
        </p:txBody>
      </p:sp>
      <p:sp>
        <p:nvSpPr>
          <p:cNvPr id="33" name="Rectangle: Rounded Corners 32">
            <a:extLst>
              <a:ext uri="{FF2B5EF4-FFF2-40B4-BE49-F238E27FC236}">
                <a16:creationId xmlns:a16="http://schemas.microsoft.com/office/drawing/2014/main" id="{DAA84D94-FA07-479D-BFEC-694BB450EE84}"/>
              </a:ext>
            </a:extLst>
          </p:cNvPr>
          <p:cNvSpPr/>
          <p:nvPr/>
        </p:nvSpPr>
        <p:spPr bwMode="gray">
          <a:xfrm>
            <a:off x="1487488" y="1772816"/>
            <a:ext cx="10129832" cy="602074"/>
          </a:xfrm>
          <a:prstGeom prst="roundRect">
            <a:avLst>
              <a:gd name="adj" fmla="val 10090"/>
            </a:avLst>
          </a:prstGeom>
          <a:noFill/>
          <a:ln w="28575">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34" name="Rectangle: Rounded Corners 33">
            <a:extLst>
              <a:ext uri="{FF2B5EF4-FFF2-40B4-BE49-F238E27FC236}">
                <a16:creationId xmlns:a16="http://schemas.microsoft.com/office/drawing/2014/main" id="{8C4B12EE-3154-CCAA-7260-02D23AF49592}"/>
              </a:ext>
            </a:extLst>
          </p:cNvPr>
          <p:cNvSpPr/>
          <p:nvPr/>
        </p:nvSpPr>
        <p:spPr bwMode="gray">
          <a:xfrm>
            <a:off x="1487488" y="2374890"/>
            <a:ext cx="10129832" cy="982102"/>
          </a:xfrm>
          <a:prstGeom prst="roundRect">
            <a:avLst>
              <a:gd name="adj" fmla="val 10090"/>
            </a:avLst>
          </a:prstGeom>
          <a:noFill/>
          <a:ln w="28575">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37" name="Rectangle: Rounded Corners 36">
            <a:extLst>
              <a:ext uri="{FF2B5EF4-FFF2-40B4-BE49-F238E27FC236}">
                <a16:creationId xmlns:a16="http://schemas.microsoft.com/office/drawing/2014/main" id="{4087BD1E-C85D-B057-420C-17F6038A6478}"/>
              </a:ext>
            </a:extLst>
          </p:cNvPr>
          <p:cNvSpPr/>
          <p:nvPr/>
        </p:nvSpPr>
        <p:spPr bwMode="gray">
          <a:xfrm>
            <a:off x="1487488" y="3356992"/>
            <a:ext cx="10129832" cy="1151592"/>
          </a:xfrm>
          <a:prstGeom prst="roundRect">
            <a:avLst>
              <a:gd name="adj" fmla="val 10090"/>
            </a:avLst>
          </a:prstGeom>
          <a:noFill/>
          <a:ln w="28575">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39" name="Rectangle: Rounded Corners 38">
            <a:extLst>
              <a:ext uri="{FF2B5EF4-FFF2-40B4-BE49-F238E27FC236}">
                <a16:creationId xmlns:a16="http://schemas.microsoft.com/office/drawing/2014/main" id="{EF73B20B-9F19-A221-BD78-0BDB0AD112A9}"/>
              </a:ext>
            </a:extLst>
          </p:cNvPr>
          <p:cNvSpPr/>
          <p:nvPr/>
        </p:nvSpPr>
        <p:spPr bwMode="gray">
          <a:xfrm>
            <a:off x="1487488" y="4508584"/>
            <a:ext cx="10129832" cy="1435894"/>
          </a:xfrm>
          <a:prstGeom prst="roundRect">
            <a:avLst>
              <a:gd name="adj" fmla="val 10090"/>
            </a:avLst>
          </a:prstGeom>
          <a:noFill/>
          <a:ln w="28575">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6" name="Title 5">
            <a:extLst>
              <a:ext uri="{FF2B5EF4-FFF2-40B4-BE49-F238E27FC236}">
                <a16:creationId xmlns:a16="http://schemas.microsoft.com/office/drawing/2014/main" id="{EE81D9F5-18FE-592C-0444-FDCB31274242}"/>
              </a:ext>
            </a:extLst>
          </p:cNvPr>
          <p:cNvSpPr>
            <a:spLocks noGrp="1"/>
          </p:cNvSpPr>
          <p:nvPr>
            <p:ph type="title"/>
          </p:nvPr>
        </p:nvSpPr>
        <p:spPr/>
        <p:txBody>
          <a:bodyPr>
            <a:normAutofit/>
          </a:bodyPr>
          <a:lstStyle/>
          <a:p>
            <a:r>
              <a:rPr lang="en-AU" dirty="0"/>
              <a:t>Procurement processes</a:t>
            </a:r>
          </a:p>
        </p:txBody>
      </p:sp>
    </p:spTree>
    <p:custDataLst>
      <p:tags r:id="rId1"/>
    </p:custDataLst>
    <p:extLst>
      <p:ext uri="{BB962C8B-B14F-4D97-AF65-F5344CB8AC3E}">
        <p14:creationId xmlns:p14="http://schemas.microsoft.com/office/powerpoint/2010/main" val="1977794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a:extLst>
              <a:ext uri="{FF2B5EF4-FFF2-40B4-BE49-F238E27FC236}">
                <a16:creationId xmlns:a16="http://schemas.microsoft.com/office/drawing/2014/main" id="{8166FA99-3A11-5ED0-B1F2-57E3FF7B18E0}"/>
              </a:ext>
            </a:extLst>
          </p:cNvPr>
          <p:cNvSpPr txBox="1">
            <a:spLocks noChangeArrowheads="1"/>
          </p:cNvSpPr>
          <p:nvPr/>
        </p:nvSpPr>
        <p:spPr bwMode="auto">
          <a:xfrm>
            <a:off x="472569" y="275034"/>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endParaRPr>
          </a:p>
        </p:txBody>
      </p:sp>
      <p:grpSp>
        <p:nvGrpSpPr>
          <p:cNvPr id="24" name="btfpColumnIndicatorGroup2">
            <a:extLst>
              <a:ext uri="{FF2B5EF4-FFF2-40B4-BE49-F238E27FC236}">
                <a16:creationId xmlns:a16="http://schemas.microsoft.com/office/drawing/2014/main" id="{B2871F06-B2BB-55D9-A462-0B486290F83B}"/>
              </a:ext>
            </a:extLst>
          </p:cNvPr>
          <p:cNvGrpSpPr/>
          <p:nvPr/>
        </p:nvGrpSpPr>
        <p:grpSpPr>
          <a:xfrm>
            <a:off x="0" y="6926580"/>
            <a:ext cx="12192000" cy="137160"/>
            <a:chOff x="0" y="6926580"/>
            <a:chExt cx="12192000" cy="137160"/>
          </a:xfrm>
        </p:grpSpPr>
        <p:sp>
          <p:nvSpPr>
            <p:cNvPr id="22" name="btfpColumnGapBlocker572580">
              <a:extLst>
                <a:ext uri="{FF2B5EF4-FFF2-40B4-BE49-F238E27FC236}">
                  <a16:creationId xmlns:a16="http://schemas.microsoft.com/office/drawing/2014/main" id="{33EE9409-B760-B7AC-33B5-1F7EAD8156D1}"/>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btfpColumnGapBlocker994223">
              <a:extLst>
                <a:ext uri="{FF2B5EF4-FFF2-40B4-BE49-F238E27FC236}">
                  <a16:creationId xmlns:a16="http://schemas.microsoft.com/office/drawing/2014/main" id="{AA5AAFA3-939A-EAD1-3DB2-D8998F4344D7}"/>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btfpColumnIndicator519531">
              <a:extLst>
                <a:ext uri="{FF2B5EF4-FFF2-40B4-BE49-F238E27FC236}">
                  <a16:creationId xmlns:a16="http://schemas.microsoft.com/office/drawing/2014/main" id="{8A84FC00-2D54-DD1B-B528-B0EA5C787022}"/>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btfpColumnIndicator410315">
              <a:extLst>
                <a:ext uri="{FF2B5EF4-FFF2-40B4-BE49-F238E27FC236}">
                  <a16:creationId xmlns:a16="http://schemas.microsoft.com/office/drawing/2014/main" id="{33578C0D-656F-B122-5A67-9764A6504EBB}"/>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3" name="btfpColumnIndicatorGroup1">
            <a:extLst>
              <a:ext uri="{FF2B5EF4-FFF2-40B4-BE49-F238E27FC236}">
                <a16:creationId xmlns:a16="http://schemas.microsoft.com/office/drawing/2014/main" id="{3F478C39-0A64-41CE-2673-D8A55F0DFAC1}"/>
              </a:ext>
            </a:extLst>
          </p:cNvPr>
          <p:cNvGrpSpPr/>
          <p:nvPr/>
        </p:nvGrpSpPr>
        <p:grpSpPr>
          <a:xfrm>
            <a:off x="0" y="-205740"/>
            <a:ext cx="12192000" cy="137160"/>
            <a:chOff x="0" y="-205740"/>
            <a:chExt cx="12192000" cy="137160"/>
          </a:xfrm>
        </p:grpSpPr>
        <p:sp>
          <p:nvSpPr>
            <p:cNvPr id="21" name="btfpColumnGapBlocker361070">
              <a:extLst>
                <a:ext uri="{FF2B5EF4-FFF2-40B4-BE49-F238E27FC236}">
                  <a16:creationId xmlns:a16="http://schemas.microsoft.com/office/drawing/2014/main" id="{B395B59B-86A8-F912-759D-3CCF9BD4803C}"/>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btfpColumnGapBlocker718078">
              <a:extLst>
                <a:ext uri="{FF2B5EF4-FFF2-40B4-BE49-F238E27FC236}">
                  <a16:creationId xmlns:a16="http://schemas.microsoft.com/office/drawing/2014/main" id="{0210204A-1D83-D37A-A37C-7994352B0048}"/>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229584">
              <a:extLst>
                <a:ext uri="{FF2B5EF4-FFF2-40B4-BE49-F238E27FC236}">
                  <a16:creationId xmlns:a16="http://schemas.microsoft.com/office/drawing/2014/main" id="{46710E94-C030-DE60-F8FA-F355F5A4291A}"/>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514755">
              <a:extLst>
                <a:ext uri="{FF2B5EF4-FFF2-40B4-BE49-F238E27FC236}">
                  <a16:creationId xmlns:a16="http://schemas.microsoft.com/office/drawing/2014/main" id="{82B75D45-0721-D83A-5C2F-6532B333A5F0}"/>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4" name="btfpNumberBubble332531">
            <a:extLst>
              <a:ext uri="{FF2B5EF4-FFF2-40B4-BE49-F238E27FC236}">
                <a16:creationId xmlns:a16="http://schemas.microsoft.com/office/drawing/2014/main" id="{3AABCE8D-0D20-3939-9278-9A3C88C8FE8B}"/>
              </a:ext>
            </a:extLst>
          </p:cNvPr>
          <p:cNvSpPr/>
          <p:nvPr/>
        </p:nvSpPr>
        <p:spPr bwMode="gray">
          <a:xfrm>
            <a:off x="4439816" y="440720"/>
            <a:ext cx="468000" cy="468000"/>
          </a:xfrm>
          <a:prstGeom prst="ellipse">
            <a:avLst/>
          </a:prstGeom>
          <a:solidFill>
            <a:srgbClr val="FFFFFF"/>
          </a:solidFill>
          <a:ln w="19050">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0"/>
              </a:spcBef>
            </a:pPr>
            <a:r>
              <a:rPr lang="en-AU" sz="2800" dirty="0">
                <a:solidFill>
                  <a:srgbClr val="54B143"/>
                </a:solidFill>
              </a:rPr>
              <a:t>1</a:t>
            </a:r>
          </a:p>
        </p:txBody>
      </p:sp>
      <p:graphicFrame>
        <p:nvGraphicFramePr>
          <p:cNvPr id="15" name="btfpTable936948">
            <a:extLst>
              <a:ext uri="{FF2B5EF4-FFF2-40B4-BE49-F238E27FC236}">
                <a16:creationId xmlns:a16="http://schemas.microsoft.com/office/drawing/2014/main" id="{2EBCAD1D-3C0D-D4C7-BF64-E21C7AD84D48}"/>
              </a:ext>
            </a:extLst>
          </p:cNvPr>
          <p:cNvGraphicFramePr>
            <a:graphicFrameLocks noGrp="1"/>
          </p:cNvGraphicFramePr>
          <p:nvPr>
            <p:custDataLst>
              <p:tags r:id="rId2"/>
            </p:custDataLst>
            <p:extLst>
              <p:ext uri="{D42A27DB-BD31-4B8C-83A1-F6EECF244321}">
                <p14:modId xmlns:p14="http://schemas.microsoft.com/office/powerpoint/2010/main" val="3983281716"/>
              </p:ext>
            </p:extLst>
          </p:nvPr>
        </p:nvGraphicFramePr>
        <p:xfrm>
          <a:off x="838200" y="1485900"/>
          <a:ext cx="8930208" cy="3352800"/>
        </p:xfrm>
        <a:graphic>
          <a:graphicData uri="http://schemas.openxmlformats.org/drawingml/2006/table">
            <a:tbl>
              <a:tblPr firstRow="1" firstCol="1">
                <a:tableStyleId>{9D7B26C5-4107-4FEC-AEDC-1716B250A1EF}</a:tableStyleId>
              </a:tblPr>
              <a:tblGrid>
                <a:gridCol w="1415313">
                  <a:extLst>
                    <a:ext uri="{9D8B030D-6E8A-4147-A177-3AD203B41FA5}">
                      <a16:colId xmlns:a16="http://schemas.microsoft.com/office/drawing/2014/main" val="862325425"/>
                    </a:ext>
                  </a:extLst>
                </a:gridCol>
                <a:gridCol w="1509444">
                  <a:extLst>
                    <a:ext uri="{9D8B030D-6E8A-4147-A177-3AD203B41FA5}">
                      <a16:colId xmlns:a16="http://schemas.microsoft.com/office/drawing/2014/main" val="746956501"/>
                    </a:ext>
                  </a:extLst>
                </a:gridCol>
                <a:gridCol w="1977814">
                  <a:extLst>
                    <a:ext uri="{9D8B030D-6E8A-4147-A177-3AD203B41FA5}">
                      <a16:colId xmlns:a16="http://schemas.microsoft.com/office/drawing/2014/main" val="2701322866"/>
                    </a:ext>
                  </a:extLst>
                </a:gridCol>
                <a:gridCol w="2299445">
                  <a:extLst>
                    <a:ext uri="{9D8B030D-6E8A-4147-A177-3AD203B41FA5}">
                      <a16:colId xmlns:a16="http://schemas.microsoft.com/office/drawing/2014/main" val="3885291599"/>
                    </a:ext>
                  </a:extLst>
                </a:gridCol>
                <a:gridCol w="1728192">
                  <a:extLst>
                    <a:ext uri="{9D8B030D-6E8A-4147-A177-3AD203B41FA5}">
                      <a16:colId xmlns:a16="http://schemas.microsoft.com/office/drawing/2014/main" val="3264101802"/>
                    </a:ext>
                  </a:extLst>
                </a:gridCol>
              </a:tblGrid>
              <a:tr h="508000">
                <a:tc>
                  <a:txBody>
                    <a:bodyPr/>
                    <a:lstStyle/>
                    <a:p>
                      <a:pPr marL="0" indent="0" algn="ctr">
                        <a:spcBef>
                          <a:spcPts val="0"/>
                        </a:spcBef>
                        <a:buFontTx/>
                        <a:buNone/>
                      </a:pPr>
                      <a:r>
                        <a:rPr lang="en-AU" sz="1600" dirty="0">
                          <a:solidFill>
                            <a:schemeClr val="bg1"/>
                          </a:solidFill>
                        </a:rPr>
                        <a:t>Threshold Range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solidFill>
                  </a:tcPr>
                </a:tc>
                <a:tc>
                  <a:txBody>
                    <a:bodyPr/>
                    <a:lstStyle/>
                    <a:p>
                      <a:pPr marL="0" indent="0" algn="ctr">
                        <a:spcBef>
                          <a:spcPts val="0"/>
                        </a:spcBef>
                        <a:buFontTx/>
                        <a:buNone/>
                      </a:pPr>
                      <a:r>
                        <a:rPr lang="en-AU" sz="1600" dirty="0">
                          <a:solidFill>
                            <a:schemeClr val="bg1"/>
                          </a:solidFill>
                        </a:rPr>
                        <a:t>Procurement Approach</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solidFill>
                  </a:tcPr>
                </a:tc>
                <a:tc>
                  <a:txBody>
                    <a:bodyPr/>
                    <a:lstStyle/>
                    <a:p>
                      <a:pPr marL="0" indent="0" algn="ctr">
                        <a:spcBef>
                          <a:spcPts val="0"/>
                        </a:spcBef>
                        <a:buFontTx/>
                        <a:buNone/>
                      </a:pPr>
                      <a:r>
                        <a:rPr lang="en-AU" sz="1600" dirty="0">
                          <a:solidFill>
                            <a:schemeClr val="bg1"/>
                          </a:solidFill>
                        </a:rPr>
                        <a:t>Plan</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tc>
                  <a:txBody>
                    <a:bodyPr/>
                    <a:lstStyle/>
                    <a:p>
                      <a:pPr marL="0" indent="0" algn="ctr">
                        <a:spcBef>
                          <a:spcPts val="0"/>
                        </a:spcBef>
                        <a:buFontTx/>
                        <a:buNone/>
                      </a:pPr>
                      <a:r>
                        <a:rPr lang="en-AU" sz="1600" dirty="0">
                          <a:solidFill>
                            <a:schemeClr val="bg1"/>
                          </a:solidFill>
                        </a:rPr>
                        <a:t>Source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tc>
                  <a:txBody>
                    <a:bodyPr/>
                    <a:lstStyle/>
                    <a:p>
                      <a:pPr marL="0" indent="0" algn="ctr">
                        <a:spcBef>
                          <a:spcPts val="0"/>
                        </a:spcBef>
                        <a:buFontTx/>
                        <a:buNone/>
                      </a:pPr>
                      <a:r>
                        <a:rPr lang="en-AU" sz="1600" dirty="0">
                          <a:solidFill>
                            <a:schemeClr val="bg1"/>
                          </a:solidFill>
                        </a:rPr>
                        <a:t>Manage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extLst>
                  <a:ext uri="{0D108BD9-81ED-4DB2-BD59-A6C34878D82A}">
                    <a16:rowId xmlns:a16="http://schemas.microsoft.com/office/drawing/2014/main" val="2091714568"/>
                  </a:ext>
                </a:extLst>
              </a:tr>
              <a:tr h="508000">
                <a:tc>
                  <a:txBody>
                    <a:bodyPr/>
                    <a:lstStyle/>
                    <a:p>
                      <a:pPr marL="0" indent="0">
                        <a:buFontTx/>
                        <a:buNone/>
                      </a:pPr>
                      <a:r>
                        <a:rPr lang="en-AU" sz="1600" dirty="0"/>
                        <a:t>$1 to $1000</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buFontTx/>
                        <a:buNone/>
                      </a:pPr>
                      <a:r>
                        <a:rPr lang="en-AU" sz="1600" dirty="0"/>
                        <a:t>Minimum 1 quote</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177800" indent="-177800"/>
                      <a:r>
                        <a:rPr lang="en-AU" sz="1600" dirty="0"/>
                        <a:t>No requirements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dirty="0"/>
                        <a:t>Email RFQ</a:t>
                      </a:r>
                    </a:p>
                    <a:p>
                      <a:pPr marL="285750" indent="-285750">
                        <a:buFont typeface="Arial" panose="020B0604020202020204" pitchFamily="34" charset="0"/>
                        <a:buChar char="•"/>
                      </a:pPr>
                      <a:r>
                        <a:rPr lang="en-AU" sz="1600" dirty="0"/>
                        <a:t>Value for money assessment</a:t>
                      </a:r>
                    </a:p>
                    <a:p>
                      <a:pPr marL="285750" indent="-285750">
                        <a:buFont typeface="Arial" panose="020B0604020202020204" pitchFamily="34" charset="0"/>
                        <a:buChar char="•"/>
                      </a:pPr>
                      <a:r>
                        <a:rPr lang="en-AU" sz="1600" dirty="0"/>
                        <a:t>Financial delegate approval via approval of purchase requisition</a:t>
                      </a:r>
                    </a:p>
                    <a:p>
                      <a:pPr marL="285750" indent="-285750">
                        <a:buFont typeface="Arial" panose="020B0604020202020204" pitchFamily="34" charset="0"/>
                        <a:buChar char="•"/>
                      </a:pPr>
                      <a:r>
                        <a:rPr lang="en-AU" sz="1600" dirty="0"/>
                        <a:t>Contract form: Purchase order terms and conditions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177800" indent="-177800"/>
                      <a:r>
                        <a:rPr lang="en-AU" sz="1600" dirty="0"/>
                        <a:t>No requirements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1187299"/>
                  </a:ext>
                </a:extLst>
              </a:tr>
            </a:tbl>
          </a:graphicData>
        </a:graphic>
      </p:graphicFrame>
      <p:sp>
        <p:nvSpPr>
          <p:cNvPr id="28" name="Rectangle 27">
            <a:extLst>
              <a:ext uri="{FF2B5EF4-FFF2-40B4-BE49-F238E27FC236}">
                <a16:creationId xmlns:a16="http://schemas.microsoft.com/office/drawing/2014/main" id="{D6C3BB0E-A4B4-0B8C-6B79-21D108C50701}"/>
              </a:ext>
            </a:extLst>
          </p:cNvPr>
          <p:cNvSpPr/>
          <p:nvPr/>
        </p:nvSpPr>
        <p:spPr>
          <a:xfrm>
            <a:off x="7736086" y="5661248"/>
            <a:ext cx="2392360" cy="936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0D82FA2D-BD6B-57DC-5B89-08F4A3513D7B}"/>
              </a:ext>
            </a:extLst>
          </p:cNvPr>
          <p:cNvSpPr>
            <a:spLocks noGrp="1"/>
          </p:cNvSpPr>
          <p:nvPr>
            <p:ph type="title"/>
          </p:nvPr>
        </p:nvSpPr>
        <p:spPr/>
        <p:txBody>
          <a:bodyPr>
            <a:normAutofit/>
          </a:bodyPr>
          <a:lstStyle/>
          <a:p>
            <a:r>
              <a:rPr lang="en-AU" dirty="0"/>
              <a:t>Procurement process</a:t>
            </a:r>
          </a:p>
        </p:txBody>
      </p:sp>
    </p:spTree>
    <p:custDataLst>
      <p:tags r:id="rId1"/>
    </p:custDataLst>
    <p:extLst>
      <p:ext uri="{BB962C8B-B14F-4D97-AF65-F5344CB8AC3E}">
        <p14:creationId xmlns:p14="http://schemas.microsoft.com/office/powerpoint/2010/main" val="295167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btfpColumnIndicatorGroup2">
            <a:extLst>
              <a:ext uri="{FF2B5EF4-FFF2-40B4-BE49-F238E27FC236}">
                <a16:creationId xmlns:a16="http://schemas.microsoft.com/office/drawing/2014/main" id="{E55C6A6E-CDE1-A1AA-E232-34F7610C3A65}"/>
              </a:ext>
            </a:extLst>
          </p:cNvPr>
          <p:cNvGrpSpPr/>
          <p:nvPr/>
        </p:nvGrpSpPr>
        <p:grpSpPr>
          <a:xfrm>
            <a:off x="0" y="6926580"/>
            <a:ext cx="12192000" cy="137160"/>
            <a:chOff x="0" y="6926580"/>
            <a:chExt cx="12192000" cy="137160"/>
          </a:xfrm>
        </p:grpSpPr>
        <p:sp>
          <p:nvSpPr>
            <p:cNvPr id="10" name="btfpColumnGapBlocker525363">
              <a:extLst>
                <a:ext uri="{FF2B5EF4-FFF2-40B4-BE49-F238E27FC236}">
                  <a16:creationId xmlns:a16="http://schemas.microsoft.com/office/drawing/2014/main" id="{67A76C30-BC4C-56CD-2B64-08EBDAC4F8BD}"/>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btfpColumnGapBlocker307572">
              <a:extLst>
                <a:ext uri="{FF2B5EF4-FFF2-40B4-BE49-F238E27FC236}">
                  <a16:creationId xmlns:a16="http://schemas.microsoft.com/office/drawing/2014/main" id="{FDD222D7-391F-8B26-3574-73AA5C79CF66}"/>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btfpColumnIndicator955031">
              <a:extLst>
                <a:ext uri="{FF2B5EF4-FFF2-40B4-BE49-F238E27FC236}">
                  <a16:creationId xmlns:a16="http://schemas.microsoft.com/office/drawing/2014/main" id="{39B99FAD-8BAA-BA29-6EB5-A159836E9524}"/>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 name="btfpColumnIndicator308075">
              <a:extLst>
                <a:ext uri="{FF2B5EF4-FFF2-40B4-BE49-F238E27FC236}">
                  <a16:creationId xmlns:a16="http://schemas.microsoft.com/office/drawing/2014/main" id="{A0D20805-AD33-478C-89E8-2939B9AF4C34}"/>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1" name="btfpColumnIndicatorGroup1">
            <a:extLst>
              <a:ext uri="{FF2B5EF4-FFF2-40B4-BE49-F238E27FC236}">
                <a16:creationId xmlns:a16="http://schemas.microsoft.com/office/drawing/2014/main" id="{DE5087BB-5464-463E-BA28-C47728BC0313}"/>
              </a:ext>
            </a:extLst>
          </p:cNvPr>
          <p:cNvGrpSpPr/>
          <p:nvPr/>
        </p:nvGrpSpPr>
        <p:grpSpPr>
          <a:xfrm>
            <a:off x="0" y="-205740"/>
            <a:ext cx="12192000" cy="137160"/>
            <a:chOff x="0" y="-205740"/>
            <a:chExt cx="12192000" cy="137160"/>
          </a:xfrm>
        </p:grpSpPr>
        <p:sp>
          <p:nvSpPr>
            <p:cNvPr id="9" name="btfpColumnGapBlocker789538">
              <a:extLst>
                <a:ext uri="{FF2B5EF4-FFF2-40B4-BE49-F238E27FC236}">
                  <a16:creationId xmlns:a16="http://schemas.microsoft.com/office/drawing/2014/main" id="{09A83E79-E111-6ABE-9DE3-79C172258A9C}"/>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btfpColumnGapBlocker482867">
              <a:extLst>
                <a:ext uri="{FF2B5EF4-FFF2-40B4-BE49-F238E27FC236}">
                  <a16:creationId xmlns:a16="http://schemas.microsoft.com/office/drawing/2014/main" id="{4763E1BA-4C88-3014-E438-5F4CB21B7F55}"/>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btfpColumnIndicator734508">
              <a:extLst>
                <a:ext uri="{FF2B5EF4-FFF2-40B4-BE49-F238E27FC236}">
                  <a16:creationId xmlns:a16="http://schemas.microsoft.com/office/drawing/2014/main" id="{371B7850-3695-05D8-57FC-1E7D5BD2A450}"/>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 name="btfpColumnIndicator327873">
              <a:extLst>
                <a:ext uri="{FF2B5EF4-FFF2-40B4-BE49-F238E27FC236}">
                  <a16:creationId xmlns:a16="http://schemas.microsoft.com/office/drawing/2014/main" id="{C81E362D-92AD-77B9-119C-9E71C11C9907}"/>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aphicFrame>
        <p:nvGraphicFramePr>
          <p:cNvPr id="15" name="btfpTable365356">
            <a:extLst>
              <a:ext uri="{FF2B5EF4-FFF2-40B4-BE49-F238E27FC236}">
                <a16:creationId xmlns:a16="http://schemas.microsoft.com/office/drawing/2014/main" id="{804908A8-EF1C-A0E4-E870-3F33C08ABF20}"/>
              </a:ext>
            </a:extLst>
          </p:cNvPr>
          <p:cNvGraphicFramePr>
            <a:graphicFrameLocks noGrp="1"/>
          </p:cNvGraphicFramePr>
          <p:nvPr>
            <p:custDataLst>
              <p:tags r:id="rId2"/>
            </p:custDataLst>
            <p:extLst>
              <p:ext uri="{D42A27DB-BD31-4B8C-83A1-F6EECF244321}">
                <p14:modId xmlns:p14="http://schemas.microsoft.com/office/powerpoint/2010/main" val="3590335932"/>
              </p:ext>
            </p:extLst>
          </p:nvPr>
        </p:nvGraphicFramePr>
        <p:xfrm>
          <a:off x="745231" y="1307341"/>
          <a:ext cx="8663137" cy="4907280"/>
        </p:xfrm>
        <a:graphic>
          <a:graphicData uri="http://schemas.openxmlformats.org/drawingml/2006/table">
            <a:tbl>
              <a:tblPr firstRow="1" firstCol="1">
                <a:tableStyleId>{9D7B26C5-4107-4FEC-AEDC-1716B250A1EF}</a:tableStyleId>
              </a:tblPr>
              <a:tblGrid>
                <a:gridCol w="4126633">
                  <a:extLst>
                    <a:ext uri="{9D8B030D-6E8A-4147-A177-3AD203B41FA5}">
                      <a16:colId xmlns:a16="http://schemas.microsoft.com/office/drawing/2014/main" val="2125873394"/>
                    </a:ext>
                  </a:extLst>
                </a:gridCol>
                <a:gridCol w="4536504">
                  <a:extLst>
                    <a:ext uri="{9D8B030D-6E8A-4147-A177-3AD203B41FA5}">
                      <a16:colId xmlns:a16="http://schemas.microsoft.com/office/drawing/2014/main" val="1762952133"/>
                    </a:ext>
                  </a:extLst>
                </a:gridCol>
              </a:tblGrid>
              <a:tr h="212859">
                <a:tc>
                  <a:txBody>
                    <a:bodyPr/>
                    <a:lstStyle/>
                    <a:p>
                      <a:pPr marL="0" indent="0">
                        <a:buFontTx/>
                        <a:buNone/>
                      </a:pPr>
                      <a:r>
                        <a:rPr lang="en-US" sz="1400" b="1" dirty="0">
                          <a:solidFill>
                            <a:schemeClr val="bg1"/>
                          </a:solidFill>
                        </a:rPr>
                        <a:t>Chapter</a:t>
                      </a:r>
                      <a:endParaRPr lang="en-AU" sz="1400" b="1" dirty="0">
                        <a:solidFill>
                          <a:schemeClr val="bg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4AB44A"/>
                    </a:solidFill>
                  </a:tcPr>
                </a:tc>
                <a:tc>
                  <a:txBody>
                    <a:bodyPr/>
                    <a:lstStyle/>
                    <a:p>
                      <a:pPr marL="0" indent="0">
                        <a:buFontTx/>
                        <a:buNone/>
                      </a:pPr>
                      <a:r>
                        <a:rPr lang="en-US" sz="1400" b="1" dirty="0">
                          <a:solidFill>
                            <a:schemeClr val="bg1"/>
                          </a:solidFill>
                        </a:rPr>
                        <a:t>Content</a:t>
                      </a:r>
                      <a:endParaRPr lang="en-AU" sz="1400" b="1" dirty="0">
                        <a:solidFill>
                          <a:schemeClr val="bg1"/>
                        </a:solidFill>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4AB44A"/>
                    </a:solidFill>
                  </a:tcPr>
                </a:tc>
                <a:extLst>
                  <a:ext uri="{0D108BD9-81ED-4DB2-BD59-A6C34878D82A}">
                    <a16:rowId xmlns:a16="http://schemas.microsoft.com/office/drawing/2014/main" val="2941315728"/>
                  </a:ext>
                </a:extLst>
              </a:tr>
              <a:tr h="510862">
                <a:tc>
                  <a:txBody>
                    <a:bodyPr/>
                    <a:lstStyle/>
                    <a:p>
                      <a:pPr marL="0" indent="0">
                        <a:spcBef>
                          <a:spcPts val="0"/>
                        </a:spcBef>
                        <a:buFontTx/>
                        <a:buNone/>
                      </a:pPr>
                      <a:r>
                        <a:rPr lang="en-AU" sz="1400" b="1" dirty="0"/>
                        <a:t>Introductions and housekeeping</a:t>
                      </a:r>
                    </a:p>
                  </a:txBody>
                  <a:tcPr marL="540000" marR="25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177800" indent="-177800" algn="l" defTabSz="711200" rtl="0" eaLnBrk="1" latinLnBrk="0" hangingPunct="1">
                        <a:spcBef>
                          <a:spcPts val="0"/>
                        </a:spcBef>
                        <a:buFont typeface="Arial" panose="020B0604020202020204" pitchFamily="34" charset="0"/>
                        <a:buChar char="•"/>
                      </a:pPr>
                      <a:r>
                        <a:rPr lang="en-US" sz="1400" b="0" kern="1200" dirty="0">
                          <a:solidFill>
                            <a:schemeClr val="tx1"/>
                          </a:solidFill>
                          <a:latin typeface="+mn-lt"/>
                          <a:ea typeface="+mn-ea"/>
                          <a:cs typeface="+mn-cs"/>
                        </a:rPr>
                        <a:t>Introductions</a:t>
                      </a:r>
                    </a:p>
                    <a:p>
                      <a:pPr marL="177800" marR="0" lvl="0" indent="-177800" algn="l" defTabSz="711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a:solidFill>
                            <a:schemeClr val="tx1"/>
                          </a:solidFill>
                          <a:latin typeface="+mn-lt"/>
                          <a:ea typeface="+mn-ea"/>
                          <a:cs typeface="+mn-cs"/>
                        </a:rPr>
                        <a:t>Housekeeping </a:t>
                      </a:r>
                    </a:p>
                    <a:p>
                      <a:pPr marL="177800" indent="-177800" algn="l" defTabSz="711200" rtl="0" eaLnBrk="1" latinLnBrk="0" hangingPunct="1">
                        <a:spcBef>
                          <a:spcPts val="0"/>
                        </a:spcBef>
                        <a:buFont typeface="Arial" panose="020B0604020202020204" pitchFamily="34" charset="0"/>
                        <a:buChar char="•"/>
                      </a:pPr>
                      <a:r>
                        <a:rPr lang="en-US" sz="1400" b="0" kern="1200" dirty="0">
                          <a:solidFill>
                            <a:schemeClr val="tx1"/>
                          </a:solidFill>
                          <a:latin typeface="+mn-lt"/>
                          <a:ea typeface="+mn-ea"/>
                          <a:cs typeface="+mn-cs"/>
                        </a:rPr>
                        <a:t>Learning objectives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856952"/>
                  </a:ext>
                </a:extLst>
              </a:tr>
              <a:tr h="361860">
                <a:tc>
                  <a:txBody>
                    <a:bodyPr/>
                    <a:lstStyle/>
                    <a:p>
                      <a:pPr marL="0" indent="0">
                        <a:spcBef>
                          <a:spcPts val="0"/>
                        </a:spcBef>
                        <a:buFontTx/>
                        <a:buNone/>
                      </a:pPr>
                      <a:r>
                        <a:rPr lang="en-US" sz="1400" b="1" dirty="0"/>
                        <a:t>Purpose and benefits of procurement</a:t>
                      </a:r>
                      <a:endParaRPr lang="en-AU" sz="1400" b="1" dirty="0"/>
                    </a:p>
                  </a:txBody>
                  <a:tcPr marL="540000" marR="25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177800" indent="-177800" algn="l" defTabSz="711200" rtl="0" eaLnBrk="1" latinLnBrk="0" hangingPunct="1">
                        <a:spcBef>
                          <a:spcPts val="0"/>
                        </a:spcBef>
                        <a:buChar char="•"/>
                      </a:pPr>
                      <a:r>
                        <a:rPr lang="en-US" sz="1400" b="0" kern="1200" dirty="0">
                          <a:solidFill>
                            <a:schemeClr val="tx1"/>
                          </a:solidFill>
                          <a:latin typeface="+mn-lt"/>
                          <a:ea typeface="+mn-ea"/>
                          <a:cs typeface="+mn-cs"/>
                        </a:rPr>
                        <a:t>What is procurement?</a:t>
                      </a:r>
                    </a:p>
                    <a:p>
                      <a:pPr marL="177800" indent="-177800" algn="l" defTabSz="711200" rtl="0" eaLnBrk="1" latinLnBrk="0" hangingPunct="1">
                        <a:spcBef>
                          <a:spcPts val="0"/>
                        </a:spcBef>
                        <a:buChar char="•"/>
                      </a:pPr>
                      <a:r>
                        <a:rPr lang="en-AU" sz="1400" b="0" kern="1200" dirty="0">
                          <a:solidFill>
                            <a:schemeClr val="tx1"/>
                          </a:solidFill>
                          <a:latin typeface="+mn-lt"/>
                          <a:ea typeface="+mn-ea"/>
                          <a:cs typeface="+mn-cs"/>
                        </a:rPr>
                        <a:t>Why is it important?</a:t>
                      </a:r>
                    </a:p>
                    <a:p>
                      <a:pPr marL="177800" indent="-177800" algn="l" defTabSz="711200" rtl="0" eaLnBrk="1" latinLnBrk="0" hangingPunct="1">
                        <a:spcBef>
                          <a:spcPts val="0"/>
                        </a:spcBef>
                        <a:buChar char="•"/>
                      </a:pPr>
                      <a:r>
                        <a:rPr lang="en-AU" sz="1400" b="0" kern="1200" dirty="0">
                          <a:solidFill>
                            <a:schemeClr val="tx1"/>
                          </a:solidFill>
                          <a:latin typeface="+mn-lt"/>
                          <a:ea typeface="+mn-ea"/>
                          <a:cs typeface="+mn-cs"/>
                        </a:rPr>
                        <a:t>Understanding procurement</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10697859"/>
                  </a:ext>
                </a:extLst>
              </a:tr>
              <a:tr h="659863">
                <a:tc>
                  <a:txBody>
                    <a:bodyPr/>
                    <a:lstStyle/>
                    <a:p>
                      <a:pPr marL="0" indent="0">
                        <a:buFontTx/>
                        <a:buNone/>
                      </a:pPr>
                      <a:r>
                        <a:rPr lang="en-US" sz="1400" b="1" dirty="0"/>
                        <a:t>Procurement principles</a:t>
                      </a:r>
                      <a:endParaRPr lang="en-AU" sz="1400" b="1" dirty="0"/>
                    </a:p>
                  </a:txBody>
                  <a:tcPr marL="540000" marR="25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177800" indent="-177800" algn="l" defTabSz="711200" rtl="0" eaLnBrk="1" latinLnBrk="0" hangingPunct="1">
                        <a:spcBef>
                          <a:spcPts val="0"/>
                        </a:spcBef>
                        <a:buChar char="•"/>
                      </a:pPr>
                      <a:r>
                        <a:rPr lang="en-US" sz="1400" b="0" kern="1200" dirty="0">
                          <a:solidFill>
                            <a:schemeClr val="tx1"/>
                          </a:solidFill>
                          <a:latin typeface="+mn-lt"/>
                          <a:ea typeface="+mn-ea"/>
                          <a:cs typeface="+mn-cs"/>
                        </a:rPr>
                        <a:t>Procurement principles</a:t>
                      </a:r>
                    </a:p>
                    <a:p>
                      <a:pPr marL="177800" indent="-177800" algn="l" defTabSz="711200" rtl="0" eaLnBrk="1" latinLnBrk="0" hangingPunct="1">
                        <a:spcBef>
                          <a:spcPts val="0"/>
                        </a:spcBef>
                        <a:buChar char="•"/>
                      </a:pPr>
                      <a:r>
                        <a:rPr lang="en-US" sz="1400" b="0" kern="1200" dirty="0">
                          <a:solidFill>
                            <a:schemeClr val="tx1"/>
                          </a:solidFill>
                          <a:latin typeface="+mn-lt"/>
                          <a:ea typeface="+mn-ea"/>
                          <a:cs typeface="+mn-cs"/>
                        </a:rPr>
                        <a:t>Case study</a:t>
                      </a:r>
                    </a:p>
                    <a:p>
                      <a:pPr marL="177800" indent="-177800" algn="l" defTabSz="711200" rtl="0" eaLnBrk="1" latinLnBrk="0" hangingPunct="1">
                        <a:spcBef>
                          <a:spcPts val="0"/>
                        </a:spcBef>
                        <a:buChar char="•"/>
                      </a:pPr>
                      <a:r>
                        <a:rPr lang="en-US" sz="1400" b="0" kern="1200" dirty="0">
                          <a:solidFill>
                            <a:schemeClr val="tx1"/>
                          </a:solidFill>
                          <a:latin typeface="+mn-lt"/>
                          <a:ea typeface="+mn-ea"/>
                          <a:cs typeface="+mn-cs"/>
                        </a:rPr>
                        <a:t>Governance</a:t>
                      </a:r>
                      <a:endParaRPr lang="en-AU" sz="1400" b="0" kern="1200" dirty="0">
                        <a:solidFill>
                          <a:schemeClr val="tx1"/>
                        </a:solidFill>
                        <a:latin typeface="+mn-lt"/>
                        <a:ea typeface="+mn-ea"/>
                        <a:cs typeface="+mn-cs"/>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90508520"/>
                  </a:ext>
                </a:extLst>
              </a:tr>
              <a:tr h="361860">
                <a:tc>
                  <a:txBody>
                    <a:bodyPr/>
                    <a:lstStyle/>
                    <a:p>
                      <a:pPr marL="0" indent="0">
                        <a:buFontTx/>
                        <a:buNone/>
                      </a:pPr>
                      <a:r>
                        <a:rPr lang="en-US" sz="1400" b="1" dirty="0"/>
                        <a:t>How procurement works in CGD</a:t>
                      </a:r>
                      <a:endParaRPr lang="en-AU" sz="1400" b="1" dirty="0"/>
                    </a:p>
                  </a:txBody>
                  <a:tcPr marL="540000" marR="25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1400" b="0" kern="1200" dirty="0">
                          <a:solidFill>
                            <a:schemeClr val="tx1"/>
                          </a:solidFill>
                          <a:latin typeface="+mn-lt"/>
                          <a:ea typeface="+mn-ea"/>
                          <a:cs typeface="+mn-cs"/>
                        </a:rPr>
                        <a:t>Procurement within CGD</a:t>
                      </a:r>
                    </a:p>
                    <a:p>
                      <a:pPr marL="177800" marR="0" lvl="0" indent="-177800" algn="l" defTabSz="711200" rtl="0" eaLnBrk="1" fontAlgn="auto" latinLnBrk="0" hangingPunct="1">
                        <a:lnSpc>
                          <a:spcPct val="100000"/>
                        </a:lnSpc>
                        <a:spcBef>
                          <a:spcPts val="0"/>
                        </a:spcBef>
                        <a:spcAft>
                          <a:spcPts val="0"/>
                        </a:spcAft>
                        <a:buClrTx/>
                        <a:buSzTx/>
                        <a:buFontTx/>
                        <a:buChar char="•"/>
                        <a:tabLst/>
                        <a:defRPr/>
                      </a:pPr>
                      <a:r>
                        <a:rPr lang="en-US" sz="1400" b="0" kern="1200" dirty="0">
                          <a:solidFill>
                            <a:schemeClr val="tx1"/>
                          </a:solidFill>
                          <a:latin typeface="+mn-lt"/>
                          <a:ea typeface="+mn-ea"/>
                          <a:cs typeface="+mn-cs"/>
                        </a:rPr>
                        <a:t>Business partnering</a:t>
                      </a:r>
                    </a:p>
                    <a:p>
                      <a:pPr marL="177800" indent="-177800" algn="l" defTabSz="711200" rtl="0" eaLnBrk="1" latinLnBrk="0" hangingPunct="1">
                        <a:spcBef>
                          <a:spcPts val="0"/>
                        </a:spcBef>
                        <a:buFontTx/>
                        <a:buChar char="•"/>
                      </a:pPr>
                      <a:r>
                        <a:rPr lang="en-US" sz="1400" b="0" kern="1200" dirty="0">
                          <a:solidFill>
                            <a:schemeClr val="tx1"/>
                          </a:solidFill>
                          <a:latin typeface="+mn-lt"/>
                          <a:ea typeface="+mn-ea"/>
                          <a:cs typeface="+mn-cs"/>
                        </a:rPr>
                        <a:t>Roles and responsibilities</a:t>
                      </a:r>
                    </a:p>
                    <a:p>
                      <a:pPr marL="177800" indent="-177800" algn="l" defTabSz="711200" rtl="0" eaLnBrk="1" latinLnBrk="0" hangingPunct="1">
                        <a:spcBef>
                          <a:spcPts val="0"/>
                        </a:spcBef>
                        <a:buFontTx/>
                        <a:buChar char="•"/>
                      </a:pPr>
                      <a:r>
                        <a:rPr lang="en-US" sz="1400" b="0" kern="1200" dirty="0">
                          <a:solidFill>
                            <a:schemeClr val="tx1"/>
                          </a:solidFill>
                          <a:latin typeface="+mn-lt"/>
                          <a:ea typeface="+mn-ea"/>
                          <a:cs typeface="+mn-cs"/>
                        </a:rPr>
                        <a:t>Governance</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84299749"/>
                  </a:ext>
                </a:extLst>
              </a:tr>
              <a:tr h="510862">
                <a:tc>
                  <a:txBody>
                    <a:bodyPr/>
                    <a:lstStyle/>
                    <a:p>
                      <a:pPr marL="0" indent="0">
                        <a:buFontTx/>
                        <a:buNone/>
                      </a:pPr>
                      <a:r>
                        <a:rPr lang="en-AU" sz="1400" b="1" dirty="0"/>
                        <a:t>Procurement processes</a:t>
                      </a:r>
                    </a:p>
                  </a:txBody>
                  <a:tcPr marL="540000" marR="25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177800" indent="-177800" algn="l" defTabSz="711200" rtl="0" eaLnBrk="1" latinLnBrk="0" hangingPunct="1">
                        <a:spcBef>
                          <a:spcPts val="0"/>
                        </a:spcBef>
                        <a:buFontTx/>
                        <a:buChar char="•"/>
                      </a:pPr>
                      <a:r>
                        <a:rPr lang="en-AU" sz="1400" b="0" kern="1200" dirty="0">
                          <a:solidFill>
                            <a:schemeClr val="tx1"/>
                          </a:solidFill>
                          <a:latin typeface="+mn-lt"/>
                          <a:ea typeface="+mn-ea"/>
                          <a:cs typeface="+mn-cs"/>
                        </a:rPr>
                        <a:t>Procurement processes</a:t>
                      </a:r>
                    </a:p>
                    <a:p>
                      <a:pPr marL="177800" indent="-177800" algn="l" defTabSz="711200" rtl="0" eaLnBrk="1" latinLnBrk="0" hangingPunct="1">
                        <a:spcBef>
                          <a:spcPts val="0"/>
                        </a:spcBef>
                        <a:buFontTx/>
                        <a:buChar char="•"/>
                      </a:pPr>
                      <a:r>
                        <a:rPr lang="en-AU" sz="1400" b="0" kern="1200" dirty="0">
                          <a:solidFill>
                            <a:schemeClr val="tx1"/>
                          </a:solidFill>
                          <a:latin typeface="+mn-lt"/>
                          <a:ea typeface="+mn-ea"/>
                          <a:cs typeface="+mn-cs"/>
                        </a:rPr>
                        <a:t>Variations and extensions</a:t>
                      </a:r>
                    </a:p>
                    <a:p>
                      <a:pPr marL="177800" indent="-177800" algn="l" defTabSz="711200" rtl="0" eaLnBrk="1" latinLnBrk="0" hangingPunct="1">
                        <a:spcBef>
                          <a:spcPts val="0"/>
                        </a:spcBef>
                        <a:buFontTx/>
                        <a:buChar char="•"/>
                      </a:pPr>
                      <a:r>
                        <a:rPr lang="en-US" sz="1400" b="0" kern="1200" dirty="0">
                          <a:solidFill>
                            <a:schemeClr val="tx1"/>
                          </a:solidFill>
                          <a:latin typeface="+mn-lt"/>
                          <a:ea typeface="+mn-ea"/>
                          <a:cs typeface="+mn-cs"/>
                        </a:rPr>
                        <a:t>The Procurement Guidelines, templates and forms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53040931"/>
                  </a:ext>
                </a:extLst>
              </a:tr>
              <a:tr h="510862">
                <a:tc>
                  <a:txBody>
                    <a:bodyPr/>
                    <a:lstStyle/>
                    <a:p>
                      <a:pPr marL="0" indent="0">
                        <a:buFontTx/>
                        <a:buNone/>
                      </a:pPr>
                      <a:r>
                        <a:rPr lang="en-US" sz="1400" b="1" dirty="0"/>
                        <a:t>Summary</a:t>
                      </a:r>
                      <a:endParaRPr lang="en-AU" sz="1400" b="1" dirty="0"/>
                    </a:p>
                  </a:txBody>
                  <a:tcPr marL="540000" marR="252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177800" indent="-177800" algn="l" defTabSz="711200" rtl="0" eaLnBrk="1" latinLnBrk="0" hangingPunct="1">
                        <a:spcBef>
                          <a:spcPts val="0"/>
                        </a:spcBef>
                        <a:buFontTx/>
                        <a:buChar char="•"/>
                      </a:pPr>
                      <a:r>
                        <a:rPr lang="en-US" sz="1400" b="0" kern="1200" dirty="0">
                          <a:solidFill>
                            <a:schemeClr val="tx1"/>
                          </a:solidFill>
                          <a:latin typeface="+mn-lt"/>
                          <a:ea typeface="+mn-ea"/>
                          <a:cs typeface="+mn-cs"/>
                        </a:rPr>
                        <a:t>Summary</a:t>
                      </a:r>
                    </a:p>
                    <a:p>
                      <a:pPr marL="177800" indent="-177800" algn="l" defTabSz="711200" rtl="0" eaLnBrk="1" latinLnBrk="0" hangingPunct="1">
                        <a:spcBef>
                          <a:spcPts val="0"/>
                        </a:spcBef>
                        <a:buFontTx/>
                        <a:buChar char="•"/>
                      </a:pPr>
                      <a:r>
                        <a:rPr lang="en-US" sz="1400" b="0" kern="1200" dirty="0">
                          <a:solidFill>
                            <a:schemeClr val="tx1"/>
                          </a:solidFill>
                          <a:latin typeface="+mn-lt"/>
                          <a:ea typeface="+mn-ea"/>
                          <a:cs typeface="+mn-cs"/>
                        </a:rPr>
                        <a:t>Information sources</a:t>
                      </a:r>
                    </a:p>
                    <a:p>
                      <a:pPr marL="177800" indent="-177800" algn="l" defTabSz="711200" rtl="0" eaLnBrk="1" latinLnBrk="0" hangingPunct="1">
                        <a:spcBef>
                          <a:spcPts val="0"/>
                        </a:spcBef>
                        <a:buFontTx/>
                        <a:buChar char="•"/>
                      </a:pPr>
                      <a:r>
                        <a:rPr lang="en-US" sz="1400" b="0" kern="1200" dirty="0">
                          <a:solidFill>
                            <a:schemeClr val="tx1"/>
                          </a:solidFill>
                          <a:latin typeface="+mn-lt"/>
                          <a:ea typeface="+mn-ea"/>
                          <a:cs typeface="+mn-cs"/>
                        </a:rPr>
                        <a:t>Feedback survey</a:t>
                      </a:r>
                      <a:endParaRPr lang="en-AU" sz="1400" b="0" kern="1200" dirty="0">
                        <a:solidFill>
                          <a:schemeClr val="tx1"/>
                        </a:solidFill>
                        <a:latin typeface="+mn-lt"/>
                        <a:ea typeface="+mn-ea"/>
                        <a:cs typeface="+mn-cs"/>
                      </a:endParaRP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66606372"/>
                  </a:ext>
                </a:extLst>
              </a:tr>
            </a:tbl>
          </a:graphicData>
        </a:graphic>
      </p:graphicFrame>
      <p:sp>
        <p:nvSpPr>
          <p:cNvPr id="13" name="Rectangle 2">
            <a:extLst>
              <a:ext uri="{FF2B5EF4-FFF2-40B4-BE49-F238E27FC236}">
                <a16:creationId xmlns:a16="http://schemas.microsoft.com/office/drawing/2014/main" id="{12DAF37F-9A73-493B-5711-8C4D50E0F0A8}"/>
              </a:ext>
            </a:extLst>
          </p:cNvPr>
          <p:cNvSpPr txBox="1">
            <a:spLocks noChangeArrowheads="1"/>
          </p:cNvSpPr>
          <p:nvPr/>
        </p:nvSpPr>
        <p:spPr bwMode="auto">
          <a:xfrm>
            <a:off x="525761" y="286418"/>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chemeClr val="tx1"/>
              </a:solidFill>
              <a:effectLst/>
              <a:uLnTx/>
              <a:uFillTx/>
              <a:latin typeface="Arial"/>
              <a:ea typeface="MS PGothic" panose="020B0600070205080204" pitchFamily="34" charset="-128"/>
              <a:cs typeface="+mj-cs"/>
            </a:endParaRPr>
          </a:p>
        </p:txBody>
      </p:sp>
      <p:sp>
        <p:nvSpPr>
          <p:cNvPr id="2" name="btfpNumberBubble280804">
            <a:extLst>
              <a:ext uri="{FF2B5EF4-FFF2-40B4-BE49-F238E27FC236}">
                <a16:creationId xmlns:a16="http://schemas.microsoft.com/office/drawing/2014/main" id="{83E8EDB2-1A27-707C-60A7-375F91E0950C}"/>
              </a:ext>
            </a:extLst>
          </p:cNvPr>
          <p:cNvSpPr/>
          <p:nvPr/>
        </p:nvSpPr>
        <p:spPr>
          <a:xfrm>
            <a:off x="839416" y="1772816"/>
            <a:ext cx="252000" cy="252000"/>
          </a:xfrm>
          <a:prstGeom prst="ellipse">
            <a:avLst/>
          </a:prstGeom>
          <a:solidFill>
            <a:srgbClr val="54B14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1200" dirty="0">
                <a:solidFill>
                  <a:schemeClr val="bg1"/>
                </a:solidFill>
              </a:rPr>
              <a:t>1</a:t>
            </a:r>
          </a:p>
        </p:txBody>
      </p:sp>
      <p:sp>
        <p:nvSpPr>
          <p:cNvPr id="14" name="btfpNumberBubble280804">
            <a:extLst>
              <a:ext uri="{FF2B5EF4-FFF2-40B4-BE49-F238E27FC236}">
                <a16:creationId xmlns:a16="http://schemas.microsoft.com/office/drawing/2014/main" id="{1C990698-C750-3461-BA12-5E11E03DAF27}"/>
              </a:ext>
            </a:extLst>
          </p:cNvPr>
          <p:cNvSpPr/>
          <p:nvPr/>
        </p:nvSpPr>
        <p:spPr>
          <a:xfrm>
            <a:off x="839416" y="2492896"/>
            <a:ext cx="252000" cy="252000"/>
          </a:xfrm>
          <a:prstGeom prst="ellipse">
            <a:avLst/>
          </a:prstGeom>
          <a:solidFill>
            <a:srgbClr val="54B14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1200" dirty="0">
                <a:solidFill>
                  <a:schemeClr val="bg1"/>
                </a:solidFill>
              </a:rPr>
              <a:t>2</a:t>
            </a:r>
          </a:p>
        </p:txBody>
      </p:sp>
      <p:sp>
        <p:nvSpPr>
          <p:cNvPr id="16" name="btfpNumberBubble280804">
            <a:extLst>
              <a:ext uri="{FF2B5EF4-FFF2-40B4-BE49-F238E27FC236}">
                <a16:creationId xmlns:a16="http://schemas.microsoft.com/office/drawing/2014/main" id="{F8BC29DF-F5D6-B6FC-3785-C4AAFEE42026}"/>
              </a:ext>
            </a:extLst>
          </p:cNvPr>
          <p:cNvSpPr/>
          <p:nvPr/>
        </p:nvSpPr>
        <p:spPr>
          <a:xfrm>
            <a:off x="839416" y="3249008"/>
            <a:ext cx="252000" cy="252000"/>
          </a:xfrm>
          <a:prstGeom prst="ellipse">
            <a:avLst/>
          </a:prstGeom>
          <a:solidFill>
            <a:srgbClr val="54B14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1200" dirty="0">
                <a:solidFill>
                  <a:schemeClr val="bg1"/>
                </a:solidFill>
              </a:rPr>
              <a:t>3</a:t>
            </a:r>
          </a:p>
        </p:txBody>
      </p:sp>
      <p:sp>
        <p:nvSpPr>
          <p:cNvPr id="17" name="btfpNumberBubble280804">
            <a:extLst>
              <a:ext uri="{FF2B5EF4-FFF2-40B4-BE49-F238E27FC236}">
                <a16:creationId xmlns:a16="http://schemas.microsoft.com/office/drawing/2014/main" id="{33C4E990-72A9-4A23-4399-B44A08FBC1C9}"/>
              </a:ext>
            </a:extLst>
          </p:cNvPr>
          <p:cNvSpPr/>
          <p:nvPr/>
        </p:nvSpPr>
        <p:spPr>
          <a:xfrm>
            <a:off x="839416" y="4077072"/>
            <a:ext cx="252000" cy="252000"/>
          </a:xfrm>
          <a:prstGeom prst="ellipse">
            <a:avLst/>
          </a:prstGeom>
          <a:solidFill>
            <a:srgbClr val="54B14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1200" dirty="0">
                <a:solidFill>
                  <a:schemeClr val="bg1"/>
                </a:solidFill>
              </a:rPr>
              <a:t>4</a:t>
            </a:r>
          </a:p>
        </p:txBody>
      </p:sp>
      <p:sp>
        <p:nvSpPr>
          <p:cNvPr id="18" name="btfpNumberBubble280804">
            <a:extLst>
              <a:ext uri="{FF2B5EF4-FFF2-40B4-BE49-F238E27FC236}">
                <a16:creationId xmlns:a16="http://schemas.microsoft.com/office/drawing/2014/main" id="{B9D064C8-E088-03DD-D368-86877E69E802}"/>
              </a:ext>
            </a:extLst>
          </p:cNvPr>
          <p:cNvSpPr/>
          <p:nvPr/>
        </p:nvSpPr>
        <p:spPr>
          <a:xfrm>
            <a:off x="839416" y="4926831"/>
            <a:ext cx="252000" cy="252000"/>
          </a:xfrm>
          <a:prstGeom prst="ellipse">
            <a:avLst/>
          </a:prstGeom>
          <a:solidFill>
            <a:srgbClr val="54B14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1200" dirty="0">
                <a:solidFill>
                  <a:schemeClr val="bg1"/>
                </a:solidFill>
              </a:rPr>
              <a:t>5</a:t>
            </a:r>
          </a:p>
        </p:txBody>
      </p:sp>
      <p:sp>
        <p:nvSpPr>
          <p:cNvPr id="20" name="Title 19">
            <a:extLst>
              <a:ext uri="{FF2B5EF4-FFF2-40B4-BE49-F238E27FC236}">
                <a16:creationId xmlns:a16="http://schemas.microsoft.com/office/drawing/2014/main" id="{B2814BED-F767-492C-725D-A339F73D9064}"/>
              </a:ext>
            </a:extLst>
          </p:cNvPr>
          <p:cNvSpPr>
            <a:spLocks noGrp="1"/>
          </p:cNvSpPr>
          <p:nvPr>
            <p:ph type="title"/>
          </p:nvPr>
        </p:nvSpPr>
        <p:spPr/>
        <p:txBody>
          <a:bodyPr>
            <a:normAutofit/>
          </a:bodyPr>
          <a:lstStyle/>
          <a:p>
            <a:r>
              <a:rPr lang="en-AU" dirty="0"/>
              <a:t>Agenda</a:t>
            </a:r>
          </a:p>
        </p:txBody>
      </p:sp>
      <p:sp>
        <p:nvSpPr>
          <p:cNvPr id="19" name="btfpNumberBubble280804">
            <a:extLst>
              <a:ext uri="{FF2B5EF4-FFF2-40B4-BE49-F238E27FC236}">
                <a16:creationId xmlns:a16="http://schemas.microsoft.com/office/drawing/2014/main" id="{C796F180-4F93-FAE6-5006-9A1C93B12060}"/>
              </a:ext>
            </a:extLst>
          </p:cNvPr>
          <p:cNvSpPr/>
          <p:nvPr/>
        </p:nvSpPr>
        <p:spPr>
          <a:xfrm>
            <a:off x="839416" y="5650590"/>
            <a:ext cx="252000" cy="252000"/>
          </a:xfrm>
          <a:prstGeom prst="ellipse">
            <a:avLst/>
          </a:prstGeom>
          <a:solidFill>
            <a:srgbClr val="54B143"/>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AU" sz="1200" dirty="0">
                <a:solidFill>
                  <a:schemeClr val="bg1"/>
                </a:solidFill>
              </a:rPr>
              <a:t>6</a:t>
            </a:r>
          </a:p>
        </p:txBody>
      </p:sp>
    </p:spTree>
    <p:custDataLst>
      <p:tags r:id="rId1"/>
    </p:custDataLst>
    <p:extLst>
      <p:ext uri="{BB962C8B-B14F-4D97-AF65-F5344CB8AC3E}">
        <p14:creationId xmlns:p14="http://schemas.microsoft.com/office/powerpoint/2010/main" val="3907858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B2871F06-B2BB-55D9-A462-0B486290F83B}"/>
              </a:ext>
            </a:extLst>
          </p:cNvPr>
          <p:cNvGrpSpPr/>
          <p:nvPr/>
        </p:nvGrpSpPr>
        <p:grpSpPr>
          <a:xfrm>
            <a:off x="0" y="6926580"/>
            <a:ext cx="12192000" cy="137160"/>
            <a:chOff x="0" y="6926580"/>
            <a:chExt cx="12192000" cy="137160"/>
          </a:xfrm>
        </p:grpSpPr>
        <p:sp>
          <p:nvSpPr>
            <p:cNvPr id="22" name="btfpColumnGapBlocker572580">
              <a:extLst>
                <a:ext uri="{FF2B5EF4-FFF2-40B4-BE49-F238E27FC236}">
                  <a16:creationId xmlns:a16="http://schemas.microsoft.com/office/drawing/2014/main" id="{33EE9409-B760-B7AC-33B5-1F7EAD8156D1}"/>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btfpColumnGapBlocker994223">
              <a:extLst>
                <a:ext uri="{FF2B5EF4-FFF2-40B4-BE49-F238E27FC236}">
                  <a16:creationId xmlns:a16="http://schemas.microsoft.com/office/drawing/2014/main" id="{AA5AAFA3-939A-EAD1-3DB2-D8998F4344D7}"/>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btfpColumnIndicator519531">
              <a:extLst>
                <a:ext uri="{FF2B5EF4-FFF2-40B4-BE49-F238E27FC236}">
                  <a16:creationId xmlns:a16="http://schemas.microsoft.com/office/drawing/2014/main" id="{8A84FC00-2D54-DD1B-B528-B0EA5C787022}"/>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btfpColumnIndicator410315">
              <a:extLst>
                <a:ext uri="{FF2B5EF4-FFF2-40B4-BE49-F238E27FC236}">
                  <a16:creationId xmlns:a16="http://schemas.microsoft.com/office/drawing/2014/main" id="{33578C0D-656F-B122-5A67-9764A6504EBB}"/>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3" name="btfpColumnIndicatorGroup1">
            <a:extLst>
              <a:ext uri="{FF2B5EF4-FFF2-40B4-BE49-F238E27FC236}">
                <a16:creationId xmlns:a16="http://schemas.microsoft.com/office/drawing/2014/main" id="{3F478C39-0A64-41CE-2673-D8A55F0DFAC1}"/>
              </a:ext>
            </a:extLst>
          </p:cNvPr>
          <p:cNvGrpSpPr/>
          <p:nvPr/>
        </p:nvGrpSpPr>
        <p:grpSpPr>
          <a:xfrm>
            <a:off x="0" y="-205740"/>
            <a:ext cx="12192000" cy="137160"/>
            <a:chOff x="0" y="-205740"/>
            <a:chExt cx="12192000" cy="137160"/>
          </a:xfrm>
        </p:grpSpPr>
        <p:sp>
          <p:nvSpPr>
            <p:cNvPr id="21" name="btfpColumnGapBlocker361070">
              <a:extLst>
                <a:ext uri="{FF2B5EF4-FFF2-40B4-BE49-F238E27FC236}">
                  <a16:creationId xmlns:a16="http://schemas.microsoft.com/office/drawing/2014/main" id="{B395B59B-86A8-F912-759D-3CCF9BD4803C}"/>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btfpColumnGapBlocker718078">
              <a:extLst>
                <a:ext uri="{FF2B5EF4-FFF2-40B4-BE49-F238E27FC236}">
                  <a16:creationId xmlns:a16="http://schemas.microsoft.com/office/drawing/2014/main" id="{0210204A-1D83-D37A-A37C-7994352B0048}"/>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229584">
              <a:extLst>
                <a:ext uri="{FF2B5EF4-FFF2-40B4-BE49-F238E27FC236}">
                  <a16:creationId xmlns:a16="http://schemas.microsoft.com/office/drawing/2014/main" id="{46710E94-C030-DE60-F8FA-F355F5A4291A}"/>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514755">
              <a:extLst>
                <a:ext uri="{FF2B5EF4-FFF2-40B4-BE49-F238E27FC236}">
                  <a16:creationId xmlns:a16="http://schemas.microsoft.com/office/drawing/2014/main" id="{82B75D45-0721-D83A-5C2F-6532B333A5F0}"/>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aphicFrame>
        <p:nvGraphicFramePr>
          <p:cNvPr id="15" name="btfpTable936948">
            <a:extLst>
              <a:ext uri="{FF2B5EF4-FFF2-40B4-BE49-F238E27FC236}">
                <a16:creationId xmlns:a16="http://schemas.microsoft.com/office/drawing/2014/main" id="{2EBCAD1D-3C0D-D4C7-BF64-E21C7AD84D48}"/>
              </a:ext>
            </a:extLst>
          </p:cNvPr>
          <p:cNvGraphicFramePr>
            <a:graphicFrameLocks noGrp="1"/>
          </p:cNvGraphicFramePr>
          <p:nvPr>
            <p:custDataLst>
              <p:tags r:id="rId2"/>
            </p:custDataLst>
            <p:extLst>
              <p:ext uri="{D42A27DB-BD31-4B8C-83A1-F6EECF244321}">
                <p14:modId xmlns:p14="http://schemas.microsoft.com/office/powerpoint/2010/main" val="1081937209"/>
              </p:ext>
            </p:extLst>
          </p:nvPr>
        </p:nvGraphicFramePr>
        <p:xfrm>
          <a:off x="838200" y="1481138"/>
          <a:ext cx="8858198" cy="3108960"/>
        </p:xfrm>
        <a:graphic>
          <a:graphicData uri="http://schemas.openxmlformats.org/drawingml/2006/table">
            <a:tbl>
              <a:tblPr firstRow="1" firstCol="1">
                <a:tableStyleId>{9D7B26C5-4107-4FEC-AEDC-1716B250A1EF}</a:tableStyleId>
              </a:tblPr>
              <a:tblGrid>
                <a:gridCol w="1415312">
                  <a:extLst>
                    <a:ext uri="{9D8B030D-6E8A-4147-A177-3AD203B41FA5}">
                      <a16:colId xmlns:a16="http://schemas.microsoft.com/office/drawing/2014/main" val="862325425"/>
                    </a:ext>
                  </a:extLst>
                </a:gridCol>
                <a:gridCol w="1509444">
                  <a:extLst>
                    <a:ext uri="{9D8B030D-6E8A-4147-A177-3AD203B41FA5}">
                      <a16:colId xmlns:a16="http://schemas.microsoft.com/office/drawing/2014/main" val="746956501"/>
                    </a:ext>
                  </a:extLst>
                </a:gridCol>
                <a:gridCol w="1977814">
                  <a:extLst>
                    <a:ext uri="{9D8B030D-6E8A-4147-A177-3AD203B41FA5}">
                      <a16:colId xmlns:a16="http://schemas.microsoft.com/office/drawing/2014/main" val="2701322866"/>
                    </a:ext>
                  </a:extLst>
                </a:gridCol>
                <a:gridCol w="2155430">
                  <a:extLst>
                    <a:ext uri="{9D8B030D-6E8A-4147-A177-3AD203B41FA5}">
                      <a16:colId xmlns:a16="http://schemas.microsoft.com/office/drawing/2014/main" val="3885291599"/>
                    </a:ext>
                  </a:extLst>
                </a:gridCol>
                <a:gridCol w="1800198">
                  <a:extLst>
                    <a:ext uri="{9D8B030D-6E8A-4147-A177-3AD203B41FA5}">
                      <a16:colId xmlns:a16="http://schemas.microsoft.com/office/drawing/2014/main" val="3264101802"/>
                    </a:ext>
                  </a:extLst>
                </a:gridCol>
              </a:tblGrid>
              <a:tr h="508000">
                <a:tc>
                  <a:txBody>
                    <a:bodyPr/>
                    <a:lstStyle/>
                    <a:p>
                      <a:pPr marL="0" indent="0" algn="ctr">
                        <a:spcBef>
                          <a:spcPts val="0"/>
                        </a:spcBef>
                        <a:buFontTx/>
                        <a:buNone/>
                      </a:pPr>
                      <a:r>
                        <a:rPr lang="en-AU" sz="1600" dirty="0">
                          <a:solidFill>
                            <a:schemeClr val="bg1"/>
                          </a:solidFill>
                        </a:rPr>
                        <a:t>Threshold Range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solidFill>
                  </a:tcPr>
                </a:tc>
                <a:tc>
                  <a:txBody>
                    <a:bodyPr/>
                    <a:lstStyle/>
                    <a:p>
                      <a:pPr marL="0" indent="0" algn="ctr">
                        <a:spcBef>
                          <a:spcPts val="0"/>
                        </a:spcBef>
                        <a:buFontTx/>
                        <a:buNone/>
                      </a:pPr>
                      <a:r>
                        <a:rPr lang="en-AU" sz="1600" dirty="0">
                          <a:solidFill>
                            <a:schemeClr val="bg1"/>
                          </a:solidFill>
                        </a:rPr>
                        <a:t>Procurement Approach</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solidFill>
                  </a:tcPr>
                </a:tc>
                <a:tc>
                  <a:txBody>
                    <a:bodyPr/>
                    <a:lstStyle/>
                    <a:p>
                      <a:pPr marL="0" indent="0" algn="ctr">
                        <a:spcBef>
                          <a:spcPts val="0"/>
                        </a:spcBef>
                        <a:buFontTx/>
                        <a:buNone/>
                      </a:pPr>
                      <a:r>
                        <a:rPr lang="en-AU" sz="1600" dirty="0">
                          <a:solidFill>
                            <a:schemeClr val="bg1"/>
                          </a:solidFill>
                        </a:rPr>
                        <a:t>Plan</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tc>
                  <a:txBody>
                    <a:bodyPr/>
                    <a:lstStyle/>
                    <a:p>
                      <a:pPr marL="0" indent="0" algn="ctr">
                        <a:spcBef>
                          <a:spcPts val="0"/>
                        </a:spcBef>
                        <a:buFontTx/>
                        <a:buNone/>
                      </a:pPr>
                      <a:r>
                        <a:rPr lang="en-AU" sz="1600" dirty="0">
                          <a:solidFill>
                            <a:schemeClr val="bg1"/>
                          </a:solidFill>
                        </a:rPr>
                        <a:t>Source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tc>
                  <a:txBody>
                    <a:bodyPr/>
                    <a:lstStyle/>
                    <a:p>
                      <a:pPr marL="0" indent="0" algn="ctr">
                        <a:spcBef>
                          <a:spcPts val="0"/>
                        </a:spcBef>
                        <a:buFontTx/>
                        <a:buNone/>
                      </a:pPr>
                      <a:r>
                        <a:rPr lang="en-AU" sz="1600" dirty="0">
                          <a:solidFill>
                            <a:schemeClr val="bg1"/>
                          </a:solidFill>
                        </a:rPr>
                        <a:t>Manage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extLst>
                  <a:ext uri="{0D108BD9-81ED-4DB2-BD59-A6C34878D82A}">
                    <a16:rowId xmlns:a16="http://schemas.microsoft.com/office/drawing/2014/main" val="2091714568"/>
                  </a:ext>
                </a:extLst>
              </a:tr>
              <a:tr h="508000">
                <a:tc>
                  <a:txBody>
                    <a:bodyPr/>
                    <a:lstStyle/>
                    <a:p>
                      <a:pPr marL="0" indent="0">
                        <a:buFontTx/>
                        <a:buNone/>
                      </a:pPr>
                      <a:r>
                        <a:rPr lang="en-AU" sz="1600" dirty="0"/>
                        <a:t>$10,001 to $100,000</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buFontTx/>
                        <a:buNone/>
                      </a:pPr>
                      <a:r>
                        <a:rPr lang="en-AU" sz="1600" dirty="0"/>
                        <a:t>Minimum 2 written quotes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r>
                        <a:rPr lang="en-AU" sz="1600" dirty="0"/>
                        <a:t>Exemption approval*</a:t>
                      </a:r>
                      <a:br>
                        <a:rPr lang="en-AU" sz="1600" dirty="0"/>
                      </a:br>
                      <a:r>
                        <a:rPr lang="en-AU" sz="1600" i="1" dirty="0"/>
                        <a:t>(if not seeking 2 quotes)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dirty="0"/>
                        <a:t>RFQ (Simple) via </a:t>
                      </a:r>
                      <a:r>
                        <a:rPr lang="en-AU" sz="1600" dirty="0" err="1"/>
                        <a:t>VendorPanel</a:t>
                      </a:r>
                      <a:endParaRPr lang="en-AU" sz="1600" dirty="0"/>
                    </a:p>
                    <a:p>
                      <a:pPr marL="285750" indent="-285750">
                        <a:buFont typeface="Arial" panose="020B0604020202020204" pitchFamily="34" charset="0"/>
                        <a:buChar char="•"/>
                      </a:pPr>
                      <a:r>
                        <a:rPr lang="en-AU" sz="1600" dirty="0"/>
                        <a:t>TEP of at least 2</a:t>
                      </a:r>
                    </a:p>
                    <a:p>
                      <a:pPr marL="285750" indent="-285750">
                        <a:buFont typeface="Arial" panose="020B0604020202020204" pitchFamily="34" charset="0"/>
                        <a:buChar char="•"/>
                      </a:pPr>
                      <a:r>
                        <a:rPr lang="en-AU" sz="1600" dirty="0"/>
                        <a:t>Evaluation Plan</a:t>
                      </a:r>
                    </a:p>
                    <a:p>
                      <a:pPr marL="285750" indent="-285750">
                        <a:buFont typeface="Arial" panose="020B0604020202020204" pitchFamily="34" charset="0"/>
                        <a:buChar char="•"/>
                      </a:pPr>
                      <a:r>
                        <a:rPr lang="en-AU" sz="1600" dirty="0"/>
                        <a:t>Evaluation Report</a:t>
                      </a:r>
                    </a:p>
                    <a:p>
                      <a:pPr marL="285750" indent="-285750">
                        <a:buFont typeface="Arial" panose="020B0604020202020204" pitchFamily="34" charset="0"/>
                        <a:buChar char="•"/>
                      </a:pPr>
                      <a:r>
                        <a:rPr lang="en-AU" sz="1600" dirty="0"/>
                        <a:t>Financial delegate approval of award</a:t>
                      </a:r>
                    </a:p>
                    <a:p>
                      <a:pPr marL="285750" indent="-285750">
                        <a:buFont typeface="Arial" panose="020B0604020202020204" pitchFamily="34" charset="0"/>
                        <a:buChar char="•"/>
                      </a:pPr>
                      <a:r>
                        <a:rPr lang="en-AU" sz="1600" dirty="0"/>
                        <a:t>Contract form: Purchase order T&amp;Cs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177800" indent="-177800"/>
                      <a:r>
                        <a:rPr lang="en-AU" sz="1600" dirty="0"/>
                        <a:t>No requirements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1187299"/>
                  </a:ext>
                </a:extLst>
              </a:tr>
            </a:tbl>
          </a:graphicData>
        </a:graphic>
      </p:graphicFrame>
      <p:sp>
        <p:nvSpPr>
          <p:cNvPr id="2" name="Rectangle 1">
            <a:extLst>
              <a:ext uri="{FF2B5EF4-FFF2-40B4-BE49-F238E27FC236}">
                <a16:creationId xmlns:a16="http://schemas.microsoft.com/office/drawing/2014/main" id="{7D9369DE-F060-9DA0-87F6-F8A6A5E992E6}"/>
              </a:ext>
            </a:extLst>
          </p:cNvPr>
          <p:cNvSpPr/>
          <p:nvPr/>
        </p:nvSpPr>
        <p:spPr>
          <a:xfrm>
            <a:off x="7736086" y="5661248"/>
            <a:ext cx="2392360" cy="936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80CD4A3C-A697-1048-C364-11CFE87CA7B6}"/>
              </a:ext>
            </a:extLst>
          </p:cNvPr>
          <p:cNvSpPr>
            <a:spLocks noGrp="1"/>
          </p:cNvSpPr>
          <p:nvPr>
            <p:ph type="title"/>
          </p:nvPr>
        </p:nvSpPr>
        <p:spPr/>
        <p:txBody>
          <a:bodyPr>
            <a:normAutofit/>
          </a:bodyPr>
          <a:lstStyle/>
          <a:p>
            <a:r>
              <a:rPr lang="en-AU" dirty="0"/>
              <a:t>Procurement process</a:t>
            </a:r>
          </a:p>
        </p:txBody>
      </p:sp>
      <p:sp>
        <p:nvSpPr>
          <p:cNvPr id="5" name="btfpNumberBubble332531">
            <a:extLst>
              <a:ext uri="{FF2B5EF4-FFF2-40B4-BE49-F238E27FC236}">
                <a16:creationId xmlns:a16="http://schemas.microsoft.com/office/drawing/2014/main" id="{EF4A572E-83C8-2434-B96C-500BDC00EF58}"/>
              </a:ext>
            </a:extLst>
          </p:cNvPr>
          <p:cNvSpPr/>
          <p:nvPr/>
        </p:nvSpPr>
        <p:spPr bwMode="gray">
          <a:xfrm>
            <a:off x="4439816" y="440720"/>
            <a:ext cx="468000" cy="468000"/>
          </a:xfrm>
          <a:prstGeom prst="ellipse">
            <a:avLst/>
          </a:prstGeom>
          <a:solidFill>
            <a:srgbClr val="FFFFFF"/>
          </a:solidFill>
          <a:ln w="19050">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0"/>
              </a:spcBef>
            </a:pPr>
            <a:r>
              <a:rPr lang="en-AU" sz="2800" dirty="0">
                <a:solidFill>
                  <a:srgbClr val="54B143"/>
                </a:solidFill>
              </a:rPr>
              <a:t>2</a:t>
            </a:r>
          </a:p>
        </p:txBody>
      </p:sp>
      <p:sp>
        <p:nvSpPr>
          <p:cNvPr id="4" name="TextBox 3">
            <a:extLst>
              <a:ext uri="{FF2B5EF4-FFF2-40B4-BE49-F238E27FC236}">
                <a16:creationId xmlns:a16="http://schemas.microsoft.com/office/drawing/2014/main" id="{E2CE0191-17A1-C35A-C601-D2B4A7A1181F}"/>
              </a:ext>
            </a:extLst>
          </p:cNvPr>
          <p:cNvSpPr txBox="1"/>
          <p:nvPr/>
        </p:nvSpPr>
        <p:spPr>
          <a:xfrm>
            <a:off x="628027" y="6165304"/>
            <a:ext cx="8155880" cy="307777"/>
          </a:xfrm>
          <a:prstGeom prst="rect">
            <a:avLst/>
          </a:prstGeom>
          <a:noFill/>
        </p:spPr>
        <p:txBody>
          <a:bodyPr wrap="square" rtlCol="0">
            <a:spAutoFit/>
          </a:bodyPr>
          <a:lstStyle/>
          <a:p>
            <a:r>
              <a:rPr lang="en-AU" sz="1400" b="0" dirty="0"/>
              <a:t>* For more information on the exemption process, contact Procurement</a:t>
            </a:r>
          </a:p>
        </p:txBody>
      </p:sp>
    </p:spTree>
    <p:custDataLst>
      <p:tags r:id="rId1"/>
    </p:custDataLst>
    <p:extLst>
      <p:ext uri="{BB962C8B-B14F-4D97-AF65-F5344CB8AC3E}">
        <p14:creationId xmlns:p14="http://schemas.microsoft.com/office/powerpoint/2010/main" val="2009049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btfpColumnIndicatorGroup2">
            <a:extLst>
              <a:ext uri="{FF2B5EF4-FFF2-40B4-BE49-F238E27FC236}">
                <a16:creationId xmlns:a16="http://schemas.microsoft.com/office/drawing/2014/main" id="{46DCD1B1-29C0-84A2-4DF1-1721C3FE8A72}"/>
              </a:ext>
            </a:extLst>
          </p:cNvPr>
          <p:cNvGrpSpPr/>
          <p:nvPr/>
        </p:nvGrpSpPr>
        <p:grpSpPr>
          <a:xfrm>
            <a:off x="0" y="6926580"/>
            <a:ext cx="12192000" cy="137160"/>
            <a:chOff x="0" y="6926580"/>
            <a:chExt cx="12192000" cy="137160"/>
          </a:xfrm>
        </p:grpSpPr>
        <p:sp>
          <p:nvSpPr>
            <p:cNvPr id="26" name="btfpColumnGapBlocker227860">
              <a:extLst>
                <a:ext uri="{FF2B5EF4-FFF2-40B4-BE49-F238E27FC236}">
                  <a16:creationId xmlns:a16="http://schemas.microsoft.com/office/drawing/2014/main" id="{B7EC005B-8CC1-50CA-79B1-D06332D7BEBD}"/>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btfpColumnGapBlocker395061">
              <a:extLst>
                <a:ext uri="{FF2B5EF4-FFF2-40B4-BE49-F238E27FC236}">
                  <a16:creationId xmlns:a16="http://schemas.microsoft.com/office/drawing/2014/main" id="{BAA5042E-D441-BB5A-3BFF-79987EB1EB08}"/>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btfpColumnIndicator528150">
              <a:extLst>
                <a:ext uri="{FF2B5EF4-FFF2-40B4-BE49-F238E27FC236}">
                  <a16:creationId xmlns:a16="http://schemas.microsoft.com/office/drawing/2014/main" id="{6F197CA2-03F6-DD31-FFEB-D026BB4F9C1F}"/>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 name="btfpColumnIndicator174706">
              <a:extLst>
                <a:ext uri="{FF2B5EF4-FFF2-40B4-BE49-F238E27FC236}">
                  <a16:creationId xmlns:a16="http://schemas.microsoft.com/office/drawing/2014/main" id="{4904088E-0A81-AA72-4EF7-E8833C2054CD}"/>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7" name="btfpColumnIndicatorGroup1">
            <a:extLst>
              <a:ext uri="{FF2B5EF4-FFF2-40B4-BE49-F238E27FC236}">
                <a16:creationId xmlns:a16="http://schemas.microsoft.com/office/drawing/2014/main" id="{4316F32C-91A3-9738-5075-9F65A2FF0A89}"/>
              </a:ext>
            </a:extLst>
          </p:cNvPr>
          <p:cNvGrpSpPr/>
          <p:nvPr/>
        </p:nvGrpSpPr>
        <p:grpSpPr>
          <a:xfrm>
            <a:off x="0" y="-205740"/>
            <a:ext cx="12192000" cy="137160"/>
            <a:chOff x="0" y="-205740"/>
            <a:chExt cx="12192000" cy="137160"/>
          </a:xfrm>
        </p:grpSpPr>
        <p:sp>
          <p:nvSpPr>
            <p:cNvPr id="12" name="btfpColumnGapBlocker505889">
              <a:extLst>
                <a:ext uri="{FF2B5EF4-FFF2-40B4-BE49-F238E27FC236}">
                  <a16:creationId xmlns:a16="http://schemas.microsoft.com/office/drawing/2014/main" id="{4BCFF64A-0CCA-467C-253F-7548178ADE96}"/>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btfpColumnGapBlocker440455">
              <a:extLst>
                <a:ext uri="{FF2B5EF4-FFF2-40B4-BE49-F238E27FC236}">
                  <a16:creationId xmlns:a16="http://schemas.microsoft.com/office/drawing/2014/main" id="{643866AA-535B-67B3-229D-9F7B23508054}"/>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btfpColumnIndicator617073">
              <a:extLst>
                <a:ext uri="{FF2B5EF4-FFF2-40B4-BE49-F238E27FC236}">
                  <a16:creationId xmlns:a16="http://schemas.microsoft.com/office/drawing/2014/main" id="{808DBCD9-B57A-F7DA-0E1A-62EAE88F1936}"/>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 name="btfpColumnIndicator812216">
              <a:extLst>
                <a:ext uri="{FF2B5EF4-FFF2-40B4-BE49-F238E27FC236}">
                  <a16:creationId xmlns:a16="http://schemas.microsoft.com/office/drawing/2014/main" id="{63B6C411-1838-D4BB-14B3-69641B1DBF92}"/>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5" name="Rectangle 2">
            <a:extLst>
              <a:ext uri="{FF2B5EF4-FFF2-40B4-BE49-F238E27FC236}">
                <a16:creationId xmlns:a16="http://schemas.microsoft.com/office/drawing/2014/main" id="{8166FA99-3A11-5ED0-B1F2-57E3FF7B18E0}"/>
              </a:ext>
            </a:extLst>
          </p:cNvPr>
          <p:cNvSpPr txBox="1">
            <a:spLocks noChangeArrowheads="1"/>
          </p:cNvSpPr>
          <p:nvPr/>
        </p:nvSpPr>
        <p:spPr bwMode="auto">
          <a:xfrm>
            <a:off x="472569" y="275034"/>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endParaRPr>
          </a:p>
        </p:txBody>
      </p:sp>
      <p:graphicFrame>
        <p:nvGraphicFramePr>
          <p:cNvPr id="15" name="btfpTable936948">
            <a:extLst>
              <a:ext uri="{FF2B5EF4-FFF2-40B4-BE49-F238E27FC236}">
                <a16:creationId xmlns:a16="http://schemas.microsoft.com/office/drawing/2014/main" id="{2EBCAD1D-3C0D-D4C7-BF64-E21C7AD84D48}"/>
              </a:ext>
            </a:extLst>
          </p:cNvPr>
          <p:cNvGraphicFramePr>
            <a:graphicFrameLocks noGrp="1"/>
          </p:cNvGraphicFramePr>
          <p:nvPr>
            <p:custDataLst>
              <p:tags r:id="rId2"/>
            </p:custDataLst>
            <p:extLst>
              <p:ext uri="{D42A27DB-BD31-4B8C-83A1-F6EECF244321}">
                <p14:modId xmlns:p14="http://schemas.microsoft.com/office/powerpoint/2010/main" val="2045726727"/>
              </p:ext>
            </p:extLst>
          </p:nvPr>
        </p:nvGraphicFramePr>
        <p:xfrm>
          <a:off x="838201" y="1484784"/>
          <a:ext cx="8930207" cy="2865120"/>
        </p:xfrm>
        <a:graphic>
          <a:graphicData uri="http://schemas.openxmlformats.org/drawingml/2006/table">
            <a:tbl>
              <a:tblPr firstRow="1" firstCol="1">
                <a:tableStyleId>{9D7B26C5-4107-4FEC-AEDC-1716B250A1EF}</a:tableStyleId>
              </a:tblPr>
              <a:tblGrid>
                <a:gridCol w="1415312">
                  <a:extLst>
                    <a:ext uri="{9D8B030D-6E8A-4147-A177-3AD203B41FA5}">
                      <a16:colId xmlns:a16="http://schemas.microsoft.com/office/drawing/2014/main" val="862325425"/>
                    </a:ext>
                  </a:extLst>
                </a:gridCol>
                <a:gridCol w="1509444">
                  <a:extLst>
                    <a:ext uri="{9D8B030D-6E8A-4147-A177-3AD203B41FA5}">
                      <a16:colId xmlns:a16="http://schemas.microsoft.com/office/drawing/2014/main" val="746956501"/>
                    </a:ext>
                  </a:extLst>
                </a:gridCol>
                <a:gridCol w="1977814">
                  <a:extLst>
                    <a:ext uri="{9D8B030D-6E8A-4147-A177-3AD203B41FA5}">
                      <a16:colId xmlns:a16="http://schemas.microsoft.com/office/drawing/2014/main" val="2701322866"/>
                    </a:ext>
                  </a:extLst>
                </a:gridCol>
                <a:gridCol w="2299445">
                  <a:extLst>
                    <a:ext uri="{9D8B030D-6E8A-4147-A177-3AD203B41FA5}">
                      <a16:colId xmlns:a16="http://schemas.microsoft.com/office/drawing/2014/main" val="3885291599"/>
                    </a:ext>
                  </a:extLst>
                </a:gridCol>
                <a:gridCol w="1728192">
                  <a:extLst>
                    <a:ext uri="{9D8B030D-6E8A-4147-A177-3AD203B41FA5}">
                      <a16:colId xmlns:a16="http://schemas.microsoft.com/office/drawing/2014/main" val="3264101802"/>
                    </a:ext>
                  </a:extLst>
                </a:gridCol>
              </a:tblGrid>
              <a:tr h="508000">
                <a:tc>
                  <a:txBody>
                    <a:bodyPr/>
                    <a:lstStyle/>
                    <a:p>
                      <a:pPr marL="0" indent="0" algn="ctr">
                        <a:spcBef>
                          <a:spcPts val="0"/>
                        </a:spcBef>
                        <a:buFontTx/>
                        <a:buNone/>
                      </a:pPr>
                      <a:r>
                        <a:rPr lang="en-AU" sz="1600" dirty="0">
                          <a:solidFill>
                            <a:schemeClr val="bg1"/>
                          </a:solidFill>
                        </a:rPr>
                        <a:t>Threshold Range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solidFill>
                  </a:tcPr>
                </a:tc>
                <a:tc>
                  <a:txBody>
                    <a:bodyPr/>
                    <a:lstStyle/>
                    <a:p>
                      <a:pPr marL="0" indent="0" algn="ctr">
                        <a:spcBef>
                          <a:spcPts val="0"/>
                        </a:spcBef>
                        <a:buFontTx/>
                        <a:buNone/>
                      </a:pPr>
                      <a:r>
                        <a:rPr lang="en-AU" sz="1600" dirty="0">
                          <a:solidFill>
                            <a:schemeClr val="bg1"/>
                          </a:solidFill>
                        </a:rPr>
                        <a:t>Procurement Approach</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solidFill>
                  </a:tcPr>
                </a:tc>
                <a:tc>
                  <a:txBody>
                    <a:bodyPr/>
                    <a:lstStyle/>
                    <a:p>
                      <a:pPr marL="0" indent="0" algn="ctr">
                        <a:spcBef>
                          <a:spcPts val="0"/>
                        </a:spcBef>
                        <a:buFontTx/>
                        <a:buNone/>
                      </a:pPr>
                      <a:r>
                        <a:rPr lang="en-AU" sz="1600" dirty="0">
                          <a:solidFill>
                            <a:schemeClr val="bg1"/>
                          </a:solidFill>
                        </a:rPr>
                        <a:t>Plan</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tc>
                  <a:txBody>
                    <a:bodyPr/>
                    <a:lstStyle/>
                    <a:p>
                      <a:pPr marL="0" indent="0" algn="ctr">
                        <a:spcBef>
                          <a:spcPts val="0"/>
                        </a:spcBef>
                        <a:buFontTx/>
                        <a:buNone/>
                      </a:pPr>
                      <a:r>
                        <a:rPr lang="en-AU" sz="1600" dirty="0">
                          <a:solidFill>
                            <a:schemeClr val="bg1"/>
                          </a:solidFill>
                        </a:rPr>
                        <a:t>Source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tc>
                  <a:txBody>
                    <a:bodyPr/>
                    <a:lstStyle/>
                    <a:p>
                      <a:pPr marL="0" indent="0" algn="ctr">
                        <a:spcBef>
                          <a:spcPts val="0"/>
                        </a:spcBef>
                        <a:buFontTx/>
                        <a:buNone/>
                      </a:pPr>
                      <a:r>
                        <a:rPr lang="en-AU" sz="1600" dirty="0">
                          <a:solidFill>
                            <a:schemeClr val="bg1"/>
                          </a:solidFill>
                        </a:rPr>
                        <a:t>Manage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extLst>
                  <a:ext uri="{0D108BD9-81ED-4DB2-BD59-A6C34878D82A}">
                    <a16:rowId xmlns:a16="http://schemas.microsoft.com/office/drawing/2014/main" val="2091714568"/>
                  </a:ext>
                </a:extLst>
              </a:tr>
              <a:tr h="508000">
                <a:tc>
                  <a:txBody>
                    <a:bodyPr/>
                    <a:lstStyle/>
                    <a:p>
                      <a:pPr marL="0" indent="0">
                        <a:buFontTx/>
                        <a:buNone/>
                      </a:pPr>
                      <a:r>
                        <a:rPr lang="en-AU" sz="1600" dirty="0"/>
                        <a:t>$100,001 to $300,000</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buFontTx/>
                        <a:buNone/>
                      </a:pPr>
                      <a:r>
                        <a:rPr lang="en-AU" sz="1600" dirty="0"/>
                        <a:t>Minimum 3 written quotes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r>
                        <a:rPr lang="en-AU" sz="1600" dirty="0"/>
                        <a:t>Exemption approval* </a:t>
                      </a:r>
                      <a:r>
                        <a:rPr lang="en-AU" sz="1600" i="1" dirty="0"/>
                        <a:t>(if not seeking 3 quotes)</a:t>
                      </a:r>
                    </a:p>
                    <a:p>
                      <a:pPr marL="0" indent="0"/>
                      <a:endParaRPr lang="en-AU" sz="1600" dirty="0"/>
                    </a:p>
                    <a:p>
                      <a:pPr marL="0" indent="0"/>
                      <a:r>
                        <a:rPr lang="en-AU" sz="1600" dirty="0"/>
                        <a:t>Consider Probity Advisor.</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dirty="0"/>
                        <a:t>RFQ Invitation</a:t>
                      </a:r>
                    </a:p>
                    <a:p>
                      <a:pPr marL="285750" indent="-285750">
                        <a:buFont typeface="Arial" panose="020B0604020202020204" pitchFamily="34" charset="0"/>
                        <a:buChar char="•"/>
                      </a:pPr>
                      <a:r>
                        <a:rPr lang="en-AU" sz="1600" dirty="0"/>
                        <a:t>TEP of at least 3</a:t>
                      </a:r>
                    </a:p>
                    <a:p>
                      <a:pPr marL="285750" indent="-285750">
                        <a:buFont typeface="Arial" panose="020B0604020202020204" pitchFamily="34" charset="0"/>
                        <a:buChar char="•"/>
                      </a:pPr>
                      <a:r>
                        <a:rPr lang="en-AU" sz="1600" dirty="0"/>
                        <a:t>Evaluation Plan</a:t>
                      </a:r>
                    </a:p>
                    <a:p>
                      <a:pPr marL="285750" indent="-285750">
                        <a:buFont typeface="Arial" panose="020B0604020202020204" pitchFamily="34" charset="0"/>
                        <a:buChar char="•"/>
                      </a:pPr>
                      <a:r>
                        <a:rPr lang="en-AU" sz="1600" dirty="0"/>
                        <a:t>Evaluation Report</a:t>
                      </a:r>
                    </a:p>
                    <a:p>
                      <a:pPr marL="285750" indent="-285750">
                        <a:buFont typeface="Arial" panose="020B0604020202020204" pitchFamily="34" charset="0"/>
                        <a:buChar char="•"/>
                      </a:pPr>
                      <a:r>
                        <a:rPr lang="en-AU" sz="1600" dirty="0"/>
                        <a:t>Financial delegate approval of award</a:t>
                      </a:r>
                    </a:p>
                    <a:p>
                      <a:pPr marL="285750" indent="-285750">
                        <a:buFont typeface="Arial" panose="020B0604020202020204" pitchFamily="34" charset="0"/>
                        <a:buChar char="•"/>
                      </a:pPr>
                      <a:r>
                        <a:rPr lang="en-AU" sz="1600" dirty="0"/>
                        <a:t>Contract form: Standard contract (refer Procurement)</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buFont typeface="Arial" panose="020B0604020202020204" pitchFamily="34" charset="0"/>
                        <a:buNone/>
                      </a:pPr>
                      <a:r>
                        <a:rPr lang="en-AU" sz="1600" dirty="0"/>
                        <a:t>Contract Execution: CEO</a:t>
                      </a:r>
                    </a:p>
                    <a:p>
                      <a:pPr marL="0" indent="0">
                        <a:buFont typeface="Arial" panose="020B0604020202020204" pitchFamily="34" charset="0"/>
                        <a:buNone/>
                      </a:pPr>
                      <a:endParaRPr lang="en-AU" sz="1600" dirty="0"/>
                    </a:p>
                    <a:p>
                      <a:pPr marL="0" indent="0">
                        <a:buFont typeface="Arial" panose="020B0604020202020204" pitchFamily="34" charset="0"/>
                        <a:buNone/>
                      </a:pPr>
                      <a:r>
                        <a:rPr lang="en-AU" sz="1600" dirty="0"/>
                        <a:t>Contract Management Plan (Simple)</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1187299"/>
                  </a:ext>
                </a:extLst>
              </a:tr>
            </a:tbl>
          </a:graphicData>
        </a:graphic>
      </p:graphicFrame>
      <p:sp>
        <p:nvSpPr>
          <p:cNvPr id="2" name="Rectangle 1">
            <a:extLst>
              <a:ext uri="{FF2B5EF4-FFF2-40B4-BE49-F238E27FC236}">
                <a16:creationId xmlns:a16="http://schemas.microsoft.com/office/drawing/2014/main" id="{2DC55B25-81C8-268C-41C0-300BA5E571F5}"/>
              </a:ext>
            </a:extLst>
          </p:cNvPr>
          <p:cNvSpPr/>
          <p:nvPr/>
        </p:nvSpPr>
        <p:spPr>
          <a:xfrm>
            <a:off x="7736086" y="5661248"/>
            <a:ext cx="2392360" cy="936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2">
            <a:extLst>
              <a:ext uri="{FF2B5EF4-FFF2-40B4-BE49-F238E27FC236}">
                <a16:creationId xmlns:a16="http://schemas.microsoft.com/office/drawing/2014/main" id="{B59F4706-9E24-2930-407C-CD80F3BF961F}"/>
              </a:ext>
            </a:extLst>
          </p:cNvPr>
          <p:cNvSpPr>
            <a:spLocks noGrp="1"/>
          </p:cNvSpPr>
          <p:nvPr>
            <p:ph type="title"/>
          </p:nvPr>
        </p:nvSpPr>
        <p:spPr/>
        <p:txBody>
          <a:bodyPr>
            <a:normAutofit/>
          </a:bodyPr>
          <a:lstStyle/>
          <a:p>
            <a:r>
              <a:rPr lang="en-AU" dirty="0"/>
              <a:t>Procurement process</a:t>
            </a:r>
          </a:p>
        </p:txBody>
      </p:sp>
      <p:sp>
        <p:nvSpPr>
          <p:cNvPr id="5" name="btfpNumberBubble332531">
            <a:extLst>
              <a:ext uri="{FF2B5EF4-FFF2-40B4-BE49-F238E27FC236}">
                <a16:creationId xmlns:a16="http://schemas.microsoft.com/office/drawing/2014/main" id="{C8FE9BE7-ED18-D0EB-30C8-777DF4786056}"/>
              </a:ext>
            </a:extLst>
          </p:cNvPr>
          <p:cNvSpPr/>
          <p:nvPr/>
        </p:nvSpPr>
        <p:spPr bwMode="gray">
          <a:xfrm>
            <a:off x="4439816" y="440720"/>
            <a:ext cx="468000" cy="468000"/>
          </a:xfrm>
          <a:prstGeom prst="ellipse">
            <a:avLst/>
          </a:prstGeom>
          <a:solidFill>
            <a:srgbClr val="FFFFFF"/>
          </a:solidFill>
          <a:ln w="19050">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0"/>
              </a:spcBef>
            </a:pPr>
            <a:r>
              <a:rPr lang="en-AU" sz="2800" dirty="0">
                <a:solidFill>
                  <a:srgbClr val="54B143"/>
                </a:solidFill>
              </a:rPr>
              <a:t>3</a:t>
            </a:r>
          </a:p>
        </p:txBody>
      </p:sp>
      <p:sp>
        <p:nvSpPr>
          <p:cNvPr id="4" name="TextBox 3">
            <a:extLst>
              <a:ext uri="{FF2B5EF4-FFF2-40B4-BE49-F238E27FC236}">
                <a16:creationId xmlns:a16="http://schemas.microsoft.com/office/drawing/2014/main" id="{3A820C92-0280-21BB-6B1A-6735489F3519}"/>
              </a:ext>
            </a:extLst>
          </p:cNvPr>
          <p:cNvSpPr txBox="1"/>
          <p:nvPr/>
        </p:nvSpPr>
        <p:spPr>
          <a:xfrm>
            <a:off x="628027" y="6165304"/>
            <a:ext cx="8155880" cy="307777"/>
          </a:xfrm>
          <a:prstGeom prst="rect">
            <a:avLst/>
          </a:prstGeom>
          <a:noFill/>
        </p:spPr>
        <p:txBody>
          <a:bodyPr wrap="square" rtlCol="0">
            <a:spAutoFit/>
          </a:bodyPr>
          <a:lstStyle/>
          <a:p>
            <a:r>
              <a:rPr lang="en-AU" sz="1400" b="0" dirty="0"/>
              <a:t>* For more information on the exemption process, contact Procurement</a:t>
            </a:r>
          </a:p>
        </p:txBody>
      </p:sp>
    </p:spTree>
    <p:custDataLst>
      <p:tags r:id="rId1"/>
    </p:custDataLst>
    <p:extLst>
      <p:ext uri="{BB962C8B-B14F-4D97-AF65-F5344CB8AC3E}">
        <p14:creationId xmlns:p14="http://schemas.microsoft.com/office/powerpoint/2010/main" val="215055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btfpColumnIndicatorGroup2">
            <a:extLst>
              <a:ext uri="{FF2B5EF4-FFF2-40B4-BE49-F238E27FC236}">
                <a16:creationId xmlns:a16="http://schemas.microsoft.com/office/drawing/2014/main" id="{DB8FE83E-6A72-A470-6A11-32D998A48C7D}"/>
              </a:ext>
            </a:extLst>
          </p:cNvPr>
          <p:cNvGrpSpPr/>
          <p:nvPr/>
        </p:nvGrpSpPr>
        <p:grpSpPr>
          <a:xfrm>
            <a:off x="0" y="6926580"/>
            <a:ext cx="12192000" cy="137160"/>
            <a:chOff x="0" y="6926580"/>
            <a:chExt cx="12192000" cy="137160"/>
          </a:xfrm>
        </p:grpSpPr>
        <p:sp>
          <p:nvSpPr>
            <p:cNvPr id="33" name="btfpColumnGapBlocker404704">
              <a:extLst>
                <a:ext uri="{FF2B5EF4-FFF2-40B4-BE49-F238E27FC236}">
                  <a16:creationId xmlns:a16="http://schemas.microsoft.com/office/drawing/2014/main" id="{D4004A3C-044F-EAA2-35A6-A4A47E03AA38}"/>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btfpColumnGapBlocker816159">
              <a:extLst>
                <a:ext uri="{FF2B5EF4-FFF2-40B4-BE49-F238E27FC236}">
                  <a16:creationId xmlns:a16="http://schemas.microsoft.com/office/drawing/2014/main" id="{C83E5B9C-322E-035F-BB01-F671045F6C7A}"/>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9" name="btfpColumnIndicator482964">
              <a:extLst>
                <a:ext uri="{FF2B5EF4-FFF2-40B4-BE49-F238E27FC236}">
                  <a16:creationId xmlns:a16="http://schemas.microsoft.com/office/drawing/2014/main" id="{2D7770F8-BA7A-3E33-01D9-C13725E4F621}"/>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btfpColumnIndicator912077">
              <a:extLst>
                <a:ext uri="{FF2B5EF4-FFF2-40B4-BE49-F238E27FC236}">
                  <a16:creationId xmlns:a16="http://schemas.microsoft.com/office/drawing/2014/main" id="{110C526A-E908-AAA8-6C3F-5A7362E871E0}"/>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4" name="btfpColumnIndicatorGroup1">
            <a:extLst>
              <a:ext uri="{FF2B5EF4-FFF2-40B4-BE49-F238E27FC236}">
                <a16:creationId xmlns:a16="http://schemas.microsoft.com/office/drawing/2014/main" id="{8536B604-26FB-52EF-0854-9DA5814D654B}"/>
              </a:ext>
            </a:extLst>
          </p:cNvPr>
          <p:cNvGrpSpPr/>
          <p:nvPr/>
        </p:nvGrpSpPr>
        <p:grpSpPr>
          <a:xfrm>
            <a:off x="0" y="-205740"/>
            <a:ext cx="12192000" cy="137160"/>
            <a:chOff x="0" y="-205740"/>
            <a:chExt cx="12192000" cy="137160"/>
          </a:xfrm>
        </p:grpSpPr>
        <p:sp>
          <p:nvSpPr>
            <p:cNvPr id="32" name="btfpColumnGapBlocker701168">
              <a:extLst>
                <a:ext uri="{FF2B5EF4-FFF2-40B4-BE49-F238E27FC236}">
                  <a16:creationId xmlns:a16="http://schemas.microsoft.com/office/drawing/2014/main" id="{3439CCDB-06DC-B284-45D7-14A2F8FD3158}"/>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btfpColumnGapBlocker886393">
              <a:extLst>
                <a:ext uri="{FF2B5EF4-FFF2-40B4-BE49-F238E27FC236}">
                  <a16:creationId xmlns:a16="http://schemas.microsoft.com/office/drawing/2014/main" id="{3EE249C4-FE00-B6C1-9664-873CED4086A9}"/>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8" name="btfpColumnIndicator219332">
              <a:extLst>
                <a:ext uri="{FF2B5EF4-FFF2-40B4-BE49-F238E27FC236}">
                  <a16:creationId xmlns:a16="http://schemas.microsoft.com/office/drawing/2014/main" id="{1FE04D92-F224-6685-E12B-6FD4EB73A90A}"/>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btfpColumnIndicator430061">
              <a:extLst>
                <a:ext uri="{FF2B5EF4-FFF2-40B4-BE49-F238E27FC236}">
                  <a16:creationId xmlns:a16="http://schemas.microsoft.com/office/drawing/2014/main" id="{D8550E44-9CBE-6356-F4A0-11F1638535D2}"/>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 name="Rectangle 1">
            <a:extLst>
              <a:ext uri="{FF2B5EF4-FFF2-40B4-BE49-F238E27FC236}">
                <a16:creationId xmlns:a16="http://schemas.microsoft.com/office/drawing/2014/main" id="{216F7742-EA6D-56AA-6E1E-8086768B62A2}"/>
              </a:ext>
            </a:extLst>
          </p:cNvPr>
          <p:cNvSpPr/>
          <p:nvPr/>
        </p:nvSpPr>
        <p:spPr>
          <a:xfrm>
            <a:off x="7736086" y="5661248"/>
            <a:ext cx="2392360" cy="936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
            <a:extLst>
              <a:ext uri="{FF2B5EF4-FFF2-40B4-BE49-F238E27FC236}">
                <a16:creationId xmlns:a16="http://schemas.microsoft.com/office/drawing/2014/main" id="{8166FA99-3A11-5ED0-B1F2-57E3FF7B18E0}"/>
              </a:ext>
            </a:extLst>
          </p:cNvPr>
          <p:cNvSpPr txBox="1">
            <a:spLocks noChangeArrowheads="1"/>
          </p:cNvSpPr>
          <p:nvPr/>
        </p:nvSpPr>
        <p:spPr bwMode="auto">
          <a:xfrm>
            <a:off x="472569" y="275034"/>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chemeClr val="accent2">
                  <a:lumMod val="75000"/>
                </a:schemeClr>
              </a:solidFill>
              <a:effectLst/>
              <a:uLnTx/>
              <a:uFillTx/>
              <a:latin typeface="Arial" panose="020B0604020202020204" pitchFamily="34" charset="0"/>
              <a:cs typeface="Arial" panose="020B0604020202020204" pitchFamily="34" charset="0"/>
            </a:endParaRPr>
          </a:p>
        </p:txBody>
      </p:sp>
      <p:graphicFrame>
        <p:nvGraphicFramePr>
          <p:cNvPr id="15" name="btfpTable936948">
            <a:extLst>
              <a:ext uri="{FF2B5EF4-FFF2-40B4-BE49-F238E27FC236}">
                <a16:creationId xmlns:a16="http://schemas.microsoft.com/office/drawing/2014/main" id="{2EBCAD1D-3C0D-D4C7-BF64-E21C7AD84D48}"/>
              </a:ext>
            </a:extLst>
          </p:cNvPr>
          <p:cNvGraphicFramePr>
            <a:graphicFrameLocks noGrp="1"/>
          </p:cNvGraphicFramePr>
          <p:nvPr>
            <p:custDataLst>
              <p:tags r:id="rId2"/>
            </p:custDataLst>
            <p:extLst>
              <p:ext uri="{D42A27DB-BD31-4B8C-83A1-F6EECF244321}">
                <p14:modId xmlns:p14="http://schemas.microsoft.com/office/powerpoint/2010/main" val="3704744723"/>
              </p:ext>
            </p:extLst>
          </p:nvPr>
        </p:nvGraphicFramePr>
        <p:xfrm>
          <a:off x="838200" y="1490221"/>
          <a:ext cx="8858199" cy="4297680"/>
        </p:xfrm>
        <a:graphic>
          <a:graphicData uri="http://schemas.openxmlformats.org/drawingml/2006/table">
            <a:tbl>
              <a:tblPr firstRow="1" firstCol="1">
                <a:tableStyleId>{9D7B26C5-4107-4FEC-AEDC-1716B250A1EF}</a:tableStyleId>
              </a:tblPr>
              <a:tblGrid>
                <a:gridCol w="1415313">
                  <a:extLst>
                    <a:ext uri="{9D8B030D-6E8A-4147-A177-3AD203B41FA5}">
                      <a16:colId xmlns:a16="http://schemas.microsoft.com/office/drawing/2014/main" val="862325425"/>
                    </a:ext>
                  </a:extLst>
                </a:gridCol>
                <a:gridCol w="1509444">
                  <a:extLst>
                    <a:ext uri="{9D8B030D-6E8A-4147-A177-3AD203B41FA5}">
                      <a16:colId xmlns:a16="http://schemas.microsoft.com/office/drawing/2014/main" val="746956501"/>
                    </a:ext>
                  </a:extLst>
                </a:gridCol>
                <a:gridCol w="1977814">
                  <a:extLst>
                    <a:ext uri="{9D8B030D-6E8A-4147-A177-3AD203B41FA5}">
                      <a16:colId xmlns:a16="http://schemas.microsoft.com/office/drawing/2014/main" val="2701322866"/>
                    </a:ext>
                  </a:extLst>
                </a:gridCol>
                <a:gridCol w="2227437">
                  <a:extLst>
                    <a:ext uri="{9D8B030D-6E8A-4147-A177-3AD203B41FA5}">
                      <a16:colId xmlns:a16="http://schemas.microsoft.com/office/drawing/2014/main" val="3885291599"/>
                    </a:ext>
                  </a:extLst>
                </a:gridCol>
                <a:gridCol w="1728191">
                  <a:extLst>
                    <a:ext uri="{9D8B030D-6E8A-4147-A177-3AD203B41FA5}">
                      <a16:colId xmlns:a16="http://schemas.microsoft.com/office/drawing/2014/main" val="3264101802"/>
                    </a:ext>
                  </a:extLst>
                </a:gridCol>
              </a:tblGrid>
              <a:tr h="508000">
                <a:tc>
                  <a:txBody>
                    <a:bodyPr/>
                    <a:lstStyle/>
                    <a:p>
                      <a:pPr marL="0" indent="0" algn="ctr">
                        <a:spcBef>
                          <a:spcPts val="0"/>
                        </a:spcBef>
                        <a:buFontTx/>
                        <a:buNone/>
                      </a:pPr>
                      <a:r>
                        <a:rPr lang="en-AU" sz="1600" dirty="0">
                          <a:solidFill>
                            <a:schemeClr val="bg1"/>
                          </a:solidFill>
                        </a:rPr>
                        <a:t>Threshold Range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solidFill>
                  </a:tcPr>
                </a:tc>
                <a:tc>
                  <a:txBody>
                    <a:bodyPr/>
                    <a:lstStyle/>
                    <a:p>
                      <a:pPr marL="0" indent="0" algn="ctr">
                        <a:spcBef>
                          <a:spcPts val="0"/>
                        </a:spcBef>
                        <a:buFontTx/>
                        <a:buNone/>
                      </a:pPr>
                      <a:r>
                        <a:rPr lang="en-AU" sz="1600" dirty="0">
                          <a:solidFill>
                            <a:schemeClr val="bg1"/>
                          </a:solidFill>
                        </a:rPr>
                        <a:t>Procurement Approach</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tx1"/>
                    </a:solidFill>
                  </a:tcPr>
                </a:tc>
                <a:tc>
                  <a:txBody>
                    <a:bodyPr/>
                    <a:lstStyle/>
                    <a:p>
                      <a:pPr marL="0" indent="0" algn="ctr">
                        <a:spcBef>
                          <a:spcPts val="0"/>
                        </a:spcBef>
                        <a:buFontTx/>
                        <a:buNone/>
                      </a:pPr>
                      <a:r>
                        <a:rPr lang="en-AU" sz="1600" dirty="0">
                          <a:solidFill>
                            <a:schemeClr val="bg1"/>
                          </a:solidFill>
                        </a:rPr>
                        <a:t>Plan</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tc>
                  <a:txBody>
                    <a:bodyPr/>
                    <a:lstStyle/>
                    <a:p>
                      <a:pPr marL="0" indent="0" algn="ctr">
                        <a:spcBef>
                          <a:spcPts val="0"/>
                        </a:spcBef>
                        <a:buFontTx/>
                        <a:buNone/>
                      </a:pPr>
                      <a:r>
                        <a:rPr lang="en-AU" sz="1600" dirty="0">
                          <a:solidFill>
                            <a:schemeClr val="bg1"/>
                          </a:solidFill>
                        </a:rPr>
                        <a:t>Source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tc>
                  <a:txBody>
                    <a:bodyPr/>
                    <a:lstStyle/>
                    <a:p>
                      <a:pPr marL="0" indent="0" algn="ctr">
                        <a:spcBef>
                          <a:spcPts val="0"/>
                        </a:spcBef>
                        <a:buFontTx/>
                        <a:buNone/>
                      </a:pPr>
                      <a:r>
                        <a:rPr lang="en-AU" sz="1600" dirty="0">
                          <a:solidFill>
                            <a:schemeClr val="bg1"/>
                          </a:solidFill>
                        </a:rPr>
                        <a:t>Manage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extLst>
                  <a:ext uri="{0D108BD9-81ED-4DB2-BD59-A6C34878D82A}">
                    <a16:rowId xmlns:a16="http://schemas.microsoft.com/office/drawing/2014/main" val="2091714568"/>
                  </a:ext>
                </a:extLst>
              </a:tr>
              <a:tr h="508000">
                <a:tc>
                  <a:txBody>
                    <a:bodyPr/>
                    <a:lstStyle/>
                    <a:p>
                      <a:pPr marL="0" indent="0">
                        <a:buFontTx/>
                        <a:buNone/>
                      </a:pPr>
                      <a:r>
                        <a:rPr lang="en-AU" sz="1600" dirty="0"/>
                        <a:t>Over $300,000</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buFontTx/>
                        <a:buNone/>
                      </a:pPr>
                      <a:r>
                        <a:rPr lang="en-AU" sz="1400" dirty="0"/>
                        <a:t>Tender</a:t>
                      </a:r>
                    </a:p>
                    <a:p>
                      <a:pPr marL="0" indent="0">
                        <a:buFontTx/>
                        <a:buNone/>
                      </a:pPr>
                      <a:endParaRPr lang="en-AU" sz="1400" dirty="0"/>
                    </a:p>
                    <a:p>
                      <a:pPr marL="0" indent="0">
                        <a:buFontTx/>
                        <a:buNone/>
                      </a:pPr>
                      <a:r>
                        <a:rPr lang="en-US" sz="1400" i="1" dirty="0"/>
                        <a:t>(Purchasing from supplier panels: </a:t>
                      </a:r>
                      <a:r>
                        <a:rPr lang="en-US" sz="1400" dirty="0"/>
                        <a:t>minimum 3 quotes up to $500,000, tender above $500,000)</a:t>
                      </a:r>
                      <a:endParaRPr lang="en-AU" sz="14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r>
                        <a:rPr lang="en-AU" sz="1400" i="1" dirty="0"/>
                        <a:t>Up to $200,000:</a:t>
                      </a:r>
                    </a:p>
                    <a:p>
                      <a:pPr marL="0" indent="0"/>
                      <a:r>
                        <a:rPr lang="en-AU" sz="1400" dirty="0"/>
                        <a:t>Approval by financial delegate.</a:t>
                      </a:r>
                    </a:p>
                    <a:p>
                      <a:pPr marL="0" indent="0"/>
                      <a:endParaRPr lang="en-AU" sz="1400" dirty="0"/>
                    </a:p>
                    <a:p>
                      <a:pPr marL="0" indent="0"/>
                      <a:r>
                        <a:rPr lang="en-AU" sz="1400" i="1" dirty="0"/>
                        <a:t>Over $200,000:</a:t>
                      </a:r>
                    </a:p>
                    <a:p>
                      <a:pPr marL="0" indent="0"/>
                      <a:r>
                        <a:rPr lang="en-AU" sz="1400" dirty="0"/>
                        <a:t>Approval by Procurement Steering Committee</a:t>
                      </a:r>
                    </a:p>
                    <a:p>
                      <a:pPr marL="0" indent="0"/>
                      <a:endParaRPr lang="en-AU" sz="1400" dirty="0"/>
                    </a:p>
                    <a:p>
                      <a:pPr marL="0" indent="0"/>
                      <a:r>
                        <a:rPr lang="en-AU" sz="1400" dirty="0"/>
                        <a:t>Exemption approval* </a:t>
                      </a:r>
                      <a:br>
                        <a:rPr lang="en-AU" sz="1400" dirty="0"/>
                      </a:br>
                      <a:r>
                        <a:rPr lang="en-AU" sz="1400" i="1" dirty="0"/>
                        <a:t>(if not open tender)</a:t>
                      </a:r>
                    </a:p>
                    <a:p>
                      <a:pPr marL="0" indent="0"/>
                      <a:endParaRPr lang="en-AU" sz="1400" dirty="0"/>
                    </a:p>
                    <a:p>
                      <a:pPr marL="0" indent="0"/>
                      <a:r>
                        <a:rPr lang="en-AU" sz="1400" dirty="0"/>
                        <a:t>Probity Advisor:</a:t>
                      </a:r>
                    </a:p>
                    <a:p>
                      <a:pPr marL="0" indent="0"/>
                      <a:r>
                        <a:rPr lang="en-AU" sz="1400" dirty="0"/>
                        <a:t>Consider over $1m.</a:t>
                      </a:r>
                    </a:p>
                    <a:p>
                      <a:pPr marL="0" indent="0"/>
                      <a:r>
                        <a:rPr lang="en-AU" sz="1400" dirty="0"/>
                        <a:t>Mandatory over $5m.</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400" dirty="0"/>
                        <a:t>RFT Invitation</a:t>
                      </a:r>
                    </a:p>
                    <a:p>
                      <a:pPr marL="285750" indent="-285750">
                        <a:buFont typeface="Arial" panose="020B0604020202020204" pitchFamily="34" charset="0"/>
                        <a:buChar char="•"/>
                      </a:pPr>
                      <a:r>
                        <a:rPr lang="en-AU" sz="1400" dirty="0"/>
                        <a:t>EOI for market sounding or selecting limited suppliers</a:t>
                      </a:r>
                    </a:p>
                    <a:p>
                      <a:pPr marL="285750" indent="-285750">
                        <a:buFont typeface="Arial" panose="020B0604020202020204" pitchFamily="34" charset="0"/>
                        <a:buChar char="•"/>
                      </a:pPr>
                      <a:r>
                        <a:rPr lang="en-AU" sz="1400" dirty="0"/>
                        <a:t>TEP of at least 4 including business representation</a:t>
                      </a:r>
                    </a:p>
                    <a:p>
                      <a:pPr marL="285750" indent="-285750">
                        <a:buFont typeface="Arial" panose="020B0604020202020204" pitchFamily="34" charset="0"/>
                        <a:buChar char="•"/>
                      </a:pPr>
                      <a:r>
                        <a:rPr lang="en-AU" sz="1400" dirty="0"/>
                        <a:t>Evaluation Plan</a:t>
                      </a:r>
                    </a:p>
                    <a:p>
                      <a:pPr marL="285750" indent="-285750">
                        <a:buFont typeface="Arial" panose="020B0604020202020204" pitchFamily="34" charset="0"/>
                        <a:buChar char="•"/>
                      </a:pPr>
                      <a:r>
                        <a:rPr lang="en-AU" sz="1400" dirty="0"/>
                        <a:t>Evaluation Report</a:t>
                      </a:r>
                    </a:p>
                    <a:p>
                      <a:pPr marL="285750" indent="-285750">
                        <a:buFont typeface="Arial" panose="020B0604020202020204" pitchFamily="34" charset="0"/>
                        <a:buChar char="•"/>
                      </a:pPr>
                      <a:r>
                        <a:rPr lang="en-AU" sz="1400" i="1" dirty="0"/>
                        <a:t>Up to $200,000</a:t>
                      </a:r>
                      <a:br>
                        <a:rPr lang="en-AU" sz="1400" i="1" dirty="0"/>
                      </a:br>
                      <a:r>
                        <a:rPr lang="en-AU" sz="1400" dirty="0"/>
                        <a:t>Financial delegate approval of award</a:t>
                      </a:r>
                    </a:p>
                    <a:p>
                      <a:pPr marL="285750" indent="-285750">
                        <a:buFont typeface="Arial" panose="020B0604020202020204" pitchFamily="34" charset="0"/>
                        <a:buChar char="•"/>
                      </a:pPr>
                      <a:r>
                        <a:rPr lang="en-AU" sz="1400" i="1" dirty="0"/>
                        <a:t>Over $200,000</a:t>
                      </a:r>
                      <a:br>
                        <a:rPr lang="en-AU" sz="1400" dirty="0"/>
                      </a:br>
                      <a:r>
                        <a:rPr lang="en-AU" sz="1400" dirty="0"/>
                        <a:t>PSC approves award</a:t>
                      </a:r>
                    </a:p>
                    <a:p>
                      <a:pPr marL="285750" indent="-285750">
                        <a:buFont typeface="Arial" panose="020B0604020202020204" pitchFamily="34" charset="0"/>
                        <a:buChar char="•"/>
                      </a:pPr>
                      <a:r>
                        <a:rPr lang="en-AU" sz="1400" dirty="0"/>
                        <a:t>Contract form: Standard contract (refer Procurement)</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buFont typeface="Arial" panose="020B0604020202020204" pitchFamily="34" charset="0"/>
                        <a:buNone/>
                      </a:pPr>
                      <a:r>
                        <a:rPr lang="en-AU" sz="1400" dirty="0"/>
                        <a:t>Contract Execution: CEO</a:t>
                      </a:r>
                    </a:p>
                    <a:p>
                      <a:pPr marL="0" indent="0">
                        <a:buFont typeface="Arial" panose="020B0604020202020204" pitchFamily="34" charset="0"/>
                        <a:buNone/>
                      </a:pPr>
                      <a:endParaRPr lang="en-AU" sz="1400" dirty="0"/>
                    </a:p>
                    <a:p>
                      <a:pPr marL="0" indent="0">
                        <a:buFont typeface="Arial" panose="020B0604020202020204" pitchFamily="34" charset="0"/>
                        <a:buNone/>
                      </a:pPr>
                      <a:r>
                        <a:rPr lang="en-AU" sz="1400" dirty="0"/>
                        <a:t>Contract Management Plan (Complex)</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41187299"/>
                  </a:ext>
                </a:extLst>
              </a:tr>
            </a:tbl>
          </a:graphicData>
        </a:graphic>
      </p:graphicFrame>
      <p:sp>
        <p:nvSpPr>
          <p:cNvPr id="3" name="Title 2">
            <a:extLst>
              <a:ext uri="{FF2B5EF4-FFF2-40B4-BE49-F238E27FC236}">
                <a16:creationId xmlns:a16="http://schemas.microsoft.com/office/drawing/2014/main" id="{22D788CB-8F23-646F-A4B4-21A4246298A6}"/>
              </a:ext>
            </a:extLst>
          </p:cNvPr>
          <p:cNvSpPr>
            <a:spLocks noGrp="1"/>
          </p:cNvSpPr>
          <p:nvPr>
            <p:ph type="title"/>
          </p:nvPr>
        </p:nvSpPr>
        <p:spPr/>
        <p:txBody>
          <a:bodyPr>
            <a:normAutofit/>
          </a:bodyPr>
          <a:lstStyle/>
          <a:p>
            <a:r>
              <a:rPr lang="en-AU" dirty="0"/>
              <a:t>Procurement process</a:t>
            </a:r>
          </a:p>
        </p:txBody>
      </p:sp>
      <p:sp>
        <p:nvSpPr>
          <p:cNvPr id="5" name="btfpNumberBubble332531">
            <a:extLst>
              <a:ext uri="{FF2B5EF4-FFF2-40B4-BE49-F238E27FC236}">
                <a16:creationId xmlns:a16="http://schemas.microsoft.com/office/drawing/2014/main" id="{0DAF7892-0876-3978-979C-74312091C8D1}"/>
              </a:ext>
            </a:extLst>
          </p:cNvPr>
          <p:cNvSpPr/>
          <p:nvPr/>
        </p:nvSpPr>
        <p:spPr bwMode="gray">
          <a:xfrm>
            <a:off x="4439816" y="440720"/>
            <a:ext cx="468000" cy="468000"/>
          </a:xfrm>
          <a:prstGeom prst="ellipse">
            <a:avLst/>
          </a:prstGeom>
          <a:solidFill>
            <a:srgbClr val="FFFFFF"/>
          </a:solidFill>
          <a:ln w="19050">
            <a:solidFill>
              <a:srgbClr val="54B14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0"/>
              </a:spcBef>
            </a:pPr>
            <a:r>
              <a:rPr lang="en-AU" sz="2800" dirty="0">
                <a:solidFill>
                  <a:srgbClr val="54B143"/>
                </a:solidFill>
              </a:rPr>
              <a:t>4</a:t>
            </a:r>
          </a:p>
        </p:txBody>
      </p:sp>
      <p:sp>
        <p:nvSpPr>
          <p:cNvPr id="4" name="TextBox 3">
            <a:extLst>
              <a:ext uri="{FF2B5EF4-FFF2-40B4-BE49-F238E27FC236}">
                <a16:creationId xmlns:a16="http://schemas.microsoft.com/office/drawing/2014/main" id="{514ADBBF-4900-FC18-34D2-6AEF87F67068}"/>
              </a:ext>
            </a:extLst>
          </p:cNvPr>
          <p:cNvSpPr txBox="1"/>
          <p:nvPr/>
        </p:nvSpPr>
        <p:spPr>
          <a:xfrm>
            <a:off x="628027" y="6165304"/>
            <a:ext cx="8155880" cy="307777"/>
          </a:xfrm>
          <a:prstGeom prst="rect">
            <a:avLst/>
          </a:prstGeom>
          <a:noFill/>
        </p:spPr>
        <p:txBody>
          <a:bodyPr wrap="square" rtlCol="0">
            <a:spAutoFit/>
          </a:bodyPr>
          <a:lstStyle/>
          <a:p>
            <a:r>
              <a:rPr lang="en-AU" sz="1400" b="0" dirty="0"/>
              <a:t>* For more information on the exemption process, contact Procurement</a:t>
            </a:r>
          </a:p>
        </p:txBody>
      </p:sp>
    </p:spTree>
    <p:custDataLst>
      <p:tags r:id="rId1"/>
    </p:custDataLst>
    <p:extLst>
      <p:ext uri="{BB962C8B-B14F-4D97-AF65-F5344CB8AC3E}">
        <p14:creationId xmlns:p14="http://schemas.microsoft.com/office/powerpoint/2010/main" val="1641987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btfpColumnIndicatorGroup2">
            <a:extLst>
              <a:ext uri="{FF2B5EF4-FFF2-40B4-BE49-F238E27FC236}">
                <a16:creationId xmlns:a16="http://schemas.microsoft.com/office/drawing/2014/main" id="{547185D6-6EAB-F17E-2BD1-C6109D9F0BFC}"/>
              </a:ext>
            </a:extLst>
          </p:cNvPr>
          <p:cNvGrpSpPr/>
          <p:nvPr/>
        </p:nvGrpSpPr>
        <p:grpSpPr>
          <a:xfrm>
            <a:off x="0" y="6926580"/>
            <a:ext cx="12192000" cy="137160"/>
            <a:chOff x="0" y="6926580"/>
            <a:chExt cx="12192000" cy="137160"/>
          </a:xfrm>
        </p:grpSpPr>
        <p:sp>
          <p:nvSpPr>
            <p:cNvPr id="44" name="btfpColumnGapBlocker128088">
              <a:extLst>
                <a:ext uri="{FF2B5EF4-FFF2-40B4-BE49-F238E27FC236}">
                  <a16:creationId xmlns:a16="http://schemas.microsoft.com/office/drawing/2014/main" id="{B4501352-F4FD-E831-613D-FB921046CD29}"/>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btfpColumnGapBlocker583388">
              <a:extLst>
                <a:ext uri="{FF2B5EF4-FFF2-40B4-BE49-F238E27FC236}">
                  <a16:creationId xmlns:a16="http://schemas.microsoft.com/office/drawing/2014/main" id="{86C8EEBF-F4CF-4724-FC33-E3D1154E0711}"/>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btfpColumnIndicator685558">
              <a:extLst>
                <a:ext uri="{FF2B5EF4-FFF2-40B4-BE49-F238E27FC236}">
                  <a16:creationId xmlns:a16="http://schemas.microsoft.com/office/drawing/2014/main" id="{D2B93883-D9E3-0FE8-7C9C-15F322FB909F}"/>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btfpColumnIndicator289944">
              <a:extLst>
                <a:ext uri="{FF2B5EF4-FFF2-40B4-BE49-F238E27FC236}">
                  <a16:creationId xmlns:a16="http://schemas.microsoft.com/office/drawing/2014/main" id="{D5370F82-B423-E07B-453D-7474E57C11BF}"/>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5" name="btfpColumnIndicatorGroup1">
            <a:extLst>
              <a:ext uri="{FF2B5EF4-FFF2-40B4-BE49-F238E27FC236}">
                <a16:creationId xmlns:a16="http://schemas.microsoft.com/office/drawing/2014/main" id="{568BD810-62D5-00A8-FE2C-D9B6E1C892C8}"/>
              </a:ext>
            </a:extLst>
          </p:cNvPr>
          <p:cNvGrpSpPr/>
          <p:nvPr/>
        </p:nvGrpSpPr>
        <p:grpSpPr>
          <a:xfrm>
            <a:off x="0" y="-205740"/>
            <a:ext cx="12192000" cy="137160"/>
            <a:chOff x="0" y="-205740"/>
            <a:chExt cx="12192000" cy="137160"/>
          </a:xfrm>
        </p:grpSpPr>
        <p:sp>
          <p:nvSpPr>
            <p:cNvPr id="43" name="btfpColumnGapBlocker108597">
              <a:extLst>
                <a:ext uri="{FF2B5EF4-FFF2-40B4-BE49-F238E27FC236}">
                  <a16:creationId xmlns:a16="http://schemas.microsoft.com/office/drawing/2014/main" id="{DC0CFAB8-234B-16DE-88DB-408113C232E5}"/>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btfpColumnGapBlocker321469">
              <a:extLst>
                <a:ext uri="{FF2B5EF4-FFF2-40B4-BE49-F238E27FC236}">
                  <a16:creationId xmlns:a16="http://schemas.microsoft.com/office/drawing/2014/main" id="{72E1D9A3-2B82-2DA4-2CC5-E77F88D0C3D6}"/>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9" name="btfpColumnIndicator406680">
              <a:extLst>
                <a:ext uri="{FF2B5EF4-FFF2-40B4-BE49-F238E27FC236}">
                  <a16:creationId xmlns:a16="http://schemas.microsoft.com/office/drawing/2014/main" id="{D95E0326-1B3D-D1ED-71F1-3F08A6CD09CD}"/>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btfpColumnIndicator668374">
              <a:extLst>
                <a:ext uri="{FF2B5EF4-FFF2-40B4-BE49-F238E27FC236}">
                  <a16:creationId xmlns:a16="http://schemas.microsoft.com/office/drawing/2014/main" id="{A20495D9-FC9A-73E2-10CD-4CD17E345416}"/>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47" name="Rectangle: Rounded Corners 46">
            <a:extLst>
              <a:ext uri="{FF2B5EF4-FFF2-40B4-BE49-F238E27FC236}">
                <a16:creationId xmlns:a16="http://schemas.microsoft.com/office/drawing/2014/main" id="{0EDEBA7C-7E48-584F-FA82-3BD24149C98A}"/>
              </a:ext>
            </a:extLst>
          </p:cNvPr>
          <p:cNvSpPr/>
          <p:nvPr/>
        </p:nvSpPr>
        <p:spPr>
          <a:xfrm>
            <a:off x="838201" y="4632379"/>
            <a:ext cx="5329808" cy="68761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What is the total value of Samira’s requirement?</a:t>
            </a:r>
          </a:p>
        </p:txBody>
      </p:sp>
      <p:sp>
        <p:nvSpPr>
          <p:cNvPr id="2" name="Title 1">
            <a:extLst>
              <a:ext uri="{FF2B5EF4-FFF2-40B4-BE49-F238E27FC236}">
                <a16:creationId xmlns:a16="http://schemas.microsoft.com/office/drawing/2014/main" id="{773586D1-CC92-236C-4322-3AA123F04A2B}"/>
              </a:ext>
            </a:extLst>
          </p:cNvPr>
          <p:cNvSpPr>
            <a:spLocks noGrp="1"/>
          </p:cNvSpPr>
          <p:nvPr>
            <p:ph type="title"/>
          </p:nvPr>
        </p:nvSpPr>
        <p:spPr/>
        <p:txBody>
          <a:bodyPr>
            <a:normAutofit/>
          </a:bodyPr>
          <a:lstStyle/>
          <a:p>
            <a:r>
              <a:rPr lang="en-AU" dirty="0"/>
              <a:t>Activity</a:t>
            </a:r>
          </a:p>
        </p:txBody>
      </p:sp>
      <p:sp>
        <p:nvSpPr>
          <p:cNvPr id="4" name="Content Placeholder 3">
            <a:extLst>
              <a:ext uri="{FF2B5EF4-FFF2-40B4-BE49-F238E27FC236}">
                <a16:creationId xmlns:a16="http://schemas.microsoft.com/office/drawing/2014/main" id="{3E630318-19D4-E20E-4499-F09A73BDDD81}"/>
              </a:ext>
            </a:extLst>
          </p:cNvPr>
          <p:cNvSpPr>
            <a:spLocks noGrp="1"/>
          </p:cNvSpPr>
          <p:nvPr>
            <p:ph idx="1"/>
          </p:nvPr>
        </p:nvSpPr>
        <p:spPr>
          <a:xfrm>
            <a:off x="838200" y="1268760"/>
            <a:ext cx="5329808" cy="2649083"/>
          </a:xfrm>
        </p:spPr>
        <p:txBody>
          <a:bodyPr>
            <a:noAutofit/>
          </a:bodyPr>
          <a:lstStyle/>
          <a:p>
            <a:pPr marL="0" indent="0">
              <a:buNone/>
            </a:pPr>
            <a:r>
              <a:rPr lang="en-AU" sz="1600" b="1" dirty="0"/>
              <a:t>Scenario</a:t>
            </a:r>
          </a:p>
          <a:p>
            <a:r>
              <a:rPr lang="en-AU" sz="1600" dirty="0"/>
              <a:t>Samira needs to purchase some specialist software to support a community benefits program she is leading</a:t>
            </a:r>
          </a:p>
          <a:p>
            <a:r>
              <a:rPr lang="en-AU" sz="1600" dirty="0"/>
              <a:t>She needs the software to be in place for an initial contract term of 3 years</a:t>
            </a:r>
          </a:p>
          <a:p>
            <a:r>
              <a:rPr lang="en-AU" sz="1600" dirty="0"/>
              <a:t>She has estimated up-front costs to be $55,000 in the first year with support and licensing costs of $25,000 per year for each of the following two years</a:t>
            </a:r>
          </a:p>
          <a:p>
            <a:r>
              <a:rPr lang="en-AU" sz="1600" dirty="0"/>
              <a:t>The contract will include two x 1-year extension options (extending the total contract term to 5 years), with each extension valued at $25,000</a:t>
            </a:r>
          </a:p>
        </p:txBody>
      </p:sp>
      <p:grpSp>
        <p:nvGrpSpPr>
          <p:cNvPr id="5" name="btfpIcon212744">
            <a:extLst>
              <a:ext uri="{FF2B5EF4-FFF2-40B4-BE49-F238E27FC236}">
                <a16:creationId xmlns:a16="http://schemas.microsoft.com/office/drawing/2014/main" id="{3B9F4197-4FB5-9DBC-6607-570E73A9C0DE}"/>
              </a:ext>
            </a:extLst>
          </p:cNvPr>
          <p:cNvGrpSpPr/>
          <p:nvPr>
            <p:custDataLst>
              <p:tags r:id="rId2"/>
            </p:custDataLst>
          </p:nvPr>
        </p:nvGrpSpPr>
        <p:grpSpPr>
          <a:xfrm>
            <a:off x="609600" y="4705912"/>
            <a:ext cx="540544" cy="540544"/>
            <a:chOff x="5550937" y="3006809"/>
            <a:chExt cx="1136047" cy="1136047"/>
          </a:xfrm>
        </p:grpSpPr>
        <p:sp>
          <p:nvSpPr>
            <p:cNvPr id="6" name="btfpIconCircle212744">
              <a:extLst>
                <a:ext uri="{FF2B5EF4-FFF2-40B4-BE49-F238E27FC236}">
                  <a16:creationId xmlns:a16="http://schemas.microsoft.com/office/drawing/2014/main" id="{CCAE0944-942D-E932-EDC6-0C7D5ADF7611}"/>
                </a:ext>
              </a:extLst>
            </p:cNvPr>
            <p:cNvSpPr>
              <a:spLocks/>
            </p:cNvSpPr>
            <p:nvPr/>
          </p:nvSpPr>
          <p:spPr bwMode="gray">
            <a:xfrm>
              <a:off x="5550937" y="3006809"/>
              <a:ext cx="1136047" cy="1136047"/>
            </a:xfrm>
            <a:prstGeom prst="ellipse">
              <a:avLst/>
            </a:prstGeom>
            <a:solidFill>
              <a:srgbClr val="54B143"/>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pic>
          <p:nvPicPr>
            <p:cNvPr id="7" name="btfpIconLines212744">
              <a:extLst>
                <a:ext uri="{FF2B5EF4-FFF2-40B4-BE49-F238E27FC236}">
                  <a16:creationId xmlns:a16="http://schemas.microsoft.com/office/drawing/2014/main" id="{6C40F313-D997-AFC8-15B0-1ADD5531CD1E}"/>
                </a:ext>
              </a:extLst>
            </p:cNvPr>
            <p:cNvPicPr>
              <a:picLocks/>
            </p:cNvPicPr>
            <p:nvPr/>
          </p:nvPicPr>
          <p:blipFill>
            <a:blip r:embed="rId7"/>
            <a:stretch>
              <a:fillRect/>
            </a:stretch>
          </p:blipFill>
          <p:spPr>
            <a:xfrm>
              <a:off x="5550937" y="3006809"/>
              <a:ext cx="1136047" cy="1136047"/>
            </a:xfrm>
            <a:prstGeom prst="rect">
              <a:avLst/>
            </a:prstGeom>
          </p:spPr>
        </p:pic>
      </p:grpSp>
      <p:grpSp>
        <p:nvGrpSpPr>
          <p:cNvPr id="14" name="Group 13">
            <a:extLst>
              <a:ext uri="{FF2B5EF4-FFF2-40B4-BE49-F238E27FC236}">
                <a16:creationId xmlns:a16="http://schemas.microsoft.com/office/drawing/2014/main" id="{2881DDA9-4532-8D83-9519-EC083623BACF}"/>
              </a:ext>
            </a:extLst>
          </p:cNvPr>
          <p:cNvGrpSpPr/>
          <p:nvPr/>
        </p:nvGrpSpPr>
        <p:grpSpPr>
          <a:xfrm>
            <a:off x="8095226" y="1954256"/>
            <a:ext cx="2949488" cy="2949488"/>
            <a:chOff x="8095226" y="1954256"/>
            <a:chExt cx="2949488" cy="2949488"/>
          </a:xfrm>
        </p:grpSpPr>
        <p:sp>
          <p:nvSpPr>
            <p:cNvPr id="11" name="Oval 10">
              <a:extLst>
                <a:ext uri="{FF2B5EF4-FFF2-40B4-BE49-F238E27FC236}">
                  <a16:creationId xmlns:a16="http://schemas.microsoft.com/office/drawing/2014/main" id="{54FA3D27-A863-56D0-8BD5-F9C6F8DE4BC4}"/>
                </a:ext>
              </a:extLst>
            </p:cNvPr>
            <p:cNvSpPr/>
            <p:nvPr/>
          </p:nvSpPr>
          <p:spPr>
            <a:xfrm>
              <a:off x="8095226" y="1954256"/>
              <a:ext cx="2949488" cy="294948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447D00E5-C474-7603-8D6E-A1FEA5EDEEDD}"/>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00112" y="2852936"/>
              <a:ext cx="2029448" cy="1014724"/>
            </a:xfrm>
            <a:prstGeom prst="rect">
              <a:avLst/>
            </a:prstGeom>
          </p:spPr>
        </p:pic>
      </p:grpSp>
      <p:sp>
        <p:nvSpPr>
          <p:cNvPr id="15" name="Rectangle: Rounded Corners 14">
            <a:extLst>
              <a:ext uri="{FF2B5EF4-FFF2-40B4-BE49-F238E27FC236}">
                <a16:creationId xmlns:a16="http://schemas.microsoft.com/office/drawing/2014/main" id="{4D4B62D8-1059-C4C6-0136-8767E4FBC08D}"/>
              </a:ext>
            </a:extLst>
          </p:cNvPr>
          <p:cNvSpPr/>
          <p:nvPr/>
        </p:nvSpPr>
        <p:spPr>
          <a:xfrm>
            <a:off x="838201" y="5621709"/>
            <a:ext cx="5329808" cy="68761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Which procurement process is she required to follow? </a:t>
            </a:r>
          </a:p>
        </p:txBody>
      </p:sp>
      <p:grpSp>
        <p:nvGrpSpPr>
          <p:cNvPr id="16" name="btfpIcon212744">
            <a:extLst>
              <a:ext uri="{FF2B5EF4-FFF2-40B4-BE49-F238E27FC236}">
                <a16:creationId xmlns:a16="http://schemas.microsoft.com/office/drawing/2014/main" id="{20ACC55B-3F58-FCEE-4779-2E3F88626EA1}"/>
              </a:ext>
            </a:extLst>
          </p:cNvPr>
          <p:cNvGrpSpPr/>
          <p:nvPr>
            <p:custDataLst>
              <p:tags r:id="rId3"/>
            </p:custDataLst>
          </p:nvPr>
        </p:nvGrpSpPr>
        <p:grpSpPr>
          <a:xfrm>
            <a:off x="609600" y="5695242"/>
            <a:ext cx="540544" cy="540544"/>
            <a:chOff x="5550937" y="3006809"/>
            <a:chExt cx="1136047" cy="1136047"/>
          </a:xfrm>
        </p:grpSpPr>
        <p:sp>
          <p:nvSpPr>
            <p:cNvPr id="17" name="btfpIconCircle212744">
              <a:extLst>
                <a:ext uri="{FF2B5EF4-FFF2-40B4-BE49-F238E27FC236}">
                  <a16:creationId xmlns:a16="http://schemas.microsoft.com/office/drawing/2014/main" id="{9976625E-E7BD-035D-06B3-D2AE5C879637}"/>
                </a:ext>
              </a:extLst>
            </p:cNvPr>
            <p:cNvSpPr>
              <a:spLocks/>
            </p:cNvSpPr>
            <p:nvPr/>
          </p:nvSpPr>
          <p:spPr bwMode="gray">
            <a:xfrm>
              <a:off x="5550937" y="3006809"/>
              <a:ext cx="1136047" cy="1136047"/>
            </a:xfrm>
            <a:prstGeom prst="ellipse">
              <a:avLst/>
            </a:prstGeom>
            <a:solidFill>
              <a:srgbClr val="54B143"/>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pic>
          <p:nvPicPr>
            <p:cNvPr id="18" name="btfpIconLines212744">
              <a:extLst>
                <a:ext uri="{FF2B5EF4-FFF2-40B4-BE49-F238E27FC236}">
                  <a16:creationId xmlns:a16="http://schemas.microsoft.com/office/drawing/2014/main" id="{0A77C8A1-75F5-D86C-3C86-96C02269A798}"/>
                </a:ext>
              </a:extLst>
            </p:cNvPr>
            <p:cNvPicPr>
              <a:picLocks/>
            </p:cNvPicPr>
            <p:nvPr/>
          </p:nvPicPr>
          <p:blipFill>
            <a:blip r:embed="rId7"/>
            <a:stretch>
              <a:fillRect/>
            </a:stretch>
          </p:blipFill>
          <p:spPr>
            <a:xfrm>
              <a:off x="5550937" y="3006809"/>
              <a:ext cx="1136047" cy="1136047"/>
            </a:xfrm>
            <a:prstGeom prst="rect">
              <a:avLst/>
            </a:prstGeom>
          </p:spPr>
        </p:pic>
      </p:grpSp>
    </p:spTree>
    <p:custDataLst>
      <p:tags r:id="rId1"/>
    </p:custDataLst>
    <p:extLst>
      <p:ext uri="{BB962C8B-B14F-4D97-AF65-F5344CB8AC3E}">
        <p14:creationId xmlns:p14="http://schemas.microsoft.com/office/powerpoint/2010/main" val="804571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20" name="btfpColumnIndicatorGroup2">
            <a:extLst>
              <a:ext uri="{FF2B5EF4-FFF2-40B4-BE49-F238E27FC236}">
                <a16:creationId xmlns:a16="http://schemas.microsoft.com/office/drawing/2014/main" id="{0BDC5B1F-C5EB-7100-9164-9ADB858C23CD}"/>
              </a:ext>
            </a:extLst>
          </p:cNvPr>
          <p:cNvGrpSpPr/>
          <p:nvPr/>
        </p:nvGrpSpPr>
        <p:grpSpPr>
          <a:xfrm>
            <a:off x="0" y="6926580"/>
            <a:ext cx="12192000" cy="137160"/>
            <a:chOff x="0" y="6926580"/>
            <a:chExt cx="12192000" cy="137160"/>
          </a:xfrm>
        </p:grpSpPr>
        <p:sp>
          <p:nvSpPr>
            <p:cNvPr id="18" name="btfpColumnGapBlocker859649">
              <a:extLst>
                <a:ext uri="{FF2B5EF4-FFF2-40B4-BE49-F238E27FC236}">
                  <a16:creationId xmlns:a16="http://schemas.microsoft.com/office/drawing/2014/main" id="{B782F18D-E292-E78F-9E59-22101B6FAB63}"/>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btfpColumnGapBlocker772910">
              <a:extLst>
                <a:ext uri="{FF2B5EF4-FFF2-40B4-BE49-F238E27FC236}">
                  <a16:creationId xmlns:a16="http://schemas.microsoft.com/office/drawing/2014/main" id="{6EBB492F-73F2-C3E0-632D-0EB8B8F83266}"/>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btfpColumnIndicator305492">
              <a:extLst>
                <a:ext uri="{FF2B5EF4-FFF2-40B4-BE49-F238E27FC236}">
                  <a16:creationId xmlns:a16="http://schemas.microsoft.com/office/drawing/2014/main" id="{E494A956-38B2-19B0-A250-742AE7C7F0D0}"/>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btfpColumnIndicator319545">
              <a:extLst>
                <a:ext uri="{FF2B5EF4-FFF2-40B4-BE49-F238E27FC236}">
                  <a16:creationId xmlns:a16="http://schemas.microsoft.com/office/drawing/2014/main" id="{9C653A48-0679-84F6-4B11-3A3FC4FB9FE3}"/>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9" name="btfpColumnIndicatorGroup1">
            <a:extLst>
              <a:ext uri="{FF2B5EF4-FFF2-40B4-BE49-F238E27FC236}">
                <a16:creationId xmlns:a16="http://schemas.microsoft.com/office/drawing/2014/main" id="{951673F7-0465-FD85-6E33-A6B4F88EDE9E}"/>
              </a:ext>
            </a:extLst>
          </p:cNvPr>
          <p:cNvGrpSpPr/>
          <p:nvPr/>
        </p:nvGrpSpPr>
        <p:grpSpPr>
          <a:xfrm>
            <a:off x="0" y="-205740"/>
            <a:ext cx="12192000" cy="137160"/>
            <a:chOff x="0" y="-205740"/>
            <a:chExt cx="12192000" cy="137160"/>
          </a:xfrm>
        </p:grpSpPr>
        <p:sp>
          <p:nvSpPr>
            <p:cNvPr id="17" name="btfpColumnGapBlocker672990">
              <a:extLst>
                <a:ext uri="{FF2B5EF4-FFF2-40B4-BE49-F238E27FC236}">
                  <a16:creationId xmlns:a16="http://schemas.microsoft.com/office/drawing/2014/main" id="{9B5A981C-3680-F61C-F87E-D60443D665A0}"/>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btfpColumnGapBlocker583763">
              <a:extLst>
                <a:ext uri="{FF2B5EF4-FFF2-40B4-BE49-F238E27FC236}">
                  <a16:creationId xmlns:a16="http://schemas.microsoft.com/office/drawing/2014/main" id="{9E5039B9-A7BB-41C7-830A-CAB60A36ED01}"/>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btfpColumnIndicator237394">
              <a:extLst>
                <a:ext uri="{FF2B5EF4-FFF2-40B4-BE49-F238E27FC236}">
                  <a16:creationId xmlns:a16="http://schemas.microsoft.com/office/drawing/2014/main" id="{BC68124F-6043-B3BF-BC5F-731155ADE73D}"/>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btfpColumnIndicator399254">
              <a:extLst>
                <a:ext uri="{FF2B5EF4-FFF2-40B4-BE49-F238E27FC236}">
                  <a16:creationId xmlns:a16="http://schemas.microsoft.com/office/drawing/2014/main" id="{3AB4B671-43E2-10F3-D580-0F0D6D7EADF2}"/>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 name="Rectangle: Rounded Corners 1">
            <a:extLst>
              <a:ext uri="{FF2B5EF4-FFF2-40B4-BE49-F238E27FC236}">
                <a16:creationId xmlns:a16="http://schemas.microsoft.com/office/drawing/2014/main" id="{7C8BEB20-1A18-2F96-667E-4F820EA4DECD}"/>
              </a:ext>
            </a:extLst>
          </p:cNvPr>
          <p:cNvSpPr/>
          <p:nvPr>
            <p:custDataLst>
              <p:tags r:id="rId2"/>
            </p:custDataLst>
          </p:nvPr>
        </p:nvSpPr>
        <p:spPr>
          <a:xfrm>
            <a:off x="6286500" y="430530"/>
            <a:ext cx="5524500" cy="891540"/>
          </a:xfrm>
          <a:prstGeom prst="roundRect">
            <a:avLst/>
          </a:prstGeom>
          <a:solidFill>
            <a:srgbClr val="F4F4F4"/>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fontScale="92500" lnSpcReduction="20000"/>
          </a:bodyPr>
          <a:lstStyle/>
          <a:p>
            <a:r>
              <a:rPr lang="en-US" sz="2000">
                <a:solidFill>
                  <a:srgbClr val="5B5B5B"/>
                </a:solidFill>
              </a:rPr>
              <a:t>Please download and install the Slido app on all computers you use</a:t>
            </a:r>
            <a:endParaRPr lang="en-AU" sz="2000">
              <a:solidFill>
                <a:srgbClr val="5B5B5B"/>
              </a:solidFill>
            </a:endParaRPr>
          </a:p>
        </p:txBody>
      </p:sp>
      <p:pic>
        <p:nvPicPr>
          <p:cNvPr id="4" name="Graphic 3">
            <a:extLst>
              <a:ext uri="{FF2B5EF4-FFF2-40B4-BE49-F238E27FC236}">
                <a16:creationId xmlns:a16="http://schemas.microsoft.com/office/drawing/2014/main" id="{B513D29D-4FCE-76A7-BA2A-D17D76174379}"/>
              </a:ext>
            </a:extLst>
          </p:cNvPr>
          <p:cNvPicPr>
            <a:picLocks/>
          </p:cNvPicPr>
          <p:nvPr>
            <p:custDataLst>
              <p:tags r:id="rId3"/>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955EC8FA-4437-3CBB-1D9F-6146C15CD7BA}"/>
              </a:ext>
            </a:extLst>
          </p:cNvPr>
          <p:cNvPicPr>
            <a:picLocks/>
          </p:cNvPicPr>
          <p:nvPr>
            <p:custDataLst>
              <p:tags r:id="rId4"/>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sp>
        <p:nvSpPr>
          <p:cNvPr id="9" name="Rectangle 8">
            <a:extLst>
              <a:ext uri="{FF2B5EF4-FFF2-40B4-BE49-F238E27FC236}">
                <a16:creationId xmlns:a16="http://schemas.microsoft.com/office/drawing/2014/main" id="{A2F12B57-AB8B-E8F8-E66A-0C96C1FCCD6A}"/>
              </a:ext>
            </a:extLst>
          </p:cNvPr>
          <p:cNvSpPr/>
          <p:nvPr>
            <p:custDataLst>
              <p:tags r:id="rId5"/>
            </p:custDataLst>
          </p:nvPr>
        </p:nvSpPr>
        <p:spPr>
          <a:xfrm>
            <a:off x="3901440" y="2571750"/>
            <a:ext cx="7315199"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a:solidFill>
                  <a:srgbClr val="5B5B5B"/>
                </a:solidFill>
              </a:rPr>
              <a:t>What is the total contract value of Samira's requirement requiring approval?</a:t>
            </a:r>
            <a:endParaRPr lang="en-AU" sz="2400" dirty="0">
              <a:solidFill>
                <a:srgbClr val="5B5B5B"/>
              </a:solidFill>
            </a:endParaRPr>
          </a:p>
        </p:txBody>
      </p:sp>
      <p:sp>
        <p:nvSpPr>
          <p:cNvPr id="10" name="Rectangle 9">
            <a:extLst>
              <a:ext uri="{FF2B5EF4-FFF2-40B4-BE49-F238E27FC236}">
                <a16:creationId xmlns:a16="http://schemas.microsoft.com/office/drawing/2014/main" id="{FC83C542-A760-0823-4D88-1243D52CA486}"/>
              </a:ext>
            </a:extLst>
          </p:cNvPr>
          <p:cNvSpPr/>
          <p:nvPr>
            <p:custDataLst>
              <p:tags r:id="rId6"/>
            </p:custDataLst>
          </p:nvPr>
        </p:nvSpPr>
        <p:spPr>
          <a:xfrm>
            <a:off x="3901440" y="6032500"/>
            <a:ext cx="7315199" cy="518160"/>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a:solidFill>
                  <a:srgbClr val="5B5B5B"/>
                </a:solidFill>
              </a:rPr>
              <a:t>ⓘ</a:t>
            </a:r>
            <a:r>
              <a:rPr lang="en-US" sz="2000">
                <a:solidFill>
                  <a:srgbClr val="5B5B5B"/>
                </a:solidFill>
              </a:rPr>
              <a:t> Start presenting to display the poll results on this slide.</a:t>
            </a:r>
            <a:endParaRPr lang="en-AU" sz="2000">
              <a:solidFill>
                <a:srgbClr val="5B5B5B"/>
              </a:solidFill>
            </a:endParaRPr>
          </a:p>
        </p:txBody>
      </p:sp>
      <p:pic>
        <p:nvPicPr>
          <p:cNvPr id="22" name="Graphic 21">
            <a:extLst>
              <a:ext uri="{FF2B5EF4-FFF2-40B4-BE49-F238E27FC236}">
                <a16:creationId xmlns:a16="http://schemas.microsoft.com/office/drawing/2014/main" id="{2E5A55D8-EC27-729D-DF28-C74BC29ED017}"/>
              </a:ext>
            </a:extLst>
          </p:cNvPr>
          <p:cNvPicPr>
            <a:picLocks/>
          </p:cNvPicPr>
          <p:nvPr>
            <p:custDataLst>
              <p:tags r:id="rId7"/>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Tree>
    <p:custDataLst>
      <p:tags r:id="rId1"/>
    </p:custDataLst>
    <p:extLst>
      <p:ext uri="{BB962C8B-B14F-4D97-AF65-F5344CB8AC3E}">
        <p14:creationId xmlns:p14="http://schemas.microsoft.com/office/powerpoint/2010/main" val="210824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9"/>
                                        </p:tgtEl>
                                      </p:cBhvr>
                                    </p:animEffect>
                                    <p:animScale>
                                      <p:cBhvr>
                                        <p:cTn id="7" dur="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20" name="btfpColumnIndicatorGroup2">
            <a:extLst>
              <a:ext uri="{FF2B5EF4-FFF2-40B4-BE49-F238E27FC236}">
                <a16:creationId xmlns:a16="http://schemas.microsoft.com/office/drawing/2014/main" id="{D6E5DC04-05BF-4234-C836-3B5CC8B9E296}"/>
              </a:ext>
            </a:extLst>
          </p:cNvPr>
          <p:cNvGrpSpPr/>
          <p:nvPr/>
        </p:nvGrpSpPr>
        <p:grpSpPr>
          <a:xfrm>
            <a:off x="0" y="6926580"/>
            <a:ext cx="12192000" cy="137160"/>
            <a:chOff x="0" y="6926580"/>
            <a:chExt cx="12192000" cy="137160"/>
          </a:xfrm>
        </p:grpSpPr>
        <p:sp>
          <p:nvSpPr>
            <p:cNvPr id="18" name="btfpColumnGapBlocker178184">
              <a:extLst>
                <a:ext uri="{FF2B5EF4-FFF2-40B4-BE49-F238E27FC236}">
                  <a16:creationId xmlns:a16="http://schemas.microsoft.com/office/drawing/2014/main" id="{2CD25B9D-8EF4-CF21-CD93-6FD8A35ABEDB}"/>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btfpColumnGapBlocker973307">
              <a:extLst>
                <a:ext uri="{FF2B5EF4-FFF2-40B4-BE49-F238E27FC236}">
                  <a16:creationId xmlns:a16="http://schemas.microsoft.com/office/drawing/2014/main" id="{1BD7FEE0-85ED-F575-B7B6-0DF9C2A66564}"/>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btfpColumnIndicator358172">
              <a:extLst>
                <a:ext uri="{FF2B5EF4-FFF2-40B4-BE49-F238E27FC236}">
                  <a16:creationId xmlns:a16="http://schemas.microsoft.com/office/drawing/2014/main" id="{8ACF6C0D-EF37-4C3B-FE63-FA09A3F68077}"/>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btfpColumnIndicator902884">
              <a:extLst>
                <a:ext uri="{FF2B5EF4-FFF2-40B4-BE49-F238E27FC236}">
                  <a16:creationId xmlns:a16="http://schemas.microsoft.com/office/drawing/2014/main" id="{D10F3FF0-BDC5-FFF5-FDCA-223721226218}"/>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9" name="btfpColumnIndicatorGroup1">
            <a:extLst>
              <a:ext uri="{FF2B5EF4-FFF2-40B4-BE49-F238E27FC236}">
                <a16:creationId xmlns:a16="http://schemas.microsoft.com/office/drawing/2014/main" id="{5B721FD8-550D-C096-00AF-84D38765A745}"/>
              </a:ext>
            </a:extLst>
          </p:cNvPr>
          <p:cNvGrpSpPr/>
          <p:nvPr/>
        </p:nvGrpSpPr>
        <p:grpSpPr>
          <a:xfrm>
            <a:off x="0" y="-205740"/>
            <a:ext cx="12192000" cy="137160"/>
            <a:chOff x="0" y="-205740"/>
            <a:chExt cx="12192000" cy="137160"/>
          </a:xfrm>
        </p:grpSpPr>
        <p:sp>
          <p:nvSpPr>
            <p:cNvPr id="17" name="btfpColumnGapBlocker454709">
              <a:extLst>
                <a:ext uri="{FF2B5EF4-FFF2-40B4-BE49-F238E27FC236}">
                  <a16:creationId xmlns:a16="http://schemas.microsoft.com/office/drawing/2014/main" id="{A8653F4C-F267-0807-951A-B9E6F43F5D44}"/>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btfpColumnGapBlocker864892">
              <a:extLst>
                <a:ext uri="{FF2B5EF4-FFF2-40B4-BE49-F238E27FC236}">
                  <a16:creationId xmlns:a16="http://schemas.microsoft.com/office/drawing/2014/main" id="{EF96C4AB-1396-6EF1-417F-248CA9207047}"/>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 name="btfpColumnIndicator392429">
              <a:extLst>
                <a:ext uri="{FF2B5EF4-FFF2-40B4-BE49-F238E27FC236}">
                  <a16:creationId xmlns:a16="http://schemas.microsoft.com/office/drawing/2014/main" id="{2F03837B-72D2-C719-48F4-9EECF65D192B}"/>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btfpColumnIndicator833479">
              <a:extLst>
                <a:ext uri="{FF2B5EF4-FFF2-40B4-BE49-F238E27FC236}">
                  <a16:creationId xmlns:a16="http://schemas.microsoft.com/office/drawing/2014/main" id="{6D85943B-958D-24EC-17DD-73B9B4351725}"/>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 name="Rectangle: Rounded Corners 1">
            <a:extLst>
              <a:ext uri="{FF2B5EF4-FFF2-40B4-BE49-F238E27FC236}">
                <a16:creationId xmlns:a16="http://schemas.microsoft.com/office/drawing/2014/main" id="{DA5201CA-12BF-307C-16B0-A66BE1E806FB}"/>
              </a:ext>
            </a:extLst>
          </p:cNvPr>
          <p:cNvSpPr/>
          <p:nvPr>
            <p:custDataLst>
              <p:tags r:id="rId2"/>
            </p:custDataLst>
          </p:nvPr>
        </p:nvSpPr>
        <p:spPr>
          <a:xfrm>
            <a:off x="6286500" y="430530"/>
            <a:ext cx="5524500" cy="891540"/>
          </a:xfrm>
          <a:prstGeom prst="roundRect">
            <a:avLst/>
          </a:prstGeom>
          <a:solidFill>
            <a:srgbClr val="F4F4F4"/>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317500" rIns="1143000" rtlCol="0" anchor="ctr">
            <a:normAutofit fontScale="92500" lnSpcReduction="20000"/>
          </a:bodyPr>
          <a:lstStyle/>
          <a:p>
            <a:r>
              <a:rPr lang="en-US" sz="2000">
                <a:solidFill>
                  <a:srgbClr val="5B5B5B"/>
                </a:solidFill>
              </a:rPr>
              <a:t>Please download and install the Slido app on all computers you use</a:t>
            </a:r>
            <a:endParaRPr lang="en-AU" sz="2000">
              <a:solidFill>
                <a:srgbClr val="5B5B5B"/>
              </a:solidFill>
            </a:endParaRPr>
          </a:p>
        </p:txBody>
      </p:sp>
      <p:pic>
        <p:nvPicPr>
          <p:cNvPr id="4" name="Graphic 3">
            <a:extLst>
              <a:ext uri="{FF2B5EF4-FFF2-40B4-BE49-F238E27FC236}">
                <a16:creationId xmlns:a16="http://schemas.microsoft.com/office/drawing/2014/main" id="{BE94F16D-F5EA-E361-4108-5F72D8375188}"/>
              </a:ext>
            </a:extLst>
          </p:cNvPr>
          <p:cNvPicPr>
            <a:picLocks/>
          </p:cNvPicPr>
          <p:nvPr>
            <p:custDataLst>
              <p:tags r:id="rId3"/>
            </p:custDataLst>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26048" y="577634"/>
            <a:ext cx="597332" cy="597332"/>
          </a:xfrm>
          <a:prstGeom prst="rect">
            <a:avLst/>
          </a:prstGeom>
        </p:spPr>
      </p:pic>
      <p:pic>
        <p:nvPicPr>
          <p:cNvPr id="6" name="Graphic 5">
            <a:extLst>
              <a:ext uri="{FF2B5EF4-FFF2-40B4-BE49-F238E27FC236}">
                <a16:creationId xmlns:a16="http://schemas.microsoft.com/office/drawing/2014/main" id="{EF2AA7C0-8197-FD76-E8C3-7E36FF869300}"/>
              </a:ext>
            </a:extLst>
          </p:cNvPr>
          <p:cNvPicPr>
            <a:picLocks/>
          </p:cNvPicPr>
          <p:nvPr>
            <p:custDataLst>
              <p:tags r:id="rId4"/>
            </p:custDataLst>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01440" y="617220"/>
            <a:ext cx="1036320" cy="518160"/>
          </a:xfrm>
          <a:prstGeom prst="rect">
            <a:avLst/>
          </a:prstGeom>
        </p:spPr>
      </p:pic>
      <p:sp>
        <p:nvSpPr>
          <p:cNvPr id="9" name="Rectangle 8">
            <a:extLst>
              <a:ext uri="{FF2B5EF4-FFF2-40B4-BE49-F238E27FC236}">
                <a16:creationId xmlns:a16="http://schemas.microsoft.com/office/drawing/2014/main" id="{69CA68B3-D8D8-50CA-DB11-470E372F9EB3}"/>
              </a:ext>
            </a:extLst>
          </p:cNvPr>
          <p:cNvSpPr/>
          <p:nvPr>
            <p:custDataLst>
              <p:tags r:id="rId5"/>
            </p:custDataLst>
          </p:nvPr>
        </p:nvSpPr>
        <p:spPr>
          <a:xfrm>
            <a:off x="3901440" y="2571750"/>
            <a:ext cx="7315199" cy="1714500"/>
          </a:xfrm>
          <a:prstGeom prst="rect">
            <a:avLst/>
          </a:prstGeom>
          <a:noFill/>
          <a:ln w="1905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a:solidFill>
                  <a:srgbClr val="5B5B5B"/>
                </a:solidFill>
              </a:rPr>
              <a:t>Which procurement process is she required to follow? </a:t>
            </a:r>
            <a:endParaRPr lang="en-AU" sz="4000">
              <a:solidFill>
                <a:srgbClr val="5B5B5B"/>
              </a:solidFill>
            </a:endParaRPr>
          </a:p>
        </p:txBody>
      </p:sp>
      <p:sp>
        <p:nvSpPr>
          <p:cNvPr id="10" name="Rectangle 9">
            <a:extLst>
              <a:ext uri="{FF2B5EF4-FFF2-40B4-BE49-F238E27FC236}">
                <a16:creationId xmlns:a16="http://schemas.microsoft.com/office/drawing/2014/main" id="{4D1921F8-BDD7-3FB9-FAEE-8B4AD8CD0438}"/>
              </a:ext>
            </a:extLst>
          </p:cNvPr>
          <p:cNvSpPr/>
          <p:nvPr>
            <p:custDataLst>
              <p:tags r:id="rId6"/>
            </p:custDataLst>
          </p:nvPr>
        </p:nvSpPr>
        <p:spPr>
          <a:xfrm>
            <a:off x="3901440" y="6032500"/>
            <a:ext cx="7315199" cy="518160"/>
          </a:xfrm>
          <a:prstGeom prst="rect">
            <a:avLst/>
          </a:prstGeom>
          <a:noFill/>
          <a:ln w="1905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r>
              <a:rPr lang="en-US" sz="2200">
                <a:solidFill>
                  <a:srgbClr val="5B5B5B"/>
                </a:solidFill>
              </a:rPr>
              <a:t>ⓘ</a:t>
            </a:r>
            <a:r>
              <a:rPr lang="en-US" sz="2000">
                <a:solidFill>
                  <a:srgbClr val="5B5B5B"/>
                </a:solidFill>
              </a:rPr>
              <a:t> Start presenting to display the poll results on this slide.</a:t>
            </a:r>
            <a:endParaRPr lang="en-AU" sz="2000">
              <a:solidFill>
                <a:srgbClr val="5B5B5B"/>
              </a:solidFill>
            </a:endParaRPr>
          </a:p>
        </p:txBody>
      </p:sp>
      <p:pic>
        <p:nvPicPr>
          <p:cNvPr id="5" name="Graphic 4">
            <a:extLst>
              <a:ext uri="{FF2B5EF4-FFF2-40B4-BE49-F238E27FC236}">
                <a16:creationId xmlns:a16="http://schemas.microsoft.com/office/drawing/2014/main" id="{F20AF6EE-8BDD-CB17-B078-F51533610B93}"/>
              </a:ext>
            </a:extLst>
          </p:cNvPr>
          <p:cNvPicPr>
            <a:picLocks/>
          </p:cNvPicPr>
          <p:nvPr>
            <p:custDataLst>
              <p:tags r:id="rId7"/>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58240" y="2270760"/>
            <a:ext cx="2316480" cy="2316480"/>
          </a:xfrm>
          <a:prstGeom prst="rect">
            <a:avLst/>
          </a:prstGeom>
        </p:spPr>
      </p:pic>
    </p:spTree>
    <p:custDataLst>
      <p:tags r:id="rId1"/>
    </p:custDataLst>
    <p:extLst>
      <p:ext uri="{BB962C8B-B14F-4D97-AF65-F5344CB8AC3E}">
        <p14:creationId xmlns:p14="http://schemas.microsoft.com/office/powerpoint/2010/main" val="288100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9"/>
                                        </p:tgtEl>
                                      </p:cBhvr>
                                    </p:animEffect>
                                    <p:animScale>
                                      <p:cBhvr>
                                        <p:cTn id="7" dur="2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btfpColumnIndicatorGroup2">
            <a:extLst>
              <a:ext uri="{FF2B5EF4-FFF2-40B4-BE49-F238E27FC236}">
                <a16:creationId xmlns:a16="http://schemas.microsoft.com/office/drawing/2014/main" id="{547185D6-6EAB-F17E-2BD1-C6109D9F0BFC}"/>
              </a:ext>
            </a:extLst>
          </p:cNvPr>
          <p:cNvGrpSpPr/>
          <p:nvPr/>
        </p:nvGrpSpPr>
        <p:grpSpPr>
          <a:xfrm>
            <a:off x="0" y="6926580"/>
            <a:ext cx="12192000" cy="137160"/>
            <a:chOff x="0" y="6926580"/>
            <a:chExt cx="12192000" cy="137160"/>
          </a:xfrm>
        </p:grpSpPr>
        <p:sp>
          <p:nvSpPr>
            <p:cNvPr id="44" name="btfpColumnGapBlocker128088">
              <a:extLst>
                <a:ext uri="{FF2B5EF4-FFF2-40B4-BE49-F238E27FC236}">
                  <a16:creationId xmlns:a16="http://schemas.microsoft.com/office/drawing/2014/main" id="{B4501352-F4FD-E831-613D-FB921046CD29}"/>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btfpColumnGapBlocker583388">
              <a:extLst>
                <a:ext uri="{FF2B5EF4-FFF2-40B4-BE49-F238E27FC236}">
                  <a16:creationId xmlns:a16="http://schemas.microsoft.com/office/drawing/2014/main" id="{86C8EEBF-F4CF-4724-FC33-E3D1154E0711}"/>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btfpColumnIndicator685558">
              <a:extLst>
                <a:ext uri="{FF2B5EF4-FFF2-40B4-BE49-F238E27FC236}">
                  <a16:creationId xmlns:a16="http://schemas.microsoft.com/office/drawing/2014/main" id="{D2B93883-D9E3-0FE8-7C9C-15F322FB909F}"/>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btfpColumnIndicator289944">
              <a:extLst>
                <a:ext uri="{FF2B5EF4-FFF2-40B4-BE49-F238E27FC236}">
                  <a16:creationId xmlns:a16="http://schemas.microsoft.com/office/drawing/2014/main" id="{D5370F82-B423-E07B-453D-7474E57C11BF}"/>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5" name="btfpColumnIndicatorGroup1">
            <a:extLst>
              <a:ext uri="{FF2B5EF4-FFF2-40B4-BE49-F238E27FC236}">
                <a16:creationId xmlns:a16="http://schemas.microsoft.com/office/drawing/2014/main" id="{568BD810-62D5-00A8-FE2C-D9B6E1C892C8}"/>
              </a:ext>
            </a:extLst>
          </p:cNvPr>
          <p:cNvGrpSpPr/>
          <p:nvPr/>
        </p:nvGrpSpPr>
        <p:grpSpPr>
          <a:xfrm>
            <a:off x="0" y="-205740"/>
            <a:ext cx="12192000" cy="137160"/>
            <a:chOff x="0" y="-205740"/>
            <a:chExt cx="12192000" cy="137160"/>
          </a:xfrm>
        </p:grpSpPr>
        <p:sp>
          <p:nvSpPr>
            <p:cNvPr id="43" name="btfpColumnGapBlocker108597">
              <a:extLst>
                <a:ext uri="{FF2B5EF4-FFF2-40B4-BE49-F238E27FC236}">
                  <a16:creationId xmlns:a16="http://schemas.microsoft.com/office/drawing/2014/main" id="{DC0CFAB8-234B-16DE-88DB-408113C232E5}"/>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btfpColumnGapBlocker321469">
              <a:extLst>
                <a:ext uri="{FF2B5EF4-FFF2-40B4-BE49-F238E27FC236}">
                  <a16:creationId xmlns:a16="http://schemas.microsoft.com/office/drawing/2014/main" id="{72E1D9A3-2B82-2DA4-2CC5-E77F88D0C3D6}"/>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9" name="btfpColumnIndicator406680">
              <a:extLst>
                <a:ext uri="{FF2B5EF4-FFF2-40B4-BE49-F238E27FC236}">
                  <a16:creationId xmlns:a16="http://schemas.microsoft.com/office/drawing/2014/main" id="{D95E0326-1B3D-D1ED-71F1-3F08A6CD09CD}"/>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btfpColumnIndicator668374">
              <a:extLst>
                <a:ext uri="{FF2B5EF4-FFF2-40B4-BE49-F238E27FC236}">
                  <a16:creationId xmlns:a16="http://schemas.microsoft.com/office/drawing/2014/main" id="{A20495D9-FC9A-73E2-10CD-4CD17E345416}"/>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48" name="btfpBulletedList324243">
            <a:extLst>
              <a:ext uri="{FF2B5EF4-FFF2-40B4-BE49-F238E27FC236}">
                <a16:creationId xmlns:a16="http://schemas.microsoft.com/office/drawing/2014/main" id="{F9E5CCF2-A3F1-527F-E4F1-E726B875A49B}"/>
              </a:ext>
            </a:extLst>
          </p:cNvPr>
          <p:cNvSpPr txBox="1"/>
          <p:nvPr>
            <p:custDataLst>
              <p:tags r:id="rId2"/>
            </p:custDataLst>
          </p:nvPr>
        </p:nvSpPr>
        <p:spPr bwMode="gray">
          <a:xfrm>
            <a:off x="838200" y="1268760"/>
            <a:ext cx="5545832" cy="168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AU" sz="1600" dirty="0">
                <a:solidFill>
                  <a:schemeClr val="tx1"/>
                </a:solidFill>
              </a:rPr>
              <a:t>Samira identifies three companies that could provide the software and sends out a Request for Quote to all three.</a:t>
            </a:r>
          </a:p>
          <a:p>
            <a:pPr marL="0" indent="0">
              <a:buNone/>
            </a:pPr>
            <a:endParaRPr lang="en-AU" sz="1600" dirty="0">
              <a:solidFill>
                <a:schemeClr val="tx1"/>
              </a:solidFill>
            </a:endParaRPr>
          </a:p>
          <a:p>
            <a:pPr marL="0" indent="0">
              <a:buNone/>
            </a:pPr>
            <a:r>
              <a:rPr lang="en-AU" sz="1600" dirty="0">
                <a:solidFill>
                  <a:schemeClr val="tx1"/>
                </a:solidFill>
              </a:rPr>
              <a:t>Only two companies respond.</a:t>
            </a:r>
          </a:p>
        </p:txBody>
      </p:sp>
      <p:sp>
        <p:nvSpPr>
          <p:cNvPr id="2" name="Title 1">
            <a:extLst>
              <a:ext uri="{FF2B5EF4-FFF2-40B4-BE49-F238E27FC236}">
                <a16:creationId xmlns:a16="http://schemas.microsoft.com/office/drawing/2014/main" id="{773586D1-CC92-236C-4322-3AA123F04A2B}"/>
              </a:ext>
            </a:extLst>
          </p:cNvPr>
          <p:cNvSpPr>
            <a:spLocks noGrp="1"/>
          </p:cNvSpPr>
          <p:nvPr>
            <p:ph type="title"/>
          </p:nvPr>
        </p:nvSpPr>
        <p:spPr/>
        <p:txBody>
          <a:bodyPr>
            <a:normAutofit/>
          </a:bodyPr>
          <a:lstStyle/>
          <a:p>
            <a:r>
              <a:rPr lang="en-AU" dirty="0"/>
              <a:t>Activity</a:t>
            </a:r>
          </a:p>
        </p:txBody>
      </p:sp>
      <p:grpSp>
        <p:nvGrpSpPr>
          <p:cNvPr id="23" name="Group 22">
            <a:extLst>
              <a:ext uri="{FF2B5EF4-FFF2-40B4-BE49-F238E27FC236}">
                <a16:creationId xmlns:a16="http://schemas.microsoft.com/office/drawing/2014/main" id="{A128FE76-D2DE-77F6-BE44-E8B18D4508B5}"/>
              </a:ext>
            </a:extLst>
          </p:cNvPr>
          <p:cNvGrpSpPr/>
          <p:nvPr/>
        </p:nvGrpSpPr>
        <p:grpSpPr>
          <a:xfrm>
            <a:off x="609600" y="3130096"/>
            <a:ext cx="5558409" cy="777875"/>
            <a:chOff x="609600" y="3130096"/>
            <a:chExt cx="5558409" cy="777875"/>
          </a:xfrm>
        </p:grpSpPr>
        <p:sp>
          <p:nvSpPr>
            <p:cNvPr id="49" name="Rectangle: Rounded Corners 48">
              <a:extLst>
                <a:ext uri="{FF2B5EF4-FFF2-40B4-BE49-F238E27FC236}">
                  <a16:creationId xmlns:a16="http://schemas.microsoft.com/office/drawing/2014/main" id="{ABE4BC33-CC89-89E3-6118-107E1A00E99A}"/>
                </a:ext>
              </a:extLst>
            </p:cNvPr>
            <p:cNvSpPr/>
            <p:nvPr/>
          </p:nvSpPr>
          <p:spPr>
            <a:xfrm>
              <a:off x="838201" y="3130096"/>
              <a:ext cx="5329808" cy="77787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Has Samira complied with the Procurement Policy?</a:t>
              </a:r>
            </a:p>
          </p:txBody>
        </p:sp>
        <p:grpSp>
          <p:nvGrpSpPr>
            <p:cNvPr id="8" name="btfpIcon212744">
              <a:extLst>
                <a:ext uri="{FF2B5EF4-FFF2-40B4-BE49-F238E27FC236}">
                  <a16:creationId xmlns:a16="http://schemas.microsoft.com/office/drawing/2014/main" id="{84DBA81F-E72A-738B-FA87-7E99F481D08A}"/>
                </a:ext>
              </a:extLst>
            </p:cNvPr>
            <p:cNvGrpSpPr/>
            <p:nvPr>
              <p:custDataLst>
                <p:tags r:id="rId4"/>
              </p:custDataLst>
            </p:nvPr>
          </p:nvGrpSpPr>
          <p:grpSpPr>
            <a:xfrm>
              <a:off x="609600" y="3248761"/>
              <a:ext cx="540544" cy="540544"/>
              <a:chOff x="5550937" y="3006809"/>
              <a:chExt cx="1136047" cy="1136047"/>
            </a:xfrm>
          </p:grpSpPr>
          <p:sp>
            <p:nvSpPr>
              <p:cNvPr id="9" name="btfpIconCircle212744">
                <a:extLst>
                  <a:ext uri="{FF2B5EF4-FFF2-40B4-BE49-F238E27FC236}">
                    <a16:creationId xmlns:a16="http://schemas.microsoft.com/office/drawing/2014/main" id="{88E809DE-8051-E583-FE75-B6F57DE5FC49}"/>
                  </a:ext>
                </a:extLst>
              </p:cNvPr>
              <p:cNvSpPr>
                <a:spLocks/>
              </p:cNvSpPr>
              <p:nvPr/>
            </p:nvSpPr>
            <p:spPr bwMode="gray">
              <a:xfrm>
                <a:off x="5550937" y="3006809"/>
                <a:ext cx="1136047" cy="1136047"/>
              </a:xfrm>
              <a:prstGeom prst="ellipse">
                <a:avLst/>
              </a:prstGeom>
              <a:solidFill>
                <a:srgbClr val="54B143"/>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pic>
            <p:nvPicPr>
              <p:cNvPr id="10" name="btfpIconLines212744">
                <a:extLst>
                  <a:ext uri="{FF2B5EF4-FFF2-40B4-BE49-F238E27FC236}">
                    <a16:creationId xmlns:a16="http://schemas.microsoft.com/office/drawing/2014/main" id="{0A5F5F32-1EDA-40D4-7A1C-F8BC47DFFD96}"/>
                  </a:ext>
                </a:extLst>
              </p:cNvPr>
              <p:cNvPicPr>
                <a:picLocks/>
              </p:cNvPicPr>
              <p:nvPr/>
            </p:nvPicPr>
            <p:blipFill>
              <a:blip r:embed="rId7"/>
              <a:stretch>
                <a:fillRect/>
              </a:stretch>
            </p:blipFill>
            <p:spPr>
              <a:xfrm>
                <a:off x="5550937" y="3006809"/>
                <a:ext cx="1136047" cy="1136047"/>
              </a:xfrm>
              <a:prstGeom prst="rect">
                <a:avLst/>
              </a:prstGeom>
            </p:spPr>
          </p:pic>
        </p:grpSp>
      </p:grpSp>
      <p:grpSp>
        <p:nvGrpSpPr>
          <p:cNvPr id="24" name="Group 23">
            <a:extLst>
              <a:ext uri="{FF2B5EF4-FFF2-40B4-BE49-F238E27FC236}">
                <a16:creationId xmlns:a16="http://schemas.microsoft.com/office/drawing/2014/main" id="{C90A1DFD-FBCA-7853-6C7B-B30D98091808}"/>
              </a:ext>
            </a:extLst>
          </p:cNvPr>
          <p:cNvGrpSpPr/>
          <p:nvPr/>
        </p:nvGrpSpPr>
        <p:grpSpPr>
          <a:xfrm>
            <a:off x="609600" y="4293096"/>
            <a:ext cx="5558409" cy="777875"/>
            <a:chOff x="609600" y="4293096"/>
            <a:chExt cx="5558409" cy="777875"/>
          </a:xfrm>
        </p:grpSpPr>
        <p:sp>
          <p:nvSpPr>
            <p:cNvPr id="19" name="Rectangle: Rounded Corners 18">
              <a:extLst>
                <a:ext uri="{FF2B5EF4-FFF2-40B4-BE49-F238E27FC236}">
                  <a16:creationId xmlns:a16="http://schemas.microsoft.com/office/drawing/2014/main" id="{E12B0AF5-F79E-0895-806B-DC1D15F30FDD}"/>
                </a:ext>
              </a:extLst>
            </p:cNvPr>
            <p:cNvSpPr/>
            <p:nvPr/>
          </p:nvSpPr>
          <p:spPr>
            <a:xfrm>
              <a:off x="838201" y="4293096"/>
              <a:ext cx="5329808" cy="77787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What should she do?</a:t>
              </a:r>
            </a:p>
          </p:txBody>
        </p:sp>
        <p:grpSp>
          <p:nvGrpSpPr>
            <p:cNvPr id="20" name="btfpIcon212744">
              <a:extLst>
                <a:ext uri="{FF2B5EF4-FFF2-40B4-BE49-F238E27FC236}">
                  <a16:creationId xmlns:a16="http://schemas.microsoft.com/office/drawing/2014/main" id="{B2F7C280-8E3D-CC80-A54B-FCEF0F817F09}"/>
                </a:ext>
              </a:extLst>
            </p:cNvPr>
            <p:cNvGrpSpPr/>
            <p:nvPr>
              <p:custDataLst>
                <p:tags r:id="rId3"/>
              </p:custDataLst>
            </p:nvPr>
          </p:nvGrpSpPr>
          <p:grpSpPr>
            <a:xfrm>
              <a:off x="609600" y="4411761"/>
              <a:ext cx="540544" cy="540544"/>
              <a:chOff x="5550937" y="3006809"/>
              <a:chExt cx="1136047" cy="1136047"/>
            </a:xfrm>
          </p:grpSpPr>
          <p:sp>
            <p:nvSpPr>
              <p:cNvPr id="21" name="btfpIconCircle212744">
                <a:extLst>
                  <a:ext uri="{FF2B5EF4-FFF2-40B4-BE49-F238E27FC236}">
                    <a16:creationId xmlns:a16="http://schemas.microsoft.com/office/drawing/2014/main" id="{B734C869-5E8D-4020-447D-3DB4EB49568A}"/>
                  </a:ext>
                </a:extLst>
              </p:cNvPr>
              <p:cNvSpPr>
                <a:spLocks/>
              </p:cNvSpPr>
              <p:nvPr/>
            </p:nvSpPr>
            <p:spPr bwMode="gray">
              <a:xfrm>
                <a:off x="5550937" y="3006809"/>
                <a:ext cx="1136047" cy="1136047"/>
              </a:xfrm>
              <a:prstGeom prst="ellipse">
                <a:avLst/>
              </a:prstGeom>
              <a:solidFill>
                <a:srgbClr val="54B143"/>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pic>
            <p:nvPicPr>
              <p:cNvPr id="22" name="btfpIconLines212744">
                <a:extLst>
                  <a:ext uri="{FF2B5EF4-FFF2-40B4-BE49-F238E27FC236}">
                    <a16:creationId xmlns:a16="http://schemas.microsoft.com/office/drawing/2014/main" id="{11FBEA82-3DCD-90D2-F5F1-3FC131B74D3A}"/>
                  </a:ext>
                </a:extLst>
              </p:cNvPr>
              <p:cNvPicPr>
                <a:picLocks/>
              </p:cNvPicPr>
              <p:nvPr/>
            </p:nvPicPr>
            <p:blipFill>
              <a:blip r:embed="rId7"/>
              <a:stretch>
                <a:fillRect/>
              </a:stretch>
            </p:blipFill>
            <p:spPr>
              <a:xfrm>
                <a:off x="5550937" y="3006809"/>
                <a:ext cx="1136047" cy="1136047"/>
              </a:xfrm>
              <a:prstGeom prst="rect">
                <a:avLst/>
              </a:prstGeom>
            </p:spPr>
          </p:pic>
        </p:grpSp>
      </p:grpSp>
    </p:spTree>
    <p:custDataLst>
      <p:tags r:id="rId1"/>
    </p:custDataLst>
    <p:extLst>
      <p:ext uri="{BB962C8B-B14F-4D97-AF65-F5344CB8AC3E}">
        <p14:creationId xmlns:p14="http://schemas.microsoft.com/office/powerpoint/2010/main" val="3687603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btfpColumnIndicatorGroup2">
            <a:extLst>
              <a:ext uri="{FF2B5EF4-FFF2-40B4-BE49-F238E27FC236}">
                <a16:creationId xmlns:a16="http://schemas.microsoft.com/office/drawing/2014/main" id="{F778612B-EC44-D226-ACFE-3EEBE538BE96}"/>
              </a:ext>
            </a:extLst>
          </p:cNvPr>
          <p:cNvGrpSpPr/>
          <p:nvPr/>
        </p:nvGrpSpPr>
        <p:grpSpPr>
          <a:xfrm>
            <a:off x="0" y="6926580"/>
            <a:ext cx="12192000" cy="137160"/>
            <a:chOff x="0" y="6926580"/>
            <a:chExt cx="12192000" cy="137160"/>
          </a:xfrm>
        </p:grpSpPr>
        <p:sp>
          <p:nvSpPr>
            <p:cNvPr id="35" name="btfpColumnGapBlocker700525">
              <a:extLst>
                <a:ext uri="{FF2B5EF4-FFF2-40B4-BE49-F238E27FC236}">
                  <a16:creationId xmlns:a16="http://schemas.microsoft.com/office/drawing/2014/main" id="{B4526A67-5F02-C61B-75B5-FEF2F26D02CD}"/>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btfpColumnGapBlocker270205">
              <a:extLst>
                <a:ext uri="{FF2B5EF4-FFF2-40B4-BE49-F238E27FC236}">
                  <a16:creationId xmlns:a16="http://schemas.microsoft.com/office/drawing/2014/main" id="{AEF3CE47-6373-6B9F-D7DB-15A5110A1117}"/>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btfpColumnIndicator935478">
              <a:extLst>
                <a:ext uri="{FF2B5EF4-FFF2-40B4-BE49-F238E27FC236}">
                  <a16:creationId xmlns:a16="http://schemas.microsoft.com/office/drawing/2014/main" id="{5A205683-974F-EA83-C83B-7D907186A72F}"/>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btfpColumnIndicator340918">
              <a:extLst>
                <a:ext uri="{FF2B5EF4-FFF2-40B4-BE49-F238E27FC236}">
                  <a16:creationId xmlns:a16="http://schemas.microsoft.com/office/drawing/2014/main" id="{CBE293D4-9753-26AE-8C7F-C0014ACE89DA}"/>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6" name="btfpColumnIndicatorGroup1">
            <a:extLst>
              <a:ext uri="{FF2B5EF4-FFF2-40B4-BE49-F238E27FC236}">
                <a16:creationId xmlns:a16="http://schemas.microsoft.com/office/drawing/2014/main" id="{32FE065B-753E-07D9-162B-D74CC747D638}"/>
              </a:ext>
            </a:extLst>
          </p:cNvPr>
          <p:cNvGrpSpPr/>
          <p:nvPr/>
        </p:nvGrpSpPr>
        <p:grpSpPr>
          <a:xfrm>
            <a:off x="0" y="-205740"/>
            <a:ext cx="12192000" cy="137160"/>
            <a:chOff x="0" y="-205740"/>
            <a:chExt cx="12192000" cy="137160"/>
          </a:xfrm>
        </p:grpSpPr>
        <p:sp>
          <p:nvSpPr>
            <p:cNvPr id="34" name="btfpColumnGapBlocker338371">
              <a:extLst>
                <a:ext uri="{FF2B5EF4-FFF2-40B4-BE49-F238E27FC236}">
                  <a16:creationId xmlns:a16="http://schemas.microsoft.com/office/drawing/2014/main" id="{05BA5E4C-A7FB-42B6-3913-359FC62C6679}"/>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btfpColumnGapBlocker466749">
              <a:extLst>
                <a:ext uri="{FF2B5EF4-FFF2-40B4-BE49-F238E27FC236}">
                  <a16:creationId xmlns:a16="http://schemas.microsoft.com/office/drawing/2014/main" id="{63AC9CA1-94B0-DD30-B2D0-86B059EBD06F}"/>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btfpColumnIndicator369956">
              <a:extLst>
                <a:ext uri="{FF2B5EF4-FFF2-40B4-BE49-F238E27FC236}">
                  <a16:creationId xmlns:a16="http://schemas.microsoft.com/office/drawing/2014/main" id="{9947FF3E-D92E-F6A0-7D20-66FD3D20BED6}"/>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btfpColumnIndicator449414">
              <a:extLst>
                <a:ext uri="{FF2B5EF4-FFF2-40B4-BE49-F238E27FC236}">
                  <a16:creationId xmlns:a16="http://schemas.microsoft.com/office/drawing/2014/main" id="{78A15A73-A2DE-E3B0-42DC-9422445A8E16}"/>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8" name="Rectangle: Rounded Corners 37">
            <a:extLst>
              <a:ext uri="{FF2B5EF4-FFF2-40B4-BE49-F238E27FC236}">
                <a16:creationId xmlns:a16="http://schemas.microsoft.com/office/drawing/2014/main" id="{20B66C11-5080-6CE1-996E-23087A0F5BC7}"/>
              </a:ext>
            </a:extLst>
          </p:cNvPr>
          <p:cNvSpPr/>
          <p:nvPr/>
        </p:nvSpPr>
        <p:spPr>
          <a:xfrm>
            <a:off x="838200" y="1225829"/>
            <a:ext cx="8727975" cy="777875"/>
          </a:xfrm>
          <a:prstGeom prst="roundRect">
            <a:avLst/>
          </a:prstGeom>
          <a:solidFill>
            <a:srgbClr val="54B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is a variation?</a:t>
            </a:r>
          </a:p>
        </p:txBody>
      </p:sp>
      <p:sp>
        <p:nvSpPr>
          <p:cNvPr id="2" name="Title 1">
            <a:extLst>
              <a:ext uri="{FF2B5EF4-FFF2-40B4-BE49-F238E27FC236}">
                <a16:creationId xmlns:a16="http://schemas.microsoft.com/office/drawing/2014/main" id="{AFA35B36-589D-1822-2DB7-D1A212F0F6F4}"/>
              </a:ext>
            </a:extLst>
          </p:cNvPr>
          <p:cNvSpPr>
            <a:spLocks noGrp="1"/>
          </p:cNvSpPr>
          <p:nvPr>
            <p:ph type="title"/>
          </p:nvPr>
        </p:nvSpPr>
        <p:spPr/>
        <p:txBody>
          <a:bodyPr>
            <a:normAutofit/>
          </a:bodyPr>
          <a:lstStyle/>
          <a:p>
            <a:r>
              <a:rPr lang="en-AU" dirty="0"/>
              <a:t>Variations</a:t>
            </a:r>
          </a:p>
        </p:txBody>
      </p:sp>
      <p:grpSp>
        <p:nvGrpSpPr>
          <p:cNvPr id="8" name="Group 7">
            <a:extLst>
              <a:ext uri="{FF2B5EF4-FFF2-40B4-BE49-F238E27FC236}">
                <a16:creationId xmlns:a16="http://schemas.microsoft.com/office/drawing/2014/main" id="{9B687F03-E8B7-9ADE-F4AF-158F669663CC}"/>
              </a:ext>
            </a:extLst>
          </p:cNvPr>
          <p:cNvGrpSpPr/>
          <p:nvPr/>
        </p:nvGrpSpPr>
        <p:grpSpPr>
          <a:xfrm>
            <a:off x="838200" y="2320629"/>
            <a:ext cx="6985992" cy="3019357"/>
            <a:chOff x="838200" y="2320629"/>
            <a:chExt cx="6985992" cy="3019357"/>
          </a:xfrm>
        </p:grpSpPr>
        <p:graphicFrame>
          <p:nvGraphicFramePr>
            <p:cNvPr id="4" name="Chart 3">
              <a:extLst>
                <a:ext uri="{FF2B5EF4-FFF2-40B4-BE49-F238E27FC236}">
                  <a16:creationId xmlns:a16="http://schemas.microsoft.com/office/drawing/2014/main" id="{EB880E52-E4A8-AA55-33F5-BE5C7F1B616A}"/>
                </a:ext>
              </a:extLst>
            </p:cNvPr>
            <p:cNvGraphicFramePr/>
            <p:nvPr>
              <p:extLst>
                <p:ext uri="{D42A27DB-BD31-4B8C-83A1-F6EECF244321}">
                  <p14:modId xmlns:p14="http://schemas.microsoft.com/office/powerpoint/2010/main" val="2001794799"/>
                </p:ext>
              </p:extLst>
            </p:nvPr>
          </p:nvGraphicFramePr>
          <p:xfrm>
            <a:off x="1632454" y="2320629"/>
            <a:ext cx="6191738" cy="3019357"/>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Group 2">
              <a:extLst>
                <a:ext uri="{FF2B5EF4-FFF2-40B4-BE49-F238E27FC236}">
                  <a16:creationId xmlns:a16="http://schemas.microsoft.com/office/drawing/2014/main" id="{72305586-5E85-E9FA-9739-5E93BC7B5157}"/>
                </a:ext>
              </a:extLst>
            </p:cNvPr>
            <p:cNvGrpSpPr/>
            <p:nvPr/>
          </p:nvGrpSpPr>
          <p:grpSpPr>
            <a:xfrm>
              <a:off x="838200" y="2789683"/>
              <a:ext cx="2146406" cy="468869"/>
              <a:chOff x="838200" y="2789683"/>
              <a:chExt cx="2146406" cy="468869"/>
            </a:xfrm>
          </p:grpSpPr>
          <p:sp>
            <p:nvSpPr>
              <p:cNvPr id="39" name="btfpBulletedList324243">
                <a:extLst>
                  <a:ext uri="{FF2B5EF4-FFF2-40B4-BE49-F238E27FC236}">
                    <a16:creationId xmlns:a16="http://schemas.microsoft.com/office/drawing/2014/main" id="{C32ABE51-D215-7E1E-F3B5-459DCFC30C5F}"/>
                  </a:ext>
                </a:extLst>
              </p:cNvPr>
              <p:cNvSpPr txBox="1"/>
              <p:nvPr>
                <p:custDataLst>
                  <p:tags r:id="rId2"/>
                </p:custDataLst>
              </p:nvPr>
            </p:nvSpPr>
            <p:spPr bwMode="gray">
              <a:xfrm>
                <a:off x="838200" y="2789683"/>
                <a:ext cx="2146406" cy="46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b="1" dirty="0">
                    <a:solidFill>
                      <a:schemeClr val="tx1"/>
                    </a:solidFill>
                  </a:rPr>
                  <a:t>Changes in…</a:t>
                </a:r>
              </a:p>
            </p:txBody>
          </p:sp>
          <p:cxnSp>
            <p:nvCxnSpPr>
              <p:cNvPr id="6" name="Straight Connector 5">
                <a:extLst>
                  <a:ext uri="{FF2B5EF4-FFF2-40B4-BE49-F238E27FC236}">
                    <a16:creationId xmlns:a16="http://schemas.microsoft.com/office/drawing/2014/main" id="{C394492F-72E8-EF21-7DCA-6B98AD5A78A5}"/>
                  </a:ext>
                </a:extLst>
              </p:cNvPr>
              <p:cNvCxnSpPr/>
              <p:nvPr/>
            </p:nvCxnSpPr>
            <p:spPr>
              <a:xfrm>
                <a:off x="838200" y="3212976"/>
                <a:ext cx="1945432"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spTree>
    <p:custDataLst>
      <p:tags r:id="rId1"/>
    </p:custDataLst>
    <p:extLst>
      <p:ext uri="{BB962C8B-B14F-4D97-AF65-F5344CB8AC3E}">
        <p14:creationId xmlns:p14="http://schemas.microsoft.com/office/powerpoint/2010/main" val="106432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E1AA591-1BAA-6210-8747-01495EE8F53E}"/>
              </a:ext>
            </a:extLst>
          </p:cNvPr>
          <p:cNvSpPr>
            <a:spLocks noGrp="1"/>
          </p:cNvSpPr>
          <p:nvPr>
            <p:ph idx="1"/>
          </p:nvPr>
        </p:nvSpPr>
        <p:spPr>
          <a:xfrm>
            <a:off x="838200" y="1268761"/>
            <a:ext cx="10515600" cy="339928"/>
          </a:xfrm>
        </p:spPr>
        <p:txBody>
          <a:bodyPr/>
          <a:lstStyle/>
          <a:p>
            <a:pPr marL="0" indent="0">
              <a:buNone/>
            </a:pPr>
            <a:r>
              <a:rPr lang="en-AU" b="1" dirty="0"/>
              <a:t>Causes of variations:</a:t>
            </a:r>
          </a:p>
        </p:txBody>
      </p:sp>
      <p:grpSp>
        <p:nvGrpSpPr>
          <p:cNvPr id="37" name="btfpColumnIndicatorGroup2">
            <a:extLst>
              <a:ext uri="{FF2B5EF4-FFF2-40B4-BE49-F238E27FC236}">
                <a16:creationId xmlns:a16="http://schemas.microsoft.com/office/drawing/2014/main" id="{F778612B-EC44-D226-ACFE-3EEBE538BE96}"/>
              </a:ext>
            </a:extLst>
          </p:cNvPr>
          <p:cNvGrpSpPr/>
          <p:nvPr/>
        </p:nvGrpSpPr>
        <p:grpSpPr>
          <a:xfrm>
            <a:off x="0" y="6926580"/>
            <a:ext cx="12192000" cy="137160"/>
            <a:chOff x="0" y="6926580"/>
            <a:chExt cx="12192000" cy="137160"/>
          </a:xfrm>
        </p:grpSpPr>
        <p:sp>
          <p:nvSpPr>
            <p:cNvPr id="35" name="btfpColumnGapBlocker700525">
              <a:extLst>
                <a:ext uri="{FF2B5EF4-FFF2-40B4-BE49-F238E27FC236}">
                  <a16:creationId xmlns:a16="http://schemas.microsoft.com/office/drawing/2014/main" id="{B4526A67-5F02-C61B-75B5-FEF2F26D02CD}"/>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btfpColumnGapBlocker270205">
              <a:extLst>
                <a:ext uri="{FF2B5EF4-FFF2-40B4-BE49-F238E27FC236}">
                  <a16:creationId xmlns:a16="http://schemas.microsoft.com/office/drawing/2014/main" id="{AEF3CE47-6373-6B9F-D7DB-15A5110A1117}"/>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btfpColumnIndicator935478">
              <a:extLst>
                <a:ext uri="{FF2B5EF4-FFF2-40B4-BE49-F238E27FC236}">
                  <a16:creationId xmlns:a16="http://schemas.microsoft.com/office/drawing/2014/main" id="{5A205683-974F-EA83-C83B-7D907186A72F}"/>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btfpColumnIndicator340918">
              <a:extLst>
                <a:ext uri="{FF2B5EF4-FFF2-40B4-BE49-F238E27FC236}">
                  <a16:creationId xmlns:a16="http://schemas.microsoft.com/office/drawing/2014/main" id="{CBE293D4-9753-26AE-8C7F-C0014ACE89DA}"/>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6" name="btfpColumnIndicatorGroup1">
            <a:extLst>
              <a:ext uri="{FF2B5EF4-FFF2-40B4-BE49-F238E27FC236}">
                <a16:creationId xmlns:a16="http://schemas.microsoft.com/office/drawing/2014/main" id="{32FE065B-753E-07D9-162B-D74CC747D638}"/>
              </a:ext>
            </a:extLst>
          </p:cNvPr>
          <p:cNvGrpSpPr/>
          <p:nvPr/>
        </p:nvGrpSpPr>
        <p:grpSpPr>
          <a:xfrm>
            <a:off x="0" y="-205740"/>
            <a:ext cx="12192000" cy="137160"/>
            <a:chOff x="0" y="-205740"/>
            <a:chExt cx="12192000" cy="137160"/>
          </a:xfrm>
        </p:grpSpPr>
        <p:sp>
          <p:nvSpPr>
            <p:cNvPr id="34" name="btfpColumnGapBlocker338371">
              <a:extLst>
                <a:ext uri="{FF2B5EF4-FFF2-40B4-BE49-F238E27FC236}">
                  <a16:creationId xmlns:a16="http://schemas.microsoft.com/office/drawing/2014/main" id="{05BA5E4C-A7FB-42B6-3913-359FC62C6679}"/>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btfpColumnGapBlocker466749">
              <a:extLst>
                <a:ext uri="{FF2B5EF4-FFF2-40B4-BE49-F238E27FC236}">
                  <a16:creationId xmlns:a16="http://schemas.microsoft.com/office/drawing/2014/main" id="{63AC9CA1-94B0-DD30-B2D0-86B059EBD06F}"/>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btfpColumnIndicator369956">
              <a:extLst>
                <a:ext uri="{FF2B5EF4-FFF2-40B4-BE49-F238E27FC236}">
                  <a16:creationId xmlns:a16="http://schemas.microsoft.com/office/drawing/2014/main" id="{9947FF3E-D92E-F6A0-7D20-66FD3D20BED6}"/>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btfpColumnIndicator449414">
              <a:extLst>
                <a:ext uri="{FF2B5EF4-FFF2-40B4-BE49-F238E27FC236}">
                  <a16:creationId xmlns:a16="http://schemas.microsoft.com/office/drawing/2014/main" id="{78A15A73-A2DE-E3B0-42DC-9422445A8E16}"/>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9" name="btfpBulletedList324243">
            <a:extLst>
              <a:ext uri="{FF2B5EF4-FFF2-40B4-BE49-F238E27FC236}">
                <a16:creationId xmlns:a16="http://schemas.microsoft.com/office/drawing/2014/main" id="{C32ABE51-D215-7E1E-F3B5-459DCFC30C5F}"/>
              </a:ext>
            </a:extLst>
          </p:cNvPr>
          <p:cNvSpPr txBox="1"/>
          <p:nvPr>
            <p:custDataLst>
              <p:tags r:id="rId2"/>
            </p:custDataLst>
          </p:nvPr>
        </p:nvSpPr>
        <p:spPr bwMode="gray">
          <a:xfrm>
            <a:off x="1133948" y="3583405"/>
            <a:ext cx="4530003" cy="279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spcBef>
                <a:spcPts val="600"/>
              </a:spcBef>
              <a:spcAft>
                <a:spcPts val="600"/>
              </a:spcAft>
              <a:buNone/>
            </a:pPr>
            <a:r>
              <a:rPr lang="en-US" sz="1600" dirty="0">
                <a:solidFill>
                  <a:schemeClr val="tx1"/>
                </a:solidFill>
              </a:rPr>
              <a:t>Requests for additional                              goods, services or works</a:t>
            </a:r>
          </a:p>
          <a:p>
            <a:pPr marL="0" indent="0">
              <a:spcBef>
                <a:spcPts val="600"/>
              </a:spcBef>
              <a:spcAft>
                <a:spcPts val="600"/>
              </a:spcAft>
              <a:buNone/>
            </a:pPr>
            <a:r>
              <a:rPr lang="en-US" sz="1600" dirty="0">
                <a:solidFill>
                  <a:schemeClr val="tx1"/>
                </a:solidFill>
              </a:rPr>
              <a:t>Unexpected requirement for                   increase in quantities</a:t>
            </a:r>
          </a:p>
          <a:p>
            <a:pPr marL="0" indent="0">
              <a:spcBef>
                <a:spcPts val="600"/>
              </a:spcBef>
              <a:spcAft>
                <a:spcPts val="600"/>
              </a:spcAft>
              <a:buNone/>
            </a:pPr>
            <a:r>
              <a:rPr lang="en-US" sz="1600" dirty="0">
                <a:solidFill>
                  <a:schemeClr val="tx1"/>
                </a:solidFill>
              </a:rPr>
              <a:t>Specification revisions and adjustments</a:t>
            </a:r>
          </a:p>
          <a:p>
            <a:pPr marL="0" indent="0">
              <a:spcBef>
                <a:spcPts val="600"/>
              </a:spcBef>
              <a:spcAft>
                <a:spcPts val="600"/>
              </a:spcAft>
              <a:buNone/>
            </a:pPr>
            <a:r>
              <a:rPr lang="en-US" sz="1600" dirty="0">
                <a:solidFill>
                  <a:schemeClr val="tx1"/>
                </a:solidFill>
              </a:rPr>
              <a:t>Technology changes or improvements</a:t>
            </a:r>
          </a:p>
          <a:p>
            <a:pPr marL="0" indent="0">
              <a:spcBef>
                <a:spcPts val="600"/>
              </a:spcBef>
              <a:spcAft>
                <a:spcPts val="600"/>
              </a:spcAft>
              <a:buNone/>
            </a:pPr>
            <a:r>
              <a:rPr lang="en-US" sz="1600" dirty="0">
                <a:solidFill>
                  <a:schemeClr val="tx1"/>
                </a:solidFill>
              </a:rPr>
              <a:t>Changes in legislation</a:t>
            </a:r>
          </a:p>
          <a:p>
            <a:pPr marL="0" indent="0">
              <a:spcBef>
                <a:spcPts val="600"/>
              </a:spcBef>
              <a:spcAft>
                <a:spcPts val="600"/>
              </a:spcAft>
              <a:buNone/>
            </a:pPr>
            <a:r>
              <a:rPr lang="en-US" sz="1600" dirty="0">
                <a:solidFill>
                  <a:schemeClr val="tx1"/>
                </a:solidFill>
              </a:rPr>
              <a:t>Demand fluctuations</a:t>
            </a:r>
          </a:p>
        </p:txBody>
      </p:sp>
      <p:graphicFrame>
        <p:nvGraphicFramePr>
          <p:cNvPr id="42" name="Chart 41">
            <a:extLst>
              <a:ext uri="{FF2B5EF4-FFF2-40B4-BE49-F238E27FC236}">
                <a16:creationId xmlns:a16="http://schemas.microsoft.com/office/drawing/2014/main" id="{529A2F56-17C7-1A60-4976-CD2231A6253F}"/>
              </a:ext>
            </a:extLst>
          </p:cNvPr>
          <p:cNvGraphicFramePr/>
          <p:nvPr>
            <p:extLst>
              <p:ext uri="{D42A27DB-BD31-4B8C-83A1-F6EECF244321}">
                <p14:modId xmlns:p14="http://schemas.microsoft.com/office/powerpoint/2010/main" val="1681171762"/>
              </p:ext>
            </p:extLst>
          </p:nvPr>
        </p:nvGraphicFramePr>
        <p:xfrm>
          <a:off x="2740142" y="1201731"/>
          <a:ext cx="4583106" cy="2234919"/>
        </p:xfrm>
        <a:graphic>
          <a:graphicData uri="http://schemas.openxmlformats.org/drawingml/2006/chart">
            <c:chart xmlns:c="http://schemas.openxmlformats.org/drawingml/2006/chart" xmlns:r="http://schemas.openxmlformats.org/officeDocument/2006/relationships" r:id="rId8"/>
          </a:graphicData>
        </a:graphic>
      </p:graphicFrame>
      <p:sp>
        <p:nvSpPr>
          <p:cNvPr id="2" name="btfpBulletedList324243">
            <a:extLst>
              <a:ext uri="{FF2B5EF4-FFF2-40B4-BE49-F238E27FC236}">
                <a16:creationId xmlns:a16="http://schemas.microsoft.com/office/drawing/2014/main" id="{051E1E3F-6BD1-3CC2-8493-DB3F507AB10C}"/>
              </a:ext>
            </a:extLst>
          </p:cNvPr>
          <p:cNvSpPr txBox="1"/>
          <p:nvPr>
            <p:custDataLst>
              <p:tags r:id="rId3"/>
            </p:custDataLst>
          </p:nvPr>
        </p:nvSpPr>
        <p:spPr bwMode="gray">
          <a:xfrm>
            <a:off x="608092" y="1077050"/>
            <a:ext cx="8656260" cy="468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endParaRPr lang="en-US" dirty="0"/>
          </a:p>
        </p:txBody>
      </p:sp>
      <p:sp>
        <p:nvSpPr>
          <p:cNvPr id="12" name="btfpBulletedList324243">
            <a:extLst>
              <a:ext uri="{FF2B5EF4-FFF2-40B4-BE49-F238E27FC236}">
                <a16:creationId xmlns:a16="http://schemas.microsoft.com/office/drawing/2014/main" id="{5FBC51A4-04F3-471A-F203-6B17E4840EAD}"/>
              </a:ext>
            </a:extLst>
          </p:cNvPr>
          <p:cNvSpPr txBox="1"/>
          <p:nvPr>
            <p:custDataLst>
              <p:tags r:id="rId4"/>
            </p:custDataLst>
          </p:nvPr>
        </p:nvSpPr>
        <p:spPr bwMode="gray">
          <a:xfrm>
            <a:off x="7323248" y="3583405"/>
            <a:ext cx="2554529" cy="2059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spcBef>
                <a:spcPts val="600"/>
              </a:spcBef>
              <a:spcAft>
                <a:spcPts val="600"/>
              </a:spcAft>
              <a:buNone/>
            </a:pPr>
            <a:r>
              <a:rPr lang="en-US" sz="1600" dirty="0">
                <a:solidFill>
                  <a:schemeClr val="tx1"/>
                </a:solidFill>
              </a:rPr>
              <a:t>Pricing of new or changed requirements</a:t>
            </a:r>
            <a:endParaRPr lang="en-US" sz="1050" dirty="0">
              <a:solidFill>
                <a:schemeClr val="tx1"/>
              </a:solidFill>
            </a:endParaRPr>
          </a:p>
          <a:p>
            <a:pPr marL="0" indent="0">
              <a:spcBef>
                <a:spcPts val="600"/>
              </a:spcBef>
              <a:spcAft>
                <a:spcPts val="600"/>
              </a:spcAft>
              <a:buNone/>
            </a:pPr>
            <a:r>
              <a:rPr lang="en-US" sz="1600" dirty="0">
                <a:solidFill>
                  <a:schemeClr val="tx1"/>
                </a:solidFill>
              </a:rPr>
              <a:t>Changes to rates due to input costs changes (e.g. fuel price increases)</a:t>
            </a:r>
            <a:endParaRPr lang="en-US" sz="1050" dirty="0">
              <a:solidFill>
                <a:schemeClr val="tx1"/>
              </a:solidFill>
            </a:endParaRPr>
          </a:p>
          <a:p>
            <a:pPr marL="0" indent="0">
              <a:spcBef>
                <a:spcPts val="600"/>
              </a:spcBef>
              <a:spcAft>
                <a:spcPts val="600"/>
              </a:spcAft>
              <a:buNone/>
            </a:pPr>
            <a:r>
              <a:rPr lang="en-US" sz="1600" dirty="0">
                <a:solidFill>
                  <a:schemeClr val="tx1"/>
                </a:solidFill>
              </a:rPr>
              <a:t>Contract extensions</a:t>
            </a:r>
          </a:p>
        </p:txBody>
      </p:sp>
      <p:sp>
        <p:nvSpPr>
          <p:cNvPr id="13" name="btfpBulletedList324243">
            <a:extLst>
              <a:ext uri="{FF2B5EF4-FFF2-40B4-BE49-F238E27FC236}">
                <a16:creationId xmlns:a16="http://schemas.microsoft.com/office/drawing/2014/main" id="{2D127CE1-A84A-8284-2EB6-B76945F873F8}"/>
              </a:ext>
            </a:extLst>
          </p:cNvPr>
          <p:cNvSpPr txBox="1"/>
          <p:nvPr>
            <p:custDataLst>
              <p:tags r:id="rId5"/>
            </p:custDataLst>
          </p:nvPr>
        </p:nvSpPr>
        <p:spPr bwMode="gray">
          <a:xfrm>
            <a:off x="4335602" y="3583405"/>
            <a:ext cx="2554528" cy="86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spcBef>
                <a:spcPts val="600"/>
              </a:spcBef>
              <a:spcAft>
                <a:spcPts val="600"/>
              </a:spcAft>
              <a:buNone/>
            </a:pPr>
            <a:r>
              <a:rPr lang="en-US" sz="1600" dirty="0">
                <a:solidFill>
                  <a:schemeClr val="tx1"/>
                </a:solidFill>
              </a:rPr>
              <a:t>CGD change to schedule</a:t>
            </a:r>
            <a:endParaRPr lang="en-US" sz="1050" dirty="0">
              <a:solidFill>
                <a:schemeClr val="tx1"/>
              </a:solidFill>
            </a:endParaRPr>
          </a:p>
          <a:p>
            <a:pPr marL="0" indent="0">
              <a:spcBef>
                <a:spcPts val="600"/>
              </a:spcBef>
              <a:spcAft>
                <a:spcPts val="600"/>
              </a:spcAft>
              <a:buNone/>
            </a:pPr>
            <a:r>
              <a:rPr lang="en-US" sz="1600" dirty="0">
                <a:solidFill>
                  <a:schemeClr val="tx1"/>
                </a:solidFill>
              </a:rPr>
              <a:t>Contract extensions</a:t>
            </a:r>
          </a:p>
        </p:txBody>
      </p:sp>
      <p:sp>
        <p:nvSpPr>
          <p:cNvPr id="3" name="Title 2">
            <a:extLst>
              <a:ext uri="{FF2B5EF4-FFF2-40B4-BE49-F238E27FC236}">
                <a16:creationId xmlns:a16="http://schemas.microsoft.com/office/drawing/2014/main" id="{A5041616-FD37-7B85-97A7-6738C4062A51}"/>
              </a:ext>
            </a:extLst>
          </p:cNvPr>
          <p:cNvSpPr>
            <a:spLocks noGrp="1"/>
          </p:cNvSpPr>
          <p:nvPr>
            <p:ph type="title"/>
          </p:nvPr>
        </p:nvSpPr>
        <p:spPr/>
        <p:txBody>
          <a:bodyPr>
            <a:normAutofit/>
          </a:bodyPr>
          <a:lstStyle/>
          <a:p>
            <a:r>
              <a:rPr lang="en-AU" dirty="0"/>
              <a:t>Variations</a:t>
            </a:r>
          </a:p>
        </p:txBody>
      </p:sp>
      <p:cxnSp>
        <p:nvCxnSpPr>
          <p:cNvPr id="5" name="Straight Connector 4">
            <a:extLst>
              <a:ext uri="{FF2B5EF4-FFF2-40B4-BE49-F238E27FC236}">
                <a16:creationId xmlns:a16="http://schemas.microsoft.com/office/drawing/2014/main" id="{74C1EC65-1798-053B-C9A5-8063EBAF186D}"/>
              </a:ext>
            </a:extLst>
          </p:cNvPr>
          <p:cNvCxnSpPr>
            <a:cxnSpLocks/>
          </p:cNvCxnSpPr>
          <p:nvPr/>
        </p:nvCxnSpPr>
        <p:spPr>
          <a:xfrm>
            <a:off x="983432" y="3583405"/>
            <a:ext cx="0" cy="2797923"/>
          </a:xfrm>
          <a:prstGeom prst="line">
            <a:avLst/>
          </a:prstGeom>
          <a:ln w="76200">
            <a:solidFill>
              <a:srgbClr val="54B143"/>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3280FE1-02FE-CDF5-09AC-32E41D8CB2B8}"/>
              </a:ext>
            </a:extLst>
          </p:cNvPr>
          <p:cNvCxnSpPr>
            <a:cxnSpLocks/>
          </p:cNvCxnSpPr>
          <p:nvPr/>
        </p:nvCxnSpPr>
        <p:spPr>
          <a:xfrm>
            <a:off x="7144735" y="3583405"/>
            <a:ext cx="0" cy="1889579"/>
          </a:xfrm>
          <a:prstGeom prst="line">
            <a:avLst/>
          </a:prstGeom>
          <a:ln w="76200">
            <a:solidFill>
              <a:srgbClr val="F37C28"/>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C12BA6D-46BF-45D9-50D2-69B138A17733}"/>
              </a:ext>
            </a:extLst>
          </p:cNvPr>
          <p:cNvCxnSpPr>
            <a:cxnSpLocks/>
          </p:cNvCxnSpPr>
          <p:nvPr/>
        </p:nvCxnSpPr>
        <p:spPr>
          <a:xfrm>
            <a:off x="4223792" y="3583405"/>
            <a:ext cx="0" cy="792000"/>
          </a:xfrm>
          <a:prstGeom prst="line">
            <a:avLst/>
          </a:prstGeom>
          <a:ln w="76200">
            <a:solidFill>
              <a:srgbClr val="EF2428"/>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695847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E31E79B-E2C4-E0CB-E11C-A969F7E15A5F}"/>
              </a:ext>
            </a:extLst>
          </p:cNvPr>
          <p:cNvSpPr>
            <a:spLocks noGrp="1"/>
          </p:cNvSpPr>
          <p:nvPr>
            <p:ph idx="1"/>
          </p:nvPr>
        </p:nvSpPr>
        <p:spPr>
          <a:xfrm>
            <a:off x="838200" y="1268760"/>
            <a:ext cx="8930208" cy="4908203"/>
          </a:xfrm>
        </p:spPr>
        <p:txBody>
          <a:bodyPr/>
          <a:lstStyle/>
          <a:p>
            <a:pPr marL="0" indent="0">
              <a:buNone/>
            </a:pPr>
            <a:r>
              <a:rPr lang="en-US" dirty="0"/>
              <a:t>The CGD Procurement Policy deals with variations in price as follows:</a:t>
            </a:r>
          </a:p>
          <a:p>
            <a:pPr marL="0" indent="0">
              <a:buNone/>
            </a:pPr>
            <a:endParaRPr lang="en-US" dirty="0"/>
          </a:p>
          <a:p>
            <a:pPr marL="0" indent="0">
              <a:buNone/>
            </a:pPr>
            <a:r>
              <a:rPr lang="en-US" i="1" dirty="0"/>
              <a:t>“Where a variation occurs, the delegation is not defined by the value of the variation, but by the value of the whole contract. </a:t>
            </a:r>
          </a:p>
          <a:p>
            <a:pPr marL="0" indent="0">
              <a:buNone/>
            </a:pPr>
            <a:endParaRPr lang="en-US" i="1" dirty="0"/>
          </a:p>
          <a:p>
            <a:pPr marL="0" indent="0">
              <a:buNone/>
            </a:pPr>
            <a:r>
              <a:rPr lang="en-US" i="1" dirty="0"/>
              <a:t>An officer with a sub-delegation from the Chief Executive Officer or Council may vary a contract to the limit in the Instrument of Sub-Delegation.</a:t>
            </a:r>
          </a:p>
          <a:p>
            <a:endParaRPr lang="en-US" i="1" dirty="0"/>
          </a:p>
          <a:p>
            <a:pPr marL="0" indent="0">
              <a:buNone/>
            </a:pPr>
            <a:r>
              <a:rPr lang="en-US" i="1" dirty="0"/>
              <a:t>Approved budget must be available for all variations.”</a:t>
            </a:r>
          </a:p>
        </p:txBody>
      </p:sp>
      <p:grpSp>
        <p:nvGrpSpPr>
          <p:cNvPr id="37" name="btfpColumnIndicatorGroup2">
            <a:extLst>
              <a:ext uri="{FF2B5EF4-FFF2-40B4-BE49-F238E27FC236}">
                <a16:creationId xmlns:a16="http://schemas.microsoft.com/office/drawing/2014/main" id="{F778612B-EC44-D226-ACFE-3EEBE538BE96}"/>
              </a:ext>
            </a:extLst>
          </p:cNvPr>
          <p:cNvGrpSpPr/>
          <p:nvPr/>
        </p:nvGrpSpPr>
        <p:grpSpPr>
          <a:xfrm>
            <a:off x="0" y="6926580"/>
            <a:ext cx="12192000" cy="137160"/>
            <a:chOff x="0" y="6926580"/>
            <a:chExt cx="12192000" cy="137160"/>
          </a:xfrm>
        </p:grpSpPr>
        <p:sp>
          <p:nvSpPr>
            <p:cNvPr id="35" name="btfpColumnGapBlocker700525">
              <a:extLst>
                <a:ext uri="{FF2B5EF4-FFF2-40B4-BE49-F238E27FC236}">
                  <a16:creationId xmlns:a16="http://schemas.microsoft.com/office/drawing/2014/main" id="{B4526A67-5F02-C61B-75B5-FEF2F26D02CD}"/>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btfpColumnGapBlocker270205">
              <a:extLst>
                <a:ext uri="{FF2B5EF4-FFF2-40B4-BE49-F238E27FC236}">
                  <a16:creationId xmlns:a16="http://schemas.microsoft.com/office/drawing/2014/main" id="{AEF3CE47-6373-6B9F-D7DB-15A5110A1117}"/>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btfpColumnIndicator935478">
              <a:extLst>
                <a:ext uri="{FF2B5EF4-FFF2-40B4-BE49-F238E27FC236}">
                  <a16:creationId xmlns:a16="http://schemas.microsoft.com/office/drawing/2014/main" id="{5A205683-974F-EA83-C83B-7D907186A72F}"/>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btfpColumnIndicator340918">
              <a:extLst>
                <a:ext uri="{FF2B5EF4-FFF2-40B4-BE49-F238E27FC236}">
                  <a16:creationId xmlns:a16="http://schemas.microsoft.com/office/drawing/2014/main" id="{CBE293D4-9753-26AE-8C7F-C0014ACE89DA}"/>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6" name="btfpColumnIndicatorGroup1">
            <a:extLst>
              <a:ext uri="{FF2B5EF4-FFF2-40B4-BE49-F238E27FC236}">
                <a16:creationId xmlns:a16="http://schemas.microsoft.com/office/drawing/2014/main" id="{32FE065B-753E-07D9-162B-D74CC747D638}"/>
              </a:ext>
            </a:extLst>
          </p:cNvPr>
          <p:cNvGrpSpPr/>
          <p:nvPr/>
        </p:nvGrpSpPr>
        <p:grpSpPr>
          <a:xfrm>
            <a:off x="0" y="-205740"/>
            <a:ext cx="12192000" cy="137160"/>
            <a:chOff x="0" y="-205740"/>
            <a:chExt cx="12192000" cy="137160"/>
          </a:xfrm>
        </p:grpSpPr>
        <p:sp>
          <p:nvSpPr>
            <p:cNvPr id="34" name="btfpColumnGapBlocker338371">
              <a:extLst>
                <a:ext uri="{FF2B5EF4-FFF2-40B4-BE49-F238E27FC236}">
                  <a16:creationId xmlns:a16="http://schemas.microsoft.com/office/drawing/2014/main" id="{05BA5E4C-A7FB-42B6-3913-359FC62C6679}"/>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btfpColumnGapBlocker466749">
              <a:extLst>
                <a:ext uri="{FF2B5EF4-FFF2-40B4-BE49-F238E27FC236}">
                  <a16:creationId xmlns:a16="http://schemas.microsoft.com/office/drawing/2014/main" id="{63AC9CA1-94B0-DD30-B2D0-86B059EBD06F}"/>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btfpColumnIndicator369956">
              <a:extLst>
                <a:ext uri="{FF2B5EF4-FFF2-40B4-BE49-F238E27FC236}">
                  <a16:creationId xmlns:a16="http://schemas.microsoft.com/office/drawing/2014/main" id="{9947FF3E-D92E-F6A0-7D20-66FD3D20BED6}"/>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btfpColumnIndicator449414">
              <a:extLst>
                <a:ext uri="{FF2B5EF4-FFF2-40B4-BE49-F238E27FC236}">
                  <a16:creationId xmlns:a16="http://schemas.microsoft.com/office/drawing/2014/main" id="{78A15A73-A2DE-E3B0-42DC-9422445A8E16}"/>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5" name="Rectangle 2">
            <a:extLst>
              <a:ext uri="{FF2B5EF4-FFF2-40B4-BE49-F238E27FC236}">
                <a16:creationId xmlns:a16="http://schemas.microsoft.com/office/drawing/2014/main" id="{F18FD17C-DD01-CE4A-2612-87A4CB8DF90E}"/>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E4524F4B-A4A5-EADF-7881-EDEAB6F50CF9}"/>
              </a:ext>
            </a:extLst>
          </p:cNvPr>
          <p:cNvGrpSpPr/>
          <p:nvPr/>
        </p:nvGrpSpPr>
        <p:grpSpPr>
          <a:xfrm>
            <a:off x="928021" y="2276872"/>
            <a:ext cx="6896171" cy="3925437"/>
            <a:chOff x="928021" y="2276872"/>
            <a:chExt cx="6896171" cy="3925437"/>
          </a:xfrm>
        </p:grpSpPr>
        <p:sp>
          <p:nvSpPr>
            <p:cNvPr id="3" name="Rectangle: Rounded Corners 2">
              <a:extLst>
                <a:ext uri="{FF2B5EF4-FFF2-40B4-BE49-F238E27FC236}">
                  <a16:creationId xmlns:a16="http://schemas.microsoft.com/office/drawing/2014/main" id="{507F7998-E2F8-A716-CFDF-42492051BE7F}"/>
                </a:ext>
              </a:extLst>
            </p:cNvPr>
            <p:cNvSpPr/>
            <p:nvPr/>
          </p:nvSpPr>
          <p:spPr bwMode="gray">
            <a:xfrm>
              <a:off x="1965561" y="2276872"/>
              <a:ext cx="2863724" cy="309296"/>
            </a:xfrm>
            <a:prstGeom prst="roundRect">
              <a:avLst/>
            </a:prstGeom>
            <a:noFill/>
            <a:ln w="12700">
              <a:solidFill>
                <a:srgbClr val="FFCB1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AU" sz="1600" dirty="0" err="1">
                <a:solidFill>
                  <a:schemeClr val="tx1"/>
                </a:solidFill>
              </a:endParaRPr>
            </a:p>
          </p:txBody>
        </p:sp>
        <p:sp>
          <p:nvSpPr>
            <p:cNvPr id="4" name="Rectangle: Rounded Corners 3">
              <a:extLst>
                <a:ext uri="{FF2B5EF4-FFF2-40B4-BE49-F238E27FC236}">
                  <a16:creationId xmlns:a16="http://schemas.microsoft.com/office/drawing/2014/main" id="{FD4E4A4F-989D-45C5-38A3-102DAC02B0F8}"/>
                </a:ext>
              </a:extLst>
            </p:cNvPr>
            <p:cNvSpPr/>
            <p:nvPr/>
          </p:nvSpPr>
          <p:spPr bwMode="gray">
            <a:xfrm>
              <a:off x="928021" y="4671697"/>
              <a:ext cx="6896171" cy="1530612"/>
            </a:xfrm>
            <a:prstGeom prst="roundRect">
              <a:avLst>
                <a:gd name="adj" fmla="val 11573"/>
              </a:avLst>
            </a:prstGeom>
            <a:noFill/>
            <a:ln w="12700">
              <a:solidFill>
                <a:srgbClr val="FFCB1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180000" rIns="36000" bIns="36000" numCol="1" spcCol="0" rtlCol="0" fromWordArt="0" anchor="t" anchorCtr="0" forceAA="0" compatLnSpc="1">
              <a:prstTxWarp prst="textNoShape">
                <a:avLst/>
              </a:prstTxWarp>
              <a:noAutofit/>
            </a:bodyPr>
            <a:lstStyle/>
            <a:p>
              <a:pPr marL="0" indent="0">
                <a:buNone/>
              </a:pPr>
              <a:r>
                <a:rPr lang="en-AU" sz="1400" dirty="0">
                  <a:solidFill>
                    <a:schemeClr val="tx1"/>
                  </a:solidFill>
                </a:rPr>
                <a:t>Value of whole contract     = 	Original approved contract value</a:t>
              </a:r>
            </a:p>
            <a:p>
              <a:pPr marL="0" indent="0">
                <a:buNone/>
              </a:pPr>
              <a:r>
                <a:rPr lang="en-AU" sz="1400" dirty="0">
                  <a:solidFill>
                    <a:schemeClr val="tx1"/>
                  </a:solidFill>
                </a:rPr>
                <a:t>					+</a:t>
              </a:r>
            </a:p>
            <a:p>
              <a:pPr marL="0" indent="0">
                <a:buNone/>
              </a:pPr>
              <a:r>
                <a:rPr lang="en-AU" sz="1400" dirty="0">
                  <a:solidFill>
                    <a:schemeClr val="tx1"/>
                  </a:solidFill>
                </a:rPr>
                <a:t>			Cumulative value of all previous variations</a:t>
              </a:r>
            </a:p>
            <a:p>
              <a:pPr marL="0" indent="0">
                <a:buNone/>
              </a:pPr>
              <a:r>
                <a:rPr lang="en-AU" sz="1400" dirty="0">
                  <a:solidFill>
                    <a:schemeClr val="tx1"/>
                  </a:solidFill>
                </a:rPr>
                <a:t>					+</a:t>
              </a:r>
            </a:p>
            <a:p>
              <a:pPr marL="0" indent="0">
                <a:buNone/>
              </a:pPr>
              <a:r>
                <a:rPr lang="en-AU" sz="1400" dirty="0">
                  <a:solidFill>
                    <a:schemeClr val="tx1"/>
                  </a:solidFill>
                </a:rPr>
                <a:t>			Value of the current variation</a:t>
              </a:r>
            </a:p>
          </p:txBody>
        </p:sp>
        <p:cxnSp>
          <p:nvCxnSpPr>
            <p:cNvPr id="5" name="Straight Connector 4">
              <a:extLst>
                <a:ext uri="{FF2B5EF4-FFF2-40B4-BE49-F238E27FC236}">
                  <a16:creationId xmlns:a16="http://schemas.microsoft.com/office/drawing/2014/main" id="{94C6AA73-4D49-4B20-C850-F02F6ACE1E98}"/>
                </a:ext>
              </a:extLst>
            </p:cNvPr>
            <p:cNvCxnSpPr>
              <a:cxnSpLocks/>
              <a:endCxn id="3" idx="2"/>
            </p:cNvCxnSpPr>
            <p:nvPr/>
          </p:nvCxnSpPr>
          <p:spPr bwMode="gray">
            <a:xfrm flipV="1">
              <a:off x="3397423" y="2586168"/>
              <a:ext cx="0" cy="2088232"/>
            </a:xfrm>
            <a:prstGeom prst="line">
              <a:avLst/>
            </a:prstGeom>
            <a:ln w="12700" cap="flat">
              <a:solidFill>
                <a:srgbClr val="FFCB19"/>
              </a:solidFill>
              <a:miter lim="800000"/>
              <a:tailEnd type="none" w="med" len="lg"/>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123E7B30-2A13-698E-7CBE-E5F1EB2E2268}"/>
              </a:ext>
            </a:extLst>
          </p:cNvPr>
          <p:cNvSpPr>
            <a:spLocks noGrp="1"/>
          </p:cNvSpPr>
          <p:nvPr>
            <p:ph type="title"/>
          </p:nvPr>
        </p:nvSpPr>
        <p:spPr/>
        <p:txBody>
          <a:bodyPr>
            <a:normAutofit/>
          </a:bodyPr>
          <a:lstStyle/>
          <a:p>
            <a:r>
              <a:rPr lang="en-AU" dirty="0"/>
              <a:t>Variations</a:t>
            </a:r>
          </a:p>
        </p:txBody>
      </p:sp>
    </p:spTree>
    <p:custDataLst>
      <p:tags r:id="rId1"/>
    </p:custDataLst>
    <p:extLst>
      <p:ext uri="{BB962C8B-B14F-4D97-AF65-F5344CB8AC3E}">
        <p14:creationId xmlns:p14="http://schemas.microsoft.com/office/powerpoint/2010/main" val="386364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55A08B9-926C-B732-32D5-9760CAEFD5B7}"/>
              </a:ext>
            </a:extLst>
          </p:cNvPr>
          <p:cNvSpPr>
            <a:spLocks noGrp="1"/>
          </p:cNvSpPr>
          <p:nvPr>
            <p:ph idx="1"/>
          </p:nvPr>
        </p:nvSpPr>
        <p:spPr>
          <a:xfrm>
            <a:off x="838200" y="3235866"/>
            <a:ext cx="4753744" cy="2941097"/>
          </a:xfrm>
        </p:spPr>
        <p:txBody>
          <a:bodyPr>
            <a:normAutofit/>
          </a:bodyPr>
          <a:lstStyle/>
          <a:p>
            <a:pPr marL="0" indent="0">
              <a:buNone/>
            </a:pPr>
            <a:r>
              <a:rPr lang="en-AU" sz="3200" b="1" dirty="0"/>
              <a:t>Introductions and housekeeping</a:t>
            </a:r>
          </a:p>
        </p:txBody>
      </p:sp>
      <p:sp>
        <p:nvSpPr>
          <p:cNvPr id="2" name="Title 1">
            <a:extLst>
              <a:ext uri="{FF2B5EF4-FFF2-40B4-BE49-F238E27FC236}">
                <a16:creationId xmlns:a16="http://schemas.microsoft.com/office/drawing/2014/main" id="{2754923B-0F39-4D6D-30C3-4C29870EABC8}"/>
              </a:ext>
            </a:extLst>
          </p:cNvPr>
          <p:cNvSpPr>
            <a:spLocks noGrp="1"/>
          </p:cNvSpPr>
          <p:nvPr>
            <p:ph type="title"/>
          </p:nvPr>
        </p:nvSpPr>
        <p:spPr>
          <a:xfrm>
            <a:off x="838200" y="1464014"/>
            <a:ext cx="10515600" cy="1826284"/>
          </a:xfrm>
        </p:spPr>
        <p:txBody>
          <a:bodyPr>
            <a:normAutofit/>
          </a:bodyPr>
          <a:lstStyle/>
          <a:p>
            <a:r>
              <a:rPr lang="en-AU" sz="8000" dirty="0">
                <a:solidFill>
                  <a:srgbClr val="54B143"/>
                </a:solidFill>
              </a:rPr>
              <a:t>01.</a:t>
            </a:r>
          </a:p>
        </p:txBody>
      </p:sp>
      <p:grpSp>
        <p:nvGrpSpPr>
          <p:cNvPr id="12" name="btfpColumnIndicatorGroup2">
            <a:extLst>
              <a:ext uri="{FF2B5EF4-FFF2-40B4-BE49-F238E27FC236}">
                <a16:creationId xmlns:a16="http://schemas.microsoft.com/office/drawing/2014/main" id="{F7B742B7-464F-D998-01D1-23D90FC09C4B}"/>
              </a:ext>
            </a:extLst>
          </p:cNvPr>
          <p:cNvGrpSpPr/>
          <p:nvPr/>
        </p:nvGrpSpPr>
        <p:grpSpPr>
          <a:xfrm>
            <a:off x="0" y="6926580"/>
            <a:ext cx="12192000" cy="137160"/>
            <a:chOff x="0" y="6926580"/>
            <a:chExt cx="12192000" cy="137160"/>
          </a:xfrm>
        </p:grpSpPr>
        <p:sp>
          <p:nvSpPr>
            <p:cNvPr id="10" name="btfpColumnGapBlocker703814">
              <a:extLst>
                <a:ext uri="{FF2B5EF4-FFF2-40B4-BE49-F238E27FC236}">
                  <a16:creationId xmlns:a16="http://schemas.microsoft.com/office/drawing/2014/main" id="{9527CF41-3508-85B9-B5D9-7252A0940B23}"/>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btfpColumnGapBlocker818298">
              <a:extLst>
                <a:ext uri="{FF2B5EF4-FFF2-40B4-BE49-F238E27FC236}">
                  <a16:creationId xmlns:a16="http://schemas.microsoft.com/office/drawing/2014/main" id="{F1B0AE3E-5A90-956D-1A3A-713F0423D61D}"/>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btfpColumnIndicator809651">
              <a:extLst>
                <a:ext uri="{FF2B5EF4-FFF2-40B4-BE49-F238E27FC236}">
                  <a16:creationId xmlns:a16="http://schemas.microsoft.com/office/drawing/2014/main" id="{814BBB65-7192-67A2-3756-AA3702CE4EDF}"/>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 name="btfpColumnIndicator126516">
              <a:extLst>
                <a:ext uri="{FF2B5EF4-FFF2-40B4-BE49-F238E27FC236}">
                  <a16:creationId xmlns:a16="http://schemas.microsoft.com/office/drawing/2014/main" id="{BA94A445-AF26-7F2F-F613-9B5ECE7E1379}"/>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1" name="btfpColumnIndicatorGroup1">
            <a:extLst>
              <a:ext uri="{FF2B5EF4-FFF2-40B4-BE49-F238E27FC236}">
                <a16:creationId xmlns:a16="http://schemas.microsoft.com/office/drawing/2014/main" id="{8F1D5E3A-8C4E-E3CB-3E22-7FD54589C857}"/>
              </a:ext>
            </a:extLst>
          </p:cNvPr>
          <p:cNvGrpSpPr/>
          <p:nvPr/>
        </p:nvGrpSpPr>
        <p:grpSpPr>
          <a:xfrm>
            <a:off x="0" y="-205740"/>
            <a:ext cx="12192000" cy="137160"/>
            <a:chOff x="0" y="-205740"/>
            <a:chExt cx="12192000" cy="137160"/>
          </a:xfrm>
        </p:grpSpPr>
        <p:sp>
          <p:nvSpPr>
            <p:cNvPr id="9" name="btfpColumnGapBlocker334778">
              <a:extLst>
                <a:ext uri="{FF2B5EF4-FFF2-40B4-BE49-F238E27FC236}">
                  <a16:creationId xmlns:a16="http://schemas.microsoft.com/office/drawing/2014/main" id="{AAC35A8E-6B9D-5B5F-08B7-B910388CA7F8}"/>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btfpColumnGapBlocker292305">
              <a:extLst>
                <a:ext uri="{FF2B5EF4-FFF2-40B4-BE49-F238E27FC236}">
                  <a16:creationId xmlns:a16="http://schemas.microsoft.com/office/drawing/2014/main" id="{1CA13277-5A57-800B-1836-E301E7CC8642}"/>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btfpColumnIndicator665654">
              <a:extLst>
                <a:ext uri="{FF2B5EF4-FFF2-40B4-BE49-F238E27FC236}">
                  <a16:creationId xmlns:a16="http://schemas.microsoft.com/office/drawing/2014/main" id="{F701ABF7-07B3-13FE-CDAD-32CCC7A22FF4}"/>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 name="btfpColumnIndicator598124">
              <a:extLst>
                <a:ext uri="{FF2B5EF4-FFF2-40B4-BE49-F238E27FC236}">
                  <a16:creationId xmlns:a16="http://schemas.microsoft.com/office/drawing/2014/main" id="{D81FE3E0-3805-C90F-777B-6A431A959E2C}"/>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9" name="Straight Connector 18">
            <a:extLst>
              <a:ext uri="{FF2B5EF4-FFF2-40B4-BE49-F238E27FC236}">
                <a16:creationId xmlns:a16="http://schemas.microsoft.com/office/drawing/2014/main" id="{17E8B54F-52F2-F3E1-04BF-1754D52D0558}"/>
              </a:ext>
            </a:extLst>
          </p:cNvPr>
          <p:cNvCxnSpPr>
            <a:cxnSpLocks/>
          </p:cNvCxnSpPr>
          <p:nvPr/>
        </p:nvCxnSpPr>
        <p:spPr>
          <a:xfrm>
            <a:off x="0" y="2996952"/>
            <a:ext cx="9480376" cy="0"/>
          </a:xfrm>
          <a:prstGeom prst="line">
            <a:avLst/>
          </a:prstGeom>
          <a:ln w="12700">
            <a:solidFill>
              <a:srgbClr val="54B143"/>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9415928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btfpColumnIndicatorGroup2">
            <a:extLst>
              <a:ext uri="{FF2B5EF4-FFF2-40B4-BE49-F238E27FC236}">
                <a16:creationId xmlns:a16="http://schemas.microsoft.com/office/drawing/2014/main" id="{946EA2CB-8223-92EC-539D-16A77107972E}"/>
              </a:ext>
            </a:extLst>
          </p:cNvPr>
          <p:cNvGrpSpPr/>
          <p:nvPr/>
        </p:nvGrpSpPr>
        <p:grpSpPr>
          <a:xfrm>
            <a:off x="0" y="6926580"/>
            <a:ext cx="12192000" cy="137160"/>
            <a:chOff x="0" y="6926580"/>
            <a:chExt cx="12192000" cy="137160"/>
          </a:xfrm>
        </p:grpSpPr>
        <p:sp>
          <p:nvSpPr>
            <p:cNvPr id="45" name="btfpColumnGapBlocker916210">
              <a:extLst>
                <a:ext uri="{FF2B5EF4-FFF2-40B4-BE49-F238E27FC236}">
                  <a16:creationId xmlns:a16="http://schemas.microsoft.com/office/drawing/2014/main" id="{36E1B4A9-68B0-D8F3-F87A-481F1B511CC9}"/>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btfpColumnGapBlocker859225">
              <a:extLst>
                <a:ext uri="{FF2B5EF4-FFF2-40B4-BE49-F238E27FC236}">
                  <a16:creationId xmlns:a16="http://schemas.microsoft.com/office/drawing/2014/main" id="{70B9E19E-AB0B-D60C-4A0B-DA0537AC6697}"/>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1" name="btfpColumnIndicator140945">
              <a:extLst>
                <a:ext uri="{FF2B5EF4-FFF2-40B4-BE49-F238E27FC236}">
                  <a16:creationId xmlns:a16="http://schemas.microsoft.com/office/drawing/2014/main" id="{8B4B5BA2-C595-BFA3-31A6-16D224C20FFC}"/>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btfpColumnIndicator644564">
              <a:extLst>
                <a:ext uri="{FF2B5EF4-FFF2-40B4-BE49-F238E27FC236}">
                  <a16:creationId xmlns:a16="http://schemas.microsoft.com/office/drawing/2014/main" id="{68D48B2E-DE64-0B63-8696-C2F23740C595}"/>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6" name="btfpColumnIndicatorGroup1">
            <a:extLst>
              <a:ext uri="{FF2B5EF4-FFF2-40B4-BE49-F238E27FC236}">
                <a16:creationId xmlns:a16="http://schemas.microsoft.com/office/drawing/2014/main" id="{8121E15B-039E-E6B2-734E-6C1BE426D203}"/>
              </a:ext>
            </a:extLst>
          </p:cNvPr>
          <p:cNvGrpSpPr/>
          <p:nvPr/>
        </p:nvGrpSpPr>
        <p:grpSpPr>
          <a:xfrm>
            <a:off x="0" y="-205740"/>
            <a:ext cx="12192000" cy="137160"/>
            <a:chOff x="0" y="-205740"/>
            <a:chExt cx="12192000" cy="137160"/>
          </a:xfrm>
        </p:grpSpPr>
        <p:sp>
          <p:nvSpPr>
            <p:cNvPr id="44" name="btfpColumnGapBlocker661502">
              <a:extLst>
                <a:ext uri="{FF2B5EF4-FFF2-40B4-BE49-F238E27FC236}">
                  <a16:creationId xmlns:a16="http://schemas.microsoft.com/office/drawing/2014/main" id="{0A036C01-F5D6-C95F-85D4-6B4E8D9F84AB}"/>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btfpColumnGapBlocker952854">
              <a:extLst>
                <a:ext uri="{FF2B5EF4-FFF2-40B4-BE49-F238E27FC236}">
                  <a16:creationId xmlns:a16="http://schemas.microsoft.com/office/drawing/2014/main" id="{2118460F-66FF-A2F4-9C18-803003BDB037}"/>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btfpColumnIndicator694881">
              <a:extLst>
                <a:ext uri="{FF2B5EF4-FFF2-40B4-BE49-F238E27FC236}">
                  <a16:creationId xmlns:a16="http://schemas.microsoft.com/office/drawing/2014/main" id="{AC6D9CC3-64CF-42E1-A293-F8BEF733456E}"/>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btfpColumnIndicator486794">
              <a:extLst>
                <a:ext uri="{FF2B5EF4-FFF2-40B4-BE49-F238E27FC236}">
                  <a16:creationId xmlns:a16="http://schemas.microsoft.com/office/drawing/2014/main" id="{7C1FD558-1D8A-3946-3F2F-EFDD9344B9E9}"/>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3" name="Rectangle 2">
            <a:extLst>
              <a:ext uri="{FF2B5EF4-FFF2-40B4-BE49-F238E27FC236}">
                <a16:creationId xmlns:a16="http://schemas.microsoft.com/office/drawing/2014/main" id="{3B10225F-8709-491A-6580-84B491B9042D}"/>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26" name="btfpBulletedList324243">
            <a:extLst>
              <a:ext uri="{FF2B5EF4-FFF2-40B4-BE49-F238E27FC236}">
                <a16:creationId xmlns:a16="http://schemas.microsoft.com/office/drawing/2014/main" id="{B0356746-931D-E2FE-9D8F-48474C75AFE2}"/>
              </a:ext>
            </a:extLst>
          </p:cNvPr>
          <p:cNvSpPr txBox="1"/>
          <p:nvPr>
            <p:custDataLst>
              <p:tags r:id="rId2"/>
            </p:custDataLst>
          </p:nvPr>
        </p:nvSpPr>
        <p:spPr bwMode="gray">
          <a:xfrm>
            <a:off x="609600" y="998027"/>
            <a:ext cx="9321800" cy="168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endParaRPr lang="en-AU" dirty="0"/>
          </a:p>
        </p:txBody>
      </p:sp>
      <p:sp>
        <p:nvSpPr>
          <p:cNvPr id="27" name="Rectangle: Rounded Corners 26">
            <a:extLst>
              <a:ext uri="{FF2B5EF4-FFF2-40B4-BE49-F238E27FC236}">
                <a16:creationId xmlns:a16="http://schemas.microsoft.com/office/drawing/2014/main" id="{0EDC41C0-8704-F31F-6953-557BFF7AA39C}"/>
              </a:ext>
            </a:extLst>
          </p:cNvPr>
          <p:cNvSpPr/>
          <p:nvPr/>
        </p:nvSpPr>
        <p:spPr>
          <a:xfrm>
            <a:off x="983431" y="5104267"/>
            <a:ext cx="5112569" cy="917021"/>
          </a:xfrm>
          <a:prstGeom prst="roundRect">
            <a:avLst>
              <a:gd name="adj" fmla="val 8504"/>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576000" rIns="252000" rtlCol="0" anchor="ctr"/>
          <a:lstStyle/>
          <a:p>
            <a:r>
              <a:rPr lang="en-AU" sz="1600" dirty="0">
                <a:solidFill>
                  <a:schemeClr val="tx1"/>
                </a:solidFill>
              </a:rPr>
              <a:t>What is the value for which Jason needs to seek approval?</a:t>
            </a:r>
          </a:p>
        </p:txBody>
      </p:sp>
      <p:sp>
        <p:nvSpPr>
          <p:cNvPr id="2" name="Title 1">
            <a:extLst>
              <a:ext uri="{FF2B5EF4-FFF2-40B4-BE49-F238E27FC236}">
                <a16:creationId xmlns:a16="http://schemas.microsoft.com/office/drawing/2014/main" id="{ED74276C-B831-70F4-3422-B3CE4E3C2A8D}"/>
              </a:ext>
            </a:extLst>
          </p:cNvPr>
          <p:cNvSpPr>
            <a:spLocks noGrp="1"/>
          </p:cNvSpPr>
          <p:nvPr>
            <p:ph type="title"/>
          </p:nvPr>
        </p:nvSpPr>
        <p:spPr/>
        <p:txBody>
          <a:bodyPr>
            <a:normAutofit/>
          </a:bodyPr>
          <a:lstStyle/>
          <a:p>
            <a:r>
              <a:rPr lang="en-AU" dirty="0"/>
              <a:t>Activity</a:t>
            </a:r>
          </a:p>
        </p:txBody>
      </p:sp>
      <p:sp>
        <p:nvSpPr>
          <p:cNvPr id="3" name="Content Placeholder 2">
            <a:extLst>
              <a:ext uri="{FF2B5EF4-FFF2-40B4-BE49-F238E27FC236}">
                <a16:creationId xmlns:a16="http://schemas.microsoft.com/office/drawing/2014/main" id="{75EF9C96-DA0D-9486-4979-F1C853E162FD}"/>
              </a:ext>
            </a:extLst>
          </p:cNvPr>
          <p:cNvSpPr>
            <a:spLocks noGrp="1"/>
          </p:cNvSpPr>
          <p:nvPr>
            <p:ph idx="1"/>
          </p:nvPr>
        </p:nvSpPr>
        <p:spPr>
          <a:xfrm>
            <a:off x="838200" y="1268761"/>
            <a:ext cx="5257800" cy="3528392"/>
          </a:xfrm>
        </p:spPr>
        <p:txBody>
          <a:bodyPr>
            <a:normAutofit/>
          </a:bodyPr>
          <a:lstStyle/>
          <a:p>
            <a:pPr marL="0" indent="0">
              <a:buNone/>
            </a:pPr>
            <a:r>
              <a:rPr lang="en-AU" sz="1600" b="1" dirty="0"/>
              <a:t>Scenario</a:t>
            </a:r>
          </a:p>
          <a:p>
            <a:r>
              <a:rPr lang="en-AU" sz="1600" dirty="0"/>
              <a:t>Jason is managing a contract for development of a sculpture garden and visitor centre</a:t>
            </a:r>
          </a:p>
          <a:p>
            <a:r>
              <a:rPr lang="en-AU" sz="1600" dirty="0"/>
              <a:t>The project was tendered and a contract awarded with a value of $1,250,000</a:t>
            </a:r>
          </a:p>
          <a:p>
            <a:r>
              <a:rPr lang="en-AU" sz="1600" dirty="0"/>
              <a:t>The contractor building the garden hits rock during excavation</a:t>
            </a:r>
          </a:p>
          <a:p>
            <a:r>
              <a:rPr lang="en-AU" sz="1600" dirty="0"/>
              <a:t>Removal of rock is an extra cost not included in the contract</a:t>
            </a:r>
          </a:p>
          <a:p>
            <a:r>
              <a:rPr lang="en-AU" sz="1600" dirty="0"/>
              <a:t>The contractor claims a variation of value $100,000</a:t>
            </a:r>
          </a:p>
          <a:p>
            <a:r>
              <a:rPr lang="en-AU" sz="1600" dirty="0"/>
              <a:t>There have been 3 previous variations of values $10,000, $15,000 and $25,000</a:t>
            </a:r>
          </a:p>
          <a:p>
            <a:endParaRPr lang="en-AU" sz="1600" dirty="0"/>
          </a:p>
        </p:txBody>
      </p:sp>
      <p:grpSp>
        <p:nvGrpSpPr>
          <p:cNvPr id="7" name="btfpIcon212744">
            <a:extLst>
              <a:ext uri="{FF2B5EF4-FFF2-40B4-BE49-F238E27FC236}">
                <a16:creationId xmlns:a16="http://schemas.microsoft.com/office/drawing/2014/main" id="{FD53C89E-F7EF-C955-FC26-6474805A055F}"/>
              </a:ext>
            </a:extLst>
          </p:cNvPr>
          <p:cNvGrpSpPr/>
          <p:nvPr>
            <p:custDataLst>
              <p:tags r:id="rId3"/>
            </p:custDataLst>
          </p:nvPr>
        </p:nvGrpSpPr>
        <p:grpSpPr>
          <a:xfrm>
            <a:off x="838200" y="5020137"/>
            <a:ext cx="609598" cy="609598"/>
            <a:chOff x="5550937" y="3006809"/>
            <a:chExt cx="1081088" cy="1081088"/>
          </a:xfrm>
        </p:grpSpPr>
        <p:sp>
          <p:nvSpPr>
            <p:cNvPr id="8" name="btfpIconCircle212744">
              <a:extLst>
                <a:ext uri="{FF2B5EF4-FFF2-40B4-BE49-F238E27FC236}">
                  <a16:creationId xmlns:a16="http://schemas.microsoft.com/office/drawing/2014/main" id="{78242B59-0987-ED71-48A6-ECF819BBB5C0}"/>
                </a:ext>
              </a:extLst>
            </p:cNvPr>
            <p:cNvSpPr>
              <a:spLocks/>
            </p:cNvSpPr>
            <p:nvPr/>
          </p:nvSpPr>
          <p:spPr bwMode="gray">
            <a:xfrm>
              <a:off x="5550937" y="3006809"/>
              <a:ext cx="1081088" cy="1081088"/>
            </a:xfrm>
            <a:prstGeom prst="ellipse">
              <a:avLst/>
            </a:prstGeom>
            <a:solidFill>
              <a:srgbClr val="54B143"/>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pic>
          <p:nvPicPr>
            <p:cNvPr id="9" name="btfpIconLines212744">
              <a:extLst>
                <a:ext uri="{FF2B5EF4-FFF2-40B4-BE49-F238E27FC236}">
                  <a16:creationId xmlns:a16="http://schemas.microsoft.com/office/drawing/2014/main" id="{36D953AB-4D1A-3968-425C-D5F8BCB507EF}"/>
                </a:ext>
              </a:extLst>
            </p:cNvPr>
            <p:cNvPicPr>
              <a:picLocks/>
            </p:cNvPicPr>
            <p:nvPr/>
          </p:nvPicPr>
          <p:blipFill>
            <a:blip r:embed="rId5"/>
            <a:stretch>
              <a:fillRect/>
            </a:stretch>
          </p:blipFill>
          <p:spPr>
            <a:xfrm>
              <a:off x="5550937" y="3006809"/>
              <a:ext cx="1081088" cy="1081088"/>
            </a:xfrm>
            <a:prstGeom prst="rect">
              <a:avLst/>
            </a:prstGeom>
          </p:spPr>
        </p:pic>
      </p:grpSp>
    </p:spTree>
    <p:custDataLst>
      <p:tags r:id="rId1"/>
    </p:custDataLst>
    <p:extLst>
      <p:ext uri="{BB962C8B-B14F-4D97-AF65-F5344CB8AC3E}">
        <p14:creationId xmlns:p14="http://schemas.microsoft.com/office/powerpoint/2010/main" val="3258894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btfpColumnIndicatorGroup2">
            <a:extLst>
              <a:ext uri="{FF2B5EF4-FFF2-40B4-BE49-F238E27FC236}">
                <a16:creationId xmlns:a16="http://schemas.microsoft.com/office/drawing/2014/main" id="{946EA2CB-8223-92EC-539D-16A77107972E}"/>
              </a:ext>
            </a:extLst>
          </p:cNvPr>
          <p:cNvGrpSpPr/>
          <p:nvPr/>
        </p:nvGrpSpPr>
        <p:grpSpPr>
          <a:xfrm>
            <a:off x="0" y="6926580"/>
            <a:ext cx="12192000" cy="137160"/>
            <a:chOff x="0" y="6926580"/>
            <a:chExt cx="12192000" cy="137160"/>
          </a:xfrm>
        </p:grpSpPr>
        <p:sp>
          <p:nvSpPr>
            <p:cNvPr id="45" name="btfpColumnGapBlocker916210">
              <a:extLst>
                <a:ext uri="{FF2B5EF4-FFF2-40B4-BE49-F238E27FC236}">
                  <a16:creationId xmlns:a16="http://schemas.microsoft.com/office/drawing/2014/main" id="{36E1B4A9-68B0-D8F3-F87A-481F1B511CC9}"/>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btfpColumnGapBlocker859225">
              <a:extLst>
                <a:ext uri="{FF2B5EF4-FFF2-40B4-BE49-F238E27FC236}">
                  <a16:creationId xmlns:a16="http://schemas.microsoft.com/office/drawing/2014/main" id="{70B9E19E-AB0B-D60C-4A0B-DA0537AC6697}"/>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1" name="btfpColumnIndicator140945">
              <a:extLst>
                <a:ext uri="{FF2B5EF4-FFF2-40B4-BE49-F238E27FC236}">
                  <a16:creationId xmlns:a16="http://schemas.microsoft.com/office/drawing/2014/main" id="{8B4B5BA2-C595-BFA3-31A6-16D224C20FFC}"/>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btfpColumnIndicator644564">
              <a:extLst>
                <a:ext uri="{FF2B5EF4-FFF2-40B4-BE49-F238E27FC236}">
                  <a16:creationId xmlns:a16="http://schemas.microsoft.com/office/drawing/2014/main" id="{68D48B2E-DE64-0B63-8696-C2F23740C595}"/>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6" name="btfpColumnIndicatorGroup1">
            <a:extLst>
              <a:ext uri="{FF2B5EF4-FFF2-40B4-BE49-F238E27FC236}">
                <a16:creationId xmlns:a16="http://schemas.microsoft.com/office/drawing/2014/main" id="{8121E15B-039E-E6B2-734E-6C1BE426D203}"/>
              </a:ext>
            </a:extLst>
          </p:cNvPr>
          <p:cNvGrpSpPr/>
          <p:nvPr/>
        </p:nvGrpSpPr>
        <p:grpSpPr>
          <a:xfrm>
            <a:off x="0" y="-205740"/>
            <a:ext cx="12192000" cy="137160"/>
            <a:chOff x="0" y="-205740"/>
            <a:chExt cx="12192000" cy="137160"/>
          </a:xfrm>
        </p:grpSpPr>
        <p:sp>
          <p:nvSpPr>
            <p:cNvPr id="44" name="btfpColumnGapBlocker661502">
              <a:extLst>
                <a:ext uri="{FF2B5EF4-FFF2-40B4-BE49-F238E27FC236}">
                  <a16:creationId xmlns:a16="http://schemas.microsoft.com/office/drawing/2014/main" id="{0A036C01-F5D6-C95F-85D4-6B4E8D9F84AB}"/>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btfpColumnGapBlocker952854">
              <a:extLst>
                <a:ext uri="{FF2B5EF4-FFF2-40B4-BE49-F238E27FC236}">
                  <a16:creationId xmlns:a16="http://schemas.microsoft.com/office/drawing/2014/main" id="{2118460F-66FF-A2F4-9C18-803003BDB037}"/>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btfpColumnIndicator694881">
              <a:extLst>
                <a:ext uri="{FF2B5EF4-FFF2-40B4-BE49-F238E27FC236}">
                  <a16:creationId xmlns:a16="http://schemas.microsoft.com/office/drawing/2014/main" id="{AC6D9CC3-64CF-42E1-A293-F8BEF733456E}"/>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btfpColumnIndicator486794">
              <a:extLst>
                <a:ext uri="{FF2B5EF4-FFF2-40B4-BE49-F238E27FC236}">
                  <a16:creationId xmlns:a16="http://schemas.microsoft.com/office/drawing/2014/main" id="{7C1FD558-1D8A-3946-3F2F-EFDD9344B9E9}"/>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3" name="Rectangle 2">
            <a:extLst>
              <a:ext uri="{FF2B5EF4-FFF2-40B4-BE49-F238E27FC236}">
                <a16:creationId xmlns:a16="http://schemas.microsoft.com/office/drawing/2014/main" id="{3B10225F-8709-491A-6580-84B491B9042D}"/>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graphicFrame>
        <p:nvGraphicFramePr>
          <p:cNvPr id="3" name="btfpTable221956">
            <a:extLst>
              <a:ext uri="{FF2B5EF4-FFF2-40B4-BE49-F238E27FC236}">
                <a16:creationId xmlns:a16="http://schemas.microsoft.com/office/drawing/2014/main" id="{A3084500-107A-F28D-E30F-AF55F2D6E725}"/>
              </a:ext>
            </a:extLst>
          </p:cNvPr>
          <p:cNvGraphicFramePr>
            <a:graphicFrameLocks noGrp="1"/>
          </p:cNvGraphicFramePr>
          <p:nvPr>
            <p:custDataLst>
              <p:tags r:id="rId2"/>
            </p:custDataLst>
            <p:extLst>
              <p:ext uri="{D42A27DB-BD31-4B8C-83A1-F6EECF244321}">
                <p14:modId xmlns:p14="http://schemas.microsoft.com/office/powerpoint/2010/main" val="2520571774"/>
              </p:ext>
            </p:extLst>
          </p:nvPr>
        </p:nvGraphicFramePr>
        <p:xfrm>
          <a:off x="838200" y="1844824"/>
          <a:ext cx="5257800" cy="2651760"/>
        </p:xfrm>
        <a:graphic>
          <a:graphicData uri="http://schemas.openxmlformats.org/drawingml/2006/table">
            <a:tbl>
              <a:tblPr firstRow="1" firstCol="1">
                <a:tableStyleId>{9D7B26C5-4107-4FEC-AEDC-1716B250A1EF}</a:tableStyleId>
              </a:tblPr>
              <a:tblGrid>
                <a:gridCol w="1225352">
                  <a:extLst>
                    <a:ext uri="{9D8B030D-6E8A-4147-A177-3AD203B41FA5}">
                      <a16:colId xmlns:a16="http://schemas.microsoft.com/office/drawing/2014/main" val="493771181"/>
                    </a:ext>
                  </a:extLst>
                </a:gridCol>
                <a:gridCol w="2640839">
                  <a:extLst>
                    <a:ext uri="{9D8B030D-6E8A-4147-A177-3AD203B41FA5}">
                      <a16:colId xmlns:a16="http://schemas.microsoft.com/office/drawing/2014/main" val="2229288161"/>
                    </a:ext>
                  </a:extLst>
                </a:gridCol>
                <a:gridCol w="1391609">
                  <a:extLst>
                    <a:ext uri="{9D8B030D-6E8A-4147-A177-3AD203B41FA5}">
                      <a16:colId xmlns:a16="http://schemas.microsoft.com/office/drawing/2014/main" val="1498874728"/>
                    </a:ext>
                  </a:extLst>
                </a:gridCol>
              </a:tblGrid>
              <a:tr h="184332">
                <a:tc>
                  <a:txBody>
                    <a:bodyPr/>
                    <a:lstStyle/>
                    <a:p>
                      <a:pPr marL="0" indent="0">
                        <a:spcBef>
                          <a:spcPts val="0"/>
                        </a:spcBef>
                        <a:buFontTx/>
                        <a:buNone/>
                      </a:pPr>
                      <a:endParaRPr lang="en-AU" sz="1600" dirty="0">
                        <a:solidFill>
                          <a:schemeClr val="bg1"/>
                        </a:solidFill>
                      </a:endParaRPr>
                    </a:p>
                  </a:txBody>
                  <a:tcPr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tc>
                  <a:txBody>
                    <a:bodyPr/>
                    <a:lstStyle/>
                    <a:p>
                      <a:pPr marL="0" indent="0" algn="ctr">
                        <a:spcBef>
                          <a:spcPts val="0"/>
                        </a:spcBef>
                        <a:buFontTx/>
                        <a:buNone/>
                      </a:pPr>
                      <a:r>
                        <a:rPr lang="en-AU" sz="1600" dirty="0">
                          <a:solidFill>
                            <a:schemeClr val="bg1"/>
                          </a:solidFill>
                        </a:rPr>
                        <a:t>Item</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tc>
                  <a:txBody>
                    <a:bodyPr/>
                    <a:lstStyle/>
                    <a:p>
                      <a:pPr marL="0" indent="0" algn="ctr">
                        <a:spcBef>
                          <a:spcPts val="0"/>
                        </a:spcBef>
                        <a:buFontTx/>
                        <a:buNone/>
                      </a:pPr>
                      <a:r>
                        <a:rPr lang="en-AU" sz="1600" dirty="0">
                          <a:solidFill>
                            <a:schemeClr val="bg1"/>
                          </a:solidFill>
                        </a:rPr>
                        <a:t>Value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extLst>
                  <a:ext uri="{0D108BD9-81ED-4DB2-BD59-A6C34878D82A}">
                    <a16:rowId xmlns:a16="http://schemas.microsoft.com/office/drawing/2014/main" val="38050329"/>
                  </a:ext>
                </a:extLst>
              </a:tr>
              <a:tr h="295955">
                <a:tc rowSpan="4">
                  <a:txBody>
                    <a:bodyPr/>
                    <a:lstStyle/>
                    <a:p>
                      <a:pPr marL="0" indent="0" algn="l">
                        <a:buFontTx/>
                        <a:buNone/>
                      </a:pPr>
                      <a:r>
                        <a:rPr lang="en-AU" sz="1600" dirty="0"/>
                        <a:t>Value of whole contract</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0" indent="0">
                        <a:buFontTx/>
                        <a:buNone/>
                      </a:pPr>
                      <a:r>
                        <a:rPr lang="en-AU" sz="1600" dirty="0"/>
                        <a:t>Original approved contract value</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lgn="ctr">
                        <a:buFontTx/>
                        <a:buNone/>
                      </a:pPr>
                      <a:r>
                        <a:rPr lang="en-AU" sz="1600" dirty="0"/>
                        <a:t>$1,250,000</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520229929"/>
                  </a:ext>
                </a:extLst>
              </a:tr>
              <a:tr h="295955">
                <a:tc vMerge="1">
                  <a:txBody>
                    <a:bodyPr/>
                    <a:lstStyle/>
                    <a:p>
                      <a:pPr marL="0" indent="0" algn="l">
                        <a:buFontTx/>
                        <a:buNone/>
                      </a:pPr>
                      <a:endParaRPr lang="en-AU" sz="2000" dirty="0"/>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0" indent="0">
                        <a:buFontTx/>
                        <a:buNone/>
                      </a:pPr>
                      <a:r>
                        <a:rPr lang="en-AU" sz="1600" dirty="0"/>
                        <a:t>Cumulative value of all previous variations</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lgn="ctr">
                        <a:buFontTx/>
                        <a:buNone/>
                      </a:pPr>
                      <a:r>
                        <a:rPr lang="en-AU" sz="1600" dirty="0"/>
                        <a:t>$50,000</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306718876"/>
                  </a:ext>
                </a:extLst>
              </a:tr>
              <a:tr h="295955">
                <a:tc vMerge="1">
                  <a:txBody>
                    <a:bodyPr/>
                    <a:lstStyle/>
                    <a:p>
                      <a:pPr marL="0" indent="0" algn="l">
                        <a:buFontTx/>
                        <a:buNone/>
                      </a:pPr>
                      <a:endParaRPr lang="en-AU" sz="2000" dirty="0"/>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0" indent="0">
                        <a:buFontTx/>
                        <a:buNone/>
                      </a:pPr>
                      <a:r>
                        <a:rPr lang="en-AU" sz="1600" dirty="0"/>
                        <a:t>Value of the current variation</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lgn="ctr">
                        <a:buFontTx/>
                        <a:buNone/>
                      </a:pPr>
                      <a:r>
                        <a:rPr lang="en-AU" sz="1600" dirty="0"/>
                        <a:t>$100,000</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32279235"/>
                  </a:ext>
                </a:extLst>
              </a:tr>
              <a:tr h="295955">
                <a:tc vMerge="1">
                  <a:txBody>
                    <a:bodyPr/>
                    <a:lstStyle/>
                    <a:p>
                      <a:pPr marL="0" indent="0" algn="l">
                        <a:buFontTx/>
                        <a:buNone/>
                      </a:pPr>
                      <a:endParaRPr lang="en-AU" sz="2000" dirty="0"/>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0" indent="0">
                        <a:buFontTx/>
                        <a:buNone/>
                      </a:pPr>
                      <a:r>
                        <a:rPr lang="en-AU" sz="1600" b="1" dirty="0"/>
                        <a:t>Whole of contract value for approval</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lgn="ctr">
                        <a:buFontTx/>
                        <a:buNone/>
                      </a:pPr>
                      <a:r>
                        <a:rPr lang="en-AU" sz="1600" b="1" dirty="0"/>
                        <a:t>$1,400,000</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791699614"/>
                  </a:ext>
                </a:extLst>
              </a:tr>
            </a:tbl>
          </a:graphicData>
        </a:graphic>
      </p:graphicFrame>
      <p:sp>
        <p:nvSpPr>
          <p:cNvPr id="2" name="Title 1">
            <a:extLst>
              <a:ext uri="{FF2B5EF4-FFF2-40B4-BE49-F238E27FC236}">
                <a16:creationId xmlns:a16="http://schemas.microsoft.com/office/drawing/2014/main" id="{21952F84-025A-5FA0-CBE7-81013274326F}"/>
              </a:ext>
            </a:extLst>
          </p:cNvPr>
          <p:cNvSpPr>
            <a:spLocks noGrp="1"/>
          </p:cNvSpPr>
          <p:nvPr>
            <p:ph type="title"/>
          </p:nvPr>
        </p:nvSpPr>
        <p:spPr/>
        <p:txBody>
          <a:bodyPr>
            <a:normAutofit/>
          </a:bodyPr>
          <a:lstStyle/>
          <a:p>
            <a:r>
              <a:rPr lang="en-AU" dirty="0"/>
              <a:t>Activity</a:t>
            </a:r>
          </a:p>
        </p:txBody>
      </p:sp>
    </p:spTree>
    <p:custDataLst>
      <p:tags r:id="rId1"/>
    </p:custDataLst>
    <p:extLst>
      <p:ext uri="{BB962C8B-B14F-4D97-AF65-F5344CB8AC3E}">
        <p14:creationId xmlns:p14="http://schemas.microsoft.com/office/powerpoint/2010/main" val="1187058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btfpColumnIndicatorGroup2">
            <a:extLst>
              <a:ext uri="{FF2B5EF4-FFF2-40B4-BE49-F238E27FC236}">
                <a16:creationId xmlns:a16="http://schemas.microsoft.com/office/drawing/2014/main" id="{F778612B-EC44-D226-ACFE-3EEBE538BE96}"/>
              </a:ext>
            </a:extLst>
          </p:cNvPr>
          <p:cNvGrpSpPr/>
          <p:nvPr/>
        </p:nvGrpSpPr>
        <p:grpSpPr>
          <a:xfrm>
            <a:off x="0" y="6926580"/>
            <a:ext cx="12192000" cy="137160"/>
            <a:chOff x="0" y="6926580"/>
            <a:chExt cx="12192000" cy="137160"/>
          </a:xfrm>
        </p:grpSpPr>
        <p:sp>
          <p:nvSpPr>
            <p:cNvPr id="35" name="btfpColumnGapBlocker700525">
              <a:extLst>
                <a:ext uri="{FF2B5EF4-FFF2-40B4-BE49-F238E27FC236}">
                  <a16:creationId xmlns:a16="http://schemas.microsoft.com/office/drawing/2014/main" id="{B4526A67-5F02-C61B-75B5-FEF2F26D02CD}"/>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btfpColumnGapBlocker270205">
              <a:extLst>
                <a:ext uri="{FF2B5EF4-FFF2-40B4-BE49-F238E27FC236}">
                  <a16:creationId xmlns:a16="http://schemas.microsoft.com/office/drawing/2014/main" id="{AEF3CE47-6373-6B9F-D7DB-15A5110A1117}"/>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btfpColumnIndicator935478">
              <a:extLst>
                <a:ext uri="{FF2B5EF4-FFF2-40B4-BE49-F238E27FC236}">
                  <a16:creationId xmlns:a16="http://schemas.microsoft.com/office/drawing/2014/main" id="{5A205683-974F-EA83-C83B-7D907186A72F}"/>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btfpColumnIndicator340918">
              <a:extLst>
                <a:ext uri="{FF2B5EF4-FFF2-40B4-BE49-F238E27FC236}">
                  <a16:creationId xmlns:a16="http://schemas.microsoft.com/office/drawing/2014/main" id="{CBE293D4-9753-26AE-8C7F-C0014ACE89DA}"/>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6" name="btfpColumnIndicatorGroup1">
            <a:extLst>
              <a:ext uri="{FF2B5EF4-FFF2-40B4-BE49-F238E27FC236}">
                <a16:creationId xmlns:a16="http://schemas.microsoft.com/office/drawing/2014/main" id="{32FE065B-753E-07D9-162B-D74CC747D638}"/>
              </a:ext>
            </a:extLst>
          </p:cNvPr>
          <p:cNvGrpSpPr/>
          <p:nvPr/>
        </p:nvGrpSpPr>
        <p:grpSpPr>
          <a:xfrm>
            <a:off x="0" y="-205740"/>
            <a:ext cx="12192000" cy="137160"/>
            <a:chOff x="0" y="-205740"/>
            <a:chExt cx="12192000" cy="137160"/>
          </a:xfrm>
        </p:grpSpPr>
        <p:sp>
          <p:nvSpPr>
            <p:cNvPr id="34" name="btfpColumnGapBlocker338371">
              <a:extLst>
                <a:ext uri="{FF2B5EF4-FFF2-40B4-BE49-F238E27FC236}">
                  <a16:creationId xmlns:a16="http://schemas.microsoft.com/office/drawing/2014/main" id="{05BA5E4C-A7FB-42B6-3913-359FC62C6679}"/>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btfpColumnGapBlocker466749">
              <a:extLst>
                <a:ext uri="{FF2B5EF4-FFF2-40B4-BE49-F238E27FC236}">
                  <a16:creationId xmlns:a16="http://schemas.microsoft.com/office/drawing/2014/main" id="{63AC9CA1-94B0-DD30-B2D0-86B059EBD06F}"/>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btfpColumnIndicator369956">
              <a:extLst>
                <a:ext uri="{FF2B5EF4-FFF2-40B4-BE49-F238E27FC236}">
                  <a16:creationId xmlns:a16="http://schemas.microsoft.com/office/drawing/2014/main" id="{9947FF3E-D92E-F6A0-7D20-66FD3D20BED6}"/>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btfpColumnIndicator449414">
              <a:extLst>
                <a:ext uri="{FF2B5EF4-FFF2-40B4-BE49-F238E27FC236}">
                  <a16:creationId xmlns:a16="http://schemas.microsoft.com/office/drawing/2014/main" id="{78A15A73-A2DE-E3B0-42DC-9422445A8E16}"/>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5" name="Rectangle 2">
            <a:extLst>
              <a:ext uri="{FF2B5EF4-FFF2-40B4-BE49-F238E27FC236}">
                <a16:creationId xmlns:a16="http://schemas.microsoft.com/office/drawing/2014/main" id="{F18FD17C-DD01-CE4A-2612-87A4CB8DF90E}"/>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20B66C11-5080-6CE1-996E-23087A0F5BC7}"/>
              </a:ext>
            </a:extLst>
          </p:cNvPr>
          <p:cNvSpPr/>
          <p:nvPr/>
        </p:nvSpPr>
        <p:spPr>
          <a:xfrm>
            <a:off x="838200" y="1124744"/>
            <a:ext cx="8727975" cy="777875"/>
          </a:xfrm>
          <a:prstGeom prst="roundRect">
            <a:avLst>
              <a:gd name="adj" fmla="val 10639"/>
            </a:avLst>
          </a:prstGeom>
          <a:solidFill>
            <a:srgbClr val="54B1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What is a contract extension?</a:t>
            </a:r>
          </a:p>
        </p:txBody>
      </p:sp>
      <p:sp>
        <p:nvSpPr>
          <p:cNvPr id="2" name="Title 1">
            <a:extLst>
              <a:ext uri="{FF2B5EF4-FFF2-40B4-BE49-F238E27FC236}">
                <a16:creationId xmlns:a16="http://schemas.microsoft.com/office/drawing/2014/main" id="{5C1C0000-C04D-DC69-4663-90C612B0B8FF}"/>
              </a:ext>
            </a:extLst>
          </p:cNvPr>
          <p:cNvSpPr>
            <a:spLocks noGrp="1"/>
          </p:cNvSpPr>
          <p:nvPr>
            <p:ph type="title"/>
          </p:nvPr>
        </p:nvSpPr>
        <p:spPr/>
        <p:txBody>
          <a:bodyPr>
            <a:normAutofit/>
          </a:bodyPr>
          <a:lstStyle/>
          <a:p>
            <a:r>
              <a:rPr lang="en-AU" dirty="0"/>
              <a:t>Extensions</a:t>
            </a:r>
          </a:p>
        </p:txBody>
      </p:sp>
      <p:sp>
        <p:nvSpPr>
          <p:cNvPr id="3" name="Content Placeholder 2">
            <a:extLst>
              <a:ext uri="{FF2B5EF4-FFF2-40B4-BE49-F238E27FC236}">
                <a16:creationId xmlns:a16="http://schemas.microsoft.com/office/drawing/2014/main" id="{71804FEB-CE24-6A0D-EEEF-E3F6FCA8A719}"/>
              </a:ext>
            </a:extLst>
          </p:cNvPr>
          <p:cNvSpPr>
            <a:spLocks noGrp="1"/>
          </p:cNvSpPr>
          <p:nvPr>
            <p:ph idx="1"/>
          </p:nvPr>
        </p:nvSpPr>
        <p:spPr>
          <a:xfrm>
            <a:off x="838200" y="2841282"/>
            <a:ext cx="8727975" cy="3612054"/>
          </a:xfrm>
        </p:spPr>
        <p:txBody>
          <a:bodyPr/>
          <a:lstStyle/>
          <a:p>
            <a:r>
              <a:rPr lang="en-US" b="1" dirty="0">
                <a:solidFill>
                  <a:srgbClr val="54B143"/>
                </a:solidFill>
              </a:rPr>
              <a:t>Contract extension options built into a contract</a:t>
            </a:r>
          </a:p>
          <a:p>
            <a:pPr lvl="1"/>
            <a:r>
              <a:rPr lang="en-US" dirty="0">
                <a:solidFill>
                  <a:schemeClr val="tx1"/>
                </a:solidFill>
              </a:rPr>
              <a:t>Approval is required by Procurement and the relevant Director</a:t>
            </a:r>
          </a:p>
          <a:p>
            <a:endParaRPr lang="en-US" b="1" dirty="0"/>
          </a:p>
          <a:p>
            <a:r>
              <a:rPr lang="en-US" b="1" dirty="0">
                <a:solidFill>
                  <a:srgbClr val="54B143"/>
                </a:solidFill>
              </a:rPr>
              <a:t>Contract extensions not covered by an extension option while conducting a market tender</a:t>
            </a:r>
            <a:endParaRPr lang="en-US" dirty="0">
              <a:solidFill>
                <a:srgbClr val="54B143"/>
              </a:solidFill>
            </a:endParaRPr>
          </a:p>
          <a:p>
            <a:pPr lvl="1"/>
            <a:r>
              <a:rPr lang="en-US" dirty="0">
                <a:solidFill>
                  <a:schemeClr val="tx1"/>
                </a:solidFill>
              </a:rPr>
              <a:t>Treated as a variation</a:t>
            </a:r>
          </a:p>
          <a:p>
            <a:pPr lvl="1"/>
            <a:r>
              <a:rPr lang="en-US" dirty="0">
                <a:solidFill>
                  <a:schemeClr val="tx1"/>
                </a:solidFill>
              </a:rPr>
              <a:t>Approval value is total contract value including cumulative variations and the extension </a:t>
            </a:r>
          </a:p>
          <a:p>
            <a:endParaRPr lang="en-US" b="1" dirty="0"/>
          </a:p>
          <a:p>
            <a:r>
              <a:rPr lang="en-US" b="1" dirty="0">
                <a:solidFill>
                  <a:srgbClr val="54B143"/>
                </a:solidFill>
              </a:rPr>
              <a:t>Extensions not covered by an extension option outside a tender process</a:t>
            </a:r>
          </a:p>
          <a:p>
            <a:pPr lvl="1"/>
            <a:r>
              <a:rPr lang="en-US" dirty="0">
                <a:solidFill>
                  <a:schemeClr val="tx1"/>
                </a:solidFill>
              </a:rPr>
              <a:t>Contact Procurement to assess appropriate procurement strategy</a:t>
            </a:r>
          </a:p>
        </p:txBody>
      </p:sp>
      <p:grpSp>
        <p:nvGrpSpPr>
          <p:cNvPr id="6" name="btfpColumnHeaderBox911150">
            <a:extLst>
              <a:ext uri="{FF2B5EF4-FFF2-40B4-BE49-F238E27FC236}">
                <a16:creationId xmlns:a16="http://schemas.microsoft.com/office/drawing/2014/main" id="{962763E9-AA6B-878A-30F4-CF7F19F3CD3E}"/>
              </a:ext>
            </a:extLst>
          </p:cNvPr>
          <p:cNvGrpSpPr/>
          <p:nvPr>
            <p:custDataLst>
              <p:tags r:id="rId2"/>
            </p:custDataLst>
          </p:nvPr>
        </p:nvGrpSpPr>
        <p:grpSpPr>
          <a:xfrm>
            <a:off x="838200" y="2204864"/>
            <a:ext cx="8727975" cy="349775"/>
            <a:chOff x="609600" y="1485900"/>
            <a:chExt cx="9321800" cy="349775"/>
          </a:xfrm>
        </p:grpSpPr>
        <p:sp>
          <p:nvSpPr>
            <p:cNvPr id="4" name="btfpColumnHeaderBoxText911150">
              <a:extLst>
                <a:ext uri="{FF2B5EF4-FFF2-40B4-BE49-F238E27FC236}">
                  <a16:creationId xmlns:a16="http://schemas.microsoft.com/office/drawing/2014/main" id="{9487EA1E-9F35-8788-72D1-C735C180989E}"/>
                </a:ext>
              </a:extLst>
            </p:cNvPr>
            <p:cNvSpPr txBox="1"/>
            <p:nvPr/>
          </p:nvSpPr>
          <p:spPr>
            <a:xfrm>
              <a:off x="609600" y="1485900"/>
              <a:ext cx="9321800" cy="346393"/>
            </a:xfrm>
            <a:prstGeom prst="rect">
              <a:avLst/>
            </a:prstGeom>
            <a:noFill/>
          </p:spPr>
          <p:txBody>
            <a:bodyPr vert="horz" wrap="square" lIns="36036" tIns="36036" rIns="36036" bIns="36036" rtlCol="0" anchor="b">
              <a:spAutoFit/>
            </a:bodyPr>
            <a:lstStyle/>
            <a:p>
              <a:r>
                <a:rPr lang="en-AU" dirty="0">
                  <a:solidFill>
                    <a:srgbClr val="000000"/>
                  </a:solidFill>
                </a:rPr>
                <a:t>Three types:</a:t>
              </a:r>
            </a:p>
          </p:txBody>
        </p:sp>
        <p:cxnSp>
          <p:nvCxnSpPr>
            <p:cNvPr id="5" name="btfpColumnHeaderBoxLine911150">
              <a:extLst>
                <a:ext uri="{FF2B5EF4-FFF2-40B4-BE49-F238E27FC236}">
                  <a16:creationId xmlns:a16="http://schemas.microsoft.com/office/drawing/2014/main" id="{5BEA750F-53A5-49A3-D8B1-21F794BA3F0A}"/>
                </a:ext>
              </a:extLst>
            </p:cNvPr>
            <p:cNvCxnSpPr/>
            <p:nvPr/>
          </p:nvCxnSpPr>
          <p:spPr>
            <a:xfrm>
              <a:off x="609600" y="1835675"/>
              <a:ext cx="9321800"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715428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8B7922-E558-066E-22D2-5B6A74980CFE}"/>
              </a:ext>
            </a:extLst>
          </p:cNvPr>
          <p:cNvSpPr>
            <a:spLocks noGrp="1"/>
          </p:cNvSpPr>
          <p:nvPr>
            <p:ph idx="1"/>
          </p:nvPr>
        </p:nvSpPr>
        <p:spPr/>
        <p:txBody>
          <a:bodyPr/>
          <a:lstStyle/>
          <a:p>
            <a:pPr marL="0" indent="0">
              <a:buNone/>
            </a:pPr>
            <a:r>
              <a:rPr lang="en-US" b="1" dirty="0"/>
              <a:t>Considerations</a:t>
            </a:r>
          </a:p>
          <a:p>
            <a:r>
              <a:rPr lang="en-US" dirty="0"/>
              <a:t>Is exercising an extension option the best approach for Council?</a:t>
            </a:r>
          </a:p>
          <a:p>
            <a:r>
              <a:rPr lang="en-US" dirty="0"/>
              <a:t>Have you </a:t>
            </a:r>
            <a:r>
              <a:rPr lang="en-US" dirty="0" err="1"/>
              <a:t>analysed</a:t>
            </a:r>
            <a:r>
              <a:rPr lang="en-US" dirty="0"/>
              <a:t> the supply market?</a:t>
            </a:r>
          </a:p>
          <a:p>
            <a:r>
              <a:rPr lang="en-US" dirty="0"/>
              <a:t>What benefits are possible if you go out to the market vs exercising the option?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US" dirty="0"/>
              <a:t>What are the costs and risks if you go out to market instead of exercising the option?</a:t>
            </a:r>
          </a:p>
        </p:txBody>
      </p:sp>
      <p:grpSp>
        <p:nvGrpSpPr>
          <p:cNvPr id="37" name="btfpColumnIndicatorGroup2">
            <a:extLst>
              <a:ext uri="{FF2B5EF4-FFF2-40B4-BE49-F238E27FC236}">
                <a16:creationId xmlns:a16="http://schemas.microsoft.com/office/drawing/2014/main" id="{F778612B-EC44-D226-ACFE-3EEBE538BE96}"/>
              </a:ext>
            </a:extLst>
          </p:cNvPr>
          <p:cNvGrpSpPr/>
          <p:nvPr/>
        </p:nvGrpSpPr>
        <p:grpSpPr>
          <a:xfrm>
            <a:off x="0" y="6926580"/>
            <a:ext cx="12192000" cy="137160"/>
            <a:chOff x="0" y="6926580"/>
            <a:chExt cx="12192000" cy="137160"/>
          </a:xfrm>
        </p:grpSpPr>
        <p:sp>
          <p:nvSpPr>
            <p:cNvPr id="35" name="btfpColumnGapBlocker700525">
              <a:extLst>
                <a:ext uri="{FF2B5EF4-FFF2-40B4-BE49-F238E27FC236}">
                  <a16:creationId xmlns:a16="http://schemas.microsoft.com/office/drawing/2014/main" id="{B4526A67-5F02-C61B-75B5-FEF2F26D02CD}"/>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btfpColumnGapBlocker270205">
              <a:extLst>
                <a:ext uri="{FF2B5EF4-FFF2-40B4-BE49-F238E27FC236}">
                  <a16:creationId xmlns:a16="http://schemas.microsoft.com/office/drawing/2014/main" id="{AEF3CE47-6373-6B9F-D7DB-15A5110A1117}"/>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btfpColumnIndicator935478">
              <a:extLst>
                <a:ext uri="{FF2B5EF4-FFF2-40B4-BE49-F238E27FC236}">
                  <a16:creationId xmlns:a16="http://schemas.microsoft.com/office/drawing/2014/main" id="{5A205683-974F-EA83-C83B-7D907186A72F}"/>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btfpColumnIndicator340918">
              <a:extLst>
                <a:ext uri="{FF2B5EF4-FFF2-40B4-BE49-F238E27FC236}">
                  <a16:creationId xmlns:a16="http://schemas.microsoft.com/office/drawing/2014/main" id="{CBE293D4-9753-26AE-8C7F-C0014ACE89DA}"/>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6" name="btfpColumnIndicatorGroup1">
            <a:extLst>
              <a:ext uri="{FF2B5EF4-FFF2-40B4-BE49-F238E27FC236}">
                <a16:creationId xmlns:a16="http://schemas.microsoft.com/office/drawing/2014/main" id="{32FE065B-753E-07D9-162B-D74CC747D638}"/>
              </a:ext>
            </a:extLst>
          </p:cNvPr>
          <p:cNvGrpSpPr/>
          <p:nvPr/>
        </p:nvGrpSpPr>
        <p:grpSpPr>
          <a:xfrm>
            <a:off x="0" y="-205740"/>
            <a:ext cx="12192000" cy="137160"/>
            <a:chOff x="0" y="-205740"/>
            <a:chExt cx="12192000" cy="137160"/>
          </a:xfrm>
        </p:grpSpPr>
        <p:sp>
          <p:nvSpPr>
            <p:cNvPr id="34" name="btfpColumnGapBlocker338371">
              <a:extLst>
                <a:ext uri="{FF2B5EF4-FFF2-40B4-BE49-F238E27FC236}">
                  <a16:creationId xmlns:a16="http://schemas.microsoft.com/office/drawing/2014/main" id="{05BA5E4C-A7FB-42B6-3913-359FC62C6679}"/>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btfpColumnGapBlocker466749">
              <a:extLst>
                <a:ext uri="{FF2B5EF4-FFF2-40B4-BE49-F238E27FC236}">
                  <a16:creationId xmlns:a16="http://schemas.microsoft.com/office/drawing/2014/main" id="{63AC9CA1-94B0-DD30-B2D0-86B059EBD06F}"/>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btfpColumnIndicator369956">
              <a:extLst>
                <a:ext uri="{FF2B5EF4-FFF2-40B4-BE49-F238E27FC236}">
                  <a16:creationId xmlns:a16="http://schemas.microsoft.com/office/drawing/2014/main" id="{9947FF3E-D92E-F6A0-7D20-66FD3D20BED6}"/>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btfpColumnIndicator449414">
              <a:extLst>
                <a:ext uri="{FF2B5EF4-FFF2-40B4-BE49-F238E27FC236}">
                  <a16:creationId xmlns:a16="http://schemas.microsoft.com/office/drawing/2014/main" id="{78A15A73-A2DE-E3B0-42DC-9422445A8E16}"/>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5" name="Rectangle 2">
            <a:extLst>
              <a:ext uri="{FF2B5EF4-FFF2-40B4-BE49-F238E27FC236}">
                <a16:creationId xmlns:a16="http://schemas.microsoft.com/office/drawing/2014/main" id="{F18FD17C-DD01-CE4A-2612-87A4CB8DF90E}"/>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graphicFrame>
        <p:nvGraphicFramePr>
          <p:cNvPr id="2" name="btfpTable131142">
            <a:extLst>
              <a:ext uri="{FF2B5EF4-FFF2-40B4-BE49-F238E27FC236}">
                <a16:creationId xmlns:a16="http://schemas.microsoft.com/office/drawing/2014/main" id="{A9088E6F-6CDE-3FF7-401C-EC4874A98E8C}"/>
              </a:ext>
            </a:extLst>
          </p:cNvPr>
          <p:cNvGraphicFramePr>
            <a:graphicFrameLocks noGrp="1"/>
          </p:cNvGraphicFramePr>
          <p:nvPr>
            <p:custDataLst>
              <p:tags r:id="rId2"/>
            </p:custDataLst>
            <p:extLst>
              <p:ext uri="{D42A27DB-BD31-4B8C-83A1-F6EECF244321}">
                <p14:modId xmlns:p14="http://schemas.microsoft.com/office/powerpoint/2010/main" val="2690686059"/>
              </p:ext>
            </p:extLst>
          </p:nvPr>
        </p:nvGraphicFramePr>
        <p:xfrm>
          <a:off x="983432" y="3062848"/>
          <a:ext cx="8496944" cy="1158240"/>
        </p:xfrm>
        <a:graphic>
          <a:graphicData uri="http://schemas.openxmlformats.org/drawingml/2006/table">
            <a:tbl>
              <a:tblPr firstRow="1" firstCol="1">
                <a:tableStyleId>{9D7B26C5-4107-4FEC-AEDC-1716B250A1EF}</a:tableStyleId>
              </a:tblPr>
              <a:tblGrid>
                <a:gridCol w="4248472">
                  <a:extLst>
                    <a:ext uri="{9D8B030D-6E8A-4147-A177-3AD203B41FA5}">
                      <a16:colId xmlns:a16="http://schemas.microsoft.com/office/drawing/2014/main" val="452520595"/>
                    </a:ext>
                  </a:extLst>
                </a:gridCol>
                <a:gridCol w="4248472">
                  <a:extLst>
                    <a:ext uri="{9D8B030D-6E8A-4147-A177-3AD203B41FA5}">
                      <a16:colId xmlns:a16="http://schemas.microsoft.com/office/drawing/2014/main" val="2387144498"/>
                    </a:ext>
                  </a:extLst>
                </a:gridCol>
              </a:tblGrid>
              <a:tr h="254000">
                <a:tc>
                  <a:txBody>
                    <a:bodyPr/>
                    <a:lstStyle/>
                    <a:p>
                      <a:pPr marL="0" indent="0">
                        <a:spcBef>
                          <a:spcPts val="0"/>
                        </a:spcBef>
                        <a:buFontTx/>
                        <a:buNone/>
                      </a:pPr>
                      <a:r>
                        <a:rPr lang="en-AU" sz="1600" dirty="0">
                          <a:solidFill>
                            <a:schemeClr val="bg1"/>
                          </a:solidFill>
                        </a:rPr>
                        <a:t>Exercise option</a:t>
                      </a:r>
                    </a:p>
                  </a:txBody>
                  <a:tcPr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tc>
                  <a:txBody>
                    <a:bodyPr/>
                    <a:lstStyle/>
                    <a:p>
                      <a:pPr marL="0" indent="0">
                        <a:spcBef>
                          <a:spcPts val="0"/>
                        </a:spcBef>
                        <a:buFontTx/>
                        <a:buNone/>
                      </a:pPr>
                      <a:r>
                        <a:rPr lang="en-AU" sz="1600" dirty="0">
                          <a:solidFill>
                            <a:schemeClr val="bg1"/>
                          </a:solidFill>
                        </a:rPr>
                        <a:t>Go out to market</a:t>
                      </a:r>
                    </a:p>
                  </a:txBody>
                  <a:tcPr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extLst>
                  <a:ext uri="{0D108BD9-81ED-4DB2-BD59-A6C34878D82A}">
                    <a16:rowId xmlns:a16="http://schemas.microsoft.com/office/drawing/2014/main" val="3292650443"/>
                  </a:ext>
                </a:extLst>
              </a:tr>
              <a:tr h="254000">
                <a:tc>
                  <a:txBody>
                    <a:bodyPr/>
                    <a:lstStyle/>
                    <a:p>
                      <a:pPr marL="285750" indent="-285750">
                        <a:buFont typeface="Arial" panose="020B0604020202020204" pitchFamily="34" charset="0"/>
                        <a:buChar char="•"/>
                      </a:pPr>
                      <a:r>
                        <a:rPr lang="en-AU" sz="1600" b="0" dirty="0"/>
                        <a:t>Continuity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b="0" dirty="0"/>
                        <a:t>Avoid cost increase?</a:t>
                      </a:r>
                    </a:p>
                    <a:p>
                      <a:pPr marL="285750" indent="-285750">
                        <a:buFont typeface="Arial" panose="020B0604020202020204" pitchFamily="34" charset="0"/>
                        <a:buChar char="•"/>
                      </a:pPr>
                      <a:r>
                        <a:rPr lang="en-AU" sz="1600" b="0" dirty="0"/>
                        <a:t>Avoid cost of tendering</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285750" indent="-285750">
                        <a:buFont typeface="Arial" panose="020B0604020202020204" pitchFamily="34" charset="0"/>
                        <a:buChar char="•"/>
                      </a:pPr>
                      <a:r>
                        <a:rPr lang="en-AU" sz="1600" b="0" dirty="0"/>
                        <a:t>Innovation?</a:t>
                      </a:r>
                    </a:p>
                    <a:p>
                      <a:pPr marL="285750" indent="-285750">
                        <a:buFont typeface="Arial" panose="020B0604020202020204" pitchFamily="34" charset="0"/>
                        <a:buChar char="•"/>
                      </a:pPr>
                      <a:r>
                        <a:rPr lang="en-AU" sz="1600" b="0" dirty="0"/>
                        <a:t>New competition?</a:t>
                      </a:r>
                    </a:p>
                    <a:p>
                      <a:pPr marL="285750" indent="-285750">
                        <a:buFont typeface="Arial" panose="020B0604020202020204" pitchFamily="34" charset="0"/>
                        <a:buChar char="•"/>
                      </a:pPr>
                      <a:r>
                        <a:rPr lang="en-AU" sz="1600" b="0" dirty="0"/>
                        <a:t>Enables changes in requirements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781801580"/>
                  </a:ext>
                </a:extLst>
              </a:tr>
            </a:tbl>
          </a:graphicData>
        </a:graphic>
      </p:graphicFrame>
      <p:sp>
        <p:nvSpPr>
          <p:cNvPr id="3" name="Title 2">
            <a:extLst>
              <a:ext uri="{FF2B5EF4-FFF2-40B4-BE49-F238E27FC236}">
                <a16:creationId xmlns:a16="http://schemas.microsoft.com/office/drawing/2014/main" id="{06E3FD11-34CA-2863-A90B-8D42286AD660}"/>
              </a:ext>
            </a:extLst>
          </p:cNvPr>
          <p:cNvSpPr>
            <a:spLocks noGrp="1"/>
          </p:cNvSpPr>
          <p:nvPr>
            <p:ph type="title"/>
          </p:nvPr>
        </p:nvSpPr>
        <p:spPr/>
        <p:txBody>
          <a:bodyPr>
            <a:normAutofit/>
          </a:bodyPr>
          <a:lstStyle/>
          <a:p>
            <a:r>
              <a:rPr lang="en-AU" dirty="0"/>
              <a:t>Extensions</a:t>
            </a:r>
          </a:p>
        </p:txBody>
      </p:sp>
    </p:spTree>
    <p:custDataLst>
      <p:tags r:id="rId1"/>
    </p:custDataLst>
    <p:extLst>
      <p:ext uri="{BB962C8B-B14F-4D97-AF65-F5344CB8AC3E}">
        <p14:creationId xmlns:p14="http://schemas.microsoft.com/office/powerpoint/2010/main" val="13147774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btfpColumnIndicatorGroup2">
            <a:extLst>
              <a:ext uri="{FF2B5EF4-FFF2-40B4-BE49-F238E27FC236}">
                <a16:creationId xmlns:a16="http://schemas.microsoft.com/office/drawing/2014/main" id="{C21E774B-B134-1AA7-C2D5-5BFA6FB04AFD}"/>
              </a:ext>
            </a:extLst>
          </p:cNvPr>
          <p:cNvGrpSpPr/>
          <p:nvPr/>
        </p:nvGrpSpPr>
        <p:grpSpPr>
          <a:xfrm>
            <a:off x="0" y="6926580"/>
            <a:ext cx="12192000" cy="137160"/>
            <a:chOff x="0" y="6926580"/>
            <a:chExt cx="12192000" cy="137160"/>
          </a:xfrm>
        </p:grpSpPr>
        <p:sp>
          <p:nvSpPr>
            <p:cNvPr id="34" name="btfpColumnGapBlocker155709">
              <a:extLst>
                <a:ext uri="{FF2B5EF4-FFF2-40B4-BE49-F238E27FC236}">
                  <a16:creationId xmlns:a16="http://schemas.microsoft.com/office/drawing/2014/main" id="{5F8DD066-B64A-B9E8-3AAD-BB8E6037043F}"/>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btfpColumnGapBlocker386839">
              <a:extLst>
                <a:ext uri="{FF2B5EF4-FFF2-40B4-BE49-F238E27FC236}">
                  <a16:creationId xmlns:a16="http://schemas.microsoft.com/office/drawing/2014/main" id="{BDEF886C-B206-1D7F-04FB-C2E9288B7E14}"/>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btfpColumnIndicator994161">
              <a:extLst>
                <a:ext uri="{FF2B5EF4-FFF2-40B4-BE49-F238E27FC236}">
                  <a16:creationId xmlns:a16="http://schemas.microsoft.com/office/drawing/2014/main" id="{69F28575-838B-6D8F-0967-E10B8DFA1534}"/>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btfpColumnIndicator638485">
              <a:extLst>
                <a:ext uri="{FF2B5EF4-FFF2-40B4-BE49-F238E27FC236}">
                  <a16:creationId xmlns:a16="http://schemas.microsoft.com/office/drawing/2014/main" id="{1E9265D5-7EA7-C31D-DAA2-495AF2D7631F}"/>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5" name="btfpColumnIndicatorGroup1">
            <a:extLst>
              <a:ext uri="{FF2B5EF4-FFF2-40B4-BE49-F238E27FC236}">
                <a16:creationId xmlns:a16="http://schemas.microsoft.com/office/drawing/2014/main" id="{2A340F76-58FB-071C-8EB3-843B4F115F57}"/>
              </a:ext>
            </a:extLst>
          </p:cNvPr>
          <p:cNvGrpSpPr/>
          <p:nvPr/>
        </p:nvGrpSpPr>
        <p:grpSpPr>
          <a:xfrm>
            <a:off x="0" y="-205740"/>
            <a:ext cx="12192000" cy="137160"/>
            <a:chOff x="0" y="-205740"/>
            <a:chExt cx="12192000" cy="137160"/>
          </a:xfrm>
        </p:grpSpPr>
        <p:sp>
          <p:nvSpPr>
            <p:cNvPr id="33" name="btfpColumnGapBlocker251291">
              <a:extLst>
                <a:ext uri="{FF2B5EF4-FFF2-40B4-BE49-F238E27FC236}">
                  <a16:creationId xmlns:a16="http://schemas.microsoft.com/office/drawing/2014/main" id="{9036B67A-DEA2-2D86-4456-D7CC9A1F4283}"/>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btfpColumnGapBlocker226245">
              <a:extLst>
                <a:ext uri="{FF2B5EF4-FFF2-40B4-BE49-F238E27FC236}">
                  <a16:creationId xmlns:a16="http://schemas.microsoft.com/office/drawing/2014/main" id="{C0520F00-F617-1961-1035-E3769B5E8AD7}"/>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9" name="btfpColumnIndicator796521">
              <a:extLst>
                <a:ext uri="{FF2B5EF4-FFF2-40B4-BE49-F238E27FC236}">
                  <a16:creationId xmlns:a16="http://schemas.microsoft.com/office/drawing/2014/main" id="{34293B8B-01AC-EDD7-7451-587976954B72}"/>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btfpColumnIndicator166394">
              <a:extLst>
                <a:ext uri="{FF2B5EF4-FFF2-40B4-BE49-F238E27FC236}">
                  <a16:creationId xmlns:a16="http://schemas.microsoft.com/office/drawing/2014/main" id="{12A600B5-C7B5-493C-21B0-F613ED67BD21}"/>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3" name="btfpBulletedList194013">
            <a:extLst>
              <a:ext uri="{FF2B5EF4-FFF2-40B4-BE49-F238E27FC236}">
                <a16:creationId xmlns:a16="http://schemas.microsoft.com/office/drawing/2014/main" id="{F174EFDF-6BA8-445D-41D9-1CE4F74A1DAA}"/>
              </a:ext>
            </a:extLst>
          </p:cNvPr>
          <p:cNvSpPr txBox="1"/>
          <p:nvPr>
            <p:custDataLst>
              <p:tags r:id="rId2"/>
            </p:custDataLst>
          </p:nvPr>
        </p:nvSpPr>
        <p:spPr bwMode="gray">
          <a:xfrm>
            <a:off x="481056" y="1346517"/>
            <a:ext cx="5326909" cy="280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endParaRPr lang="en-US" dirty="0"/>
          </a:p>
        </p:txBody>
      </p:sp>
      <p:sp>
        <p:nvSpPr>
          <p:cNvPr id="38" name="Rectangle 2">
            <a:extLst>
              <a:ext uri="{FF2B5EF4-FFF2-40B4-BE49-F238E27FC236}">
                <a16:creationId xmlns:a16="http://schemas.microsoft.com/office/drawing/2014/main" id="{969A7222-79C9-E209-C127-9FF56E726FE1}"/>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2011B04-D608-F5F9-EFB4-601FEE7B0AA6}"/>
              </a:ext>
            </a:extLst>
          </p:cNvPr>
          <p:cNvSpPr>
            <a:spLocks noGrp="1"/>
          </p:cNvSpPr>
          <p:nvPr>
            <p:ph type="title"/>
          </p:nvPr>
        </p:nvSpPr>
        <p:spPr/>
        <p:txBody>
          <a:bodyPr>
            <a:normAutofit/>
          </a:bodyPr>
          <a:lstStyle/>
          <a:p>
            <a:r>
              <a:rPr lang="en-AU" dirty="0"/>
              <a:t>Procurement Guidelines</a:t>
            </a:r>
          </a:p>
        </p:txBody>
      </p:sp>
      <p:sp>
        <p:nvSpPr>
          <p:cNvPr id="3" name="Content Placeholder 2">
            <a:extLst>
              <a:ext uri="{FF2B5EF4-FFF2-40B4-BE49-F238E27FC236}">
                <a16:creationId xmlns:a16="http://schemas.microsoft.com/office/drawing/2014/main" id="{0CA7D6D9-0934-6A70-AEBA-E3D9F66C5BE9}"/>
              </a:ext>
            </a:extLst>
          </p:cNvPr>
          <p:cNvSpPr>
            <a:spLocks noGrp="1"/>
          </p:cNvSpPr>
          <p:nvPr>
            <p:ph idx="1"/>
          </p:nvPr>
        </p:nvSpPr>
        <p:spPr>
          <a:xfrm>
            <a:off x="835479" y="1268760"/>
            <a:ext cx="4108393" cy="4908203"/>
          </a:xfrm>
        </p:spPr>
        <p:txBody>
          <a:bodyPr/>
          <a:lstStyle/>
          <a:p>
            <a:r>
              <a:rPr lang="en-US" dirty="0"/>
              <a:t>Provides a summary of key aspects of the procurement process</a:t>
            </a:r>
          </a:p>
          <a:p>
            <a:endParaRPr lang="en-US" dirty="0"/>
          </a:p>
          <a:p>
            <a:r>
              <a:rPr lang="en-US" dirty="0"/>
              <a:t>Provides guidance on the Procurement Policy</a:t>
            </a:r>
          </a:p>
          <a:p>
            <a:endParaRPr lang="en-US" dirty="0"/>
          </a:p>
          <a:p>
            <a:r>
              <a:rPr lang="en-US" dirty="0"/>
              <a:t>Includes a one-page reference of procurement process requirements</a:t>
            </a:r>
          </a:p>
        </p:txBody>
      </p:sp>
      <p:pic>
        <p:nvPicPr>
          <p:cNvPr id="5" name="Picture 4">
            <a:extLst>
              <a:ext uri="{FF2B5EF4-FFF2-40B4-BE49-F238E27FC236}">
                <a16:creationId xmlns:a16="http://schemas.microsoft.com/office/drawing/2014/main" id="{CB78D0AE-531B-698F-CDDC-4827D59AA1FE}"/>
              </a:ext>
            </a:extLst>
          </p:cNvPr>
          <p:cNvPicPr>
            <a:picLocks noChangeAspect="1"/>
          </p:cNvPicPr>
          <p:nvPr/>
        </p:nvPicPr>
        <p:blipFill>
          <a:blip r:embed="rId4"/>
          <a:stretch>
            <a:fillRect/>
          </a:stretch>
        </p:blipFill>
        <p:spPr>
          <a:xfrm>
            <a:off x="5807968" y="1124744"/>
            <a:ext cx="3461270" cy="4864658"/>
          </a:xfrm>
          <a:prstGeom prst="rect">
            <a:avLst/>
          </a:prstGeom>
          <a:effectLst>
            <a:outerShdw blurRad="50800" dist="1270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288534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D8CCA58-B50D-F77C-ADAD-60BE2449E41B}"/>
              </a:ext>
            </a:extLst>
          </p:cNvPr>
          <p:cNvSpPr/>
          <p:nvPr/>
        </p:nvSpPr>
        <p:spPr>
          <a:xfrm>
            <a:off x="7736086" y="5661248"/>
            <a:ext cx="2392360" cy="9361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3" name="btfpColumnIndicatorGroup2">
            <a:extLst>
              <a:ext uri="{FF2B5EF4-FFF2-40B4-BE49-F238E27FC236}">
                <a16:creationId xmlns:a16="http://schemas.microsoft.com/office/drawing/2014/main" id="{4179C741-5D95-64F4-6C82-5811D95CF965}"/>
              </a:ext>
            </a:extLst>
          </p:cNvPr>
          <p:cNvGrpSpPr/>
          <p:nvPr/>
        </p:nvGrpSpPr>
        <p:grpSpPr>
          <a:xfrm>
            <a:off x="0" y="6926580"/>
            <a:ext cx="12192000" cy="137160"/>
            <a:chOff x="0" y="6926580"/>
            <a:chExt cx="12192000" cy="137160"/>
          </a:xfrm>
        </p:grpSpPr>
        <p:sp>
          <p:nvSpPr>
            <p:cNvPr id="51" name="btfpColumnGapBlocker408394">
              <a:extLst>
                <a:ext uri="{FF2B5EF4-FFF2-40B4-BE49-F238E27FC236}">
                  <a16:creationId xmlns:a16="http://schemas.microsoft.com/office/drawing/2014/main" id="{2193C492-E0FE-A543-31C8-6B7425065041}"/>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btfpColumnGapBlocker661254">
              <a:extLst>
                <a:ext uri="{FF2B5EF4-FFF2-40B4-BE49-F238E27FC236}">
                  <a16:creationId xmlns:a16="http://schemas.microsoft.com/office/drawing/2014/main" id="{07C61982-09BE-DB77-8A0F-4117CABD5966}"/>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7" name="btfpColumnIndicator196588">
              <a:extLst>
                <a:ext uri="{FF2B5EF4-FFF2-40B4-BE49-F238E27FC236}">
                  <a16:creationId xmlns:a16="http://schemas.microsoft.com/office/drawing/2014/main" id="{9045E8ED-DCB5-84FD-2D37-E67F8F8B6471}"/>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 name="btfpColumnIndicator119560">
              <a:extLst>
                <a:ext uri="{FF2B5EF4-FFF2-40B4-BE49-F238E27FC236}">
                  <a16:creationId xmlns:a16="http://schemas.microsoft.com/office/drawing/2014/main" id="{645000AB-3FB2-E474-7631-2CAEBC5DCED5}"/>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52" name="btfpColumnIndicatorGroup1">
            <a:extLst>
              <a:ext uri="{FF2B5EF4-FFF2-40B4-BE49-F238E27FC236}">
                <a16:creationId xmlns:a16="http://schemas.microsoft.com/office/drawing/2014/main" id="{5C898D11-D203-10E2-C2FF-D5C5C9A6B8C3}"/>
              </a:ext>
            </a:extLst>
          </p:cNvPr>
          <p:cNvGrpSpPr/>
          <p:nvPr/>
        </p:nvGrpSpPr>
        <p:grpSpPr>
          <a:xfrm>
            <a:off x="0" y="-205740"/>
            <a:ext cx="12192000" cy="137160"/>
            <a:chOff x="0" y="-205740"/>
            <a:chExt cx="12192000" cy="137160"/>
          </a:xfrm>
        </p:grpSpPr>
        <p:sp>
          <p:nvSpPr>
            <p:cNvPr id="50" name="btfpColumnGapBlocker629400">
              <a:extLst>
                <a:ext uri="{FF2B5EF4-FFF2-40B4-BE49-F238E27FC236}">
                  <a16:creationId xmlns:a16="http://schemas.microsoft.com/office/drawing/2014/main" id="{46FC5D95-600E-7550-59A9-A8D672B190AD}"/>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btfpColumnGapBlocker167372">
              <a:extLst>
                <a:ext uri="{FF2B5EF4-FFF2-40B4-BE49-F238E27FC236}">
                  <a16:creationId xmlns:a16="http://schemas.microsoft.com/office/drawing/2014/main" id="{78CDFC9B-2A3B-A1DF-7B36-F83D846D7A0E}"/>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6" name="btfpColumnIndicator855902">
              <a:extLst>
                <a:ext uri="{FF2B5EF4-FFF2-40B4-BE49-F238E27FC236}">
                  <a16:creationId xmlns:a16="http://schemas.microsoft.com/office/drawing/2014/main" id="{D5AE82C8-EE33-9105-0EFF-98283B9DC785}"/>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btfpColumnIndicator265542">
              <a:extLst>
                <a:ext uri="{FF2B5EF4-FFF2-40B4-BE49-F238E27FC236}">
                  <a16:creationId xmlns:a16="http://schemas.microsoft.com/office/drawing/2014/main" id="{98DD6575-0A19-02CC-5710-07D6839E28DF}"/>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6" name="btfpBulletedList194013">
            <a:extLst>
              <a:ext uri="{FF2B5EF4-FFF2-40B4-BE49-F238E27FC236}">
                <a16:creationId xmlns:a16="http://schemas.microsoft.com/office/drawing/2014/main" id="{26F8E99C-B1C3-0627-570D-D87F0E1A1553}"/>
              </a:ext>
            </a:extLst>
          </p:cNvPr>
          <p:cNvSpPr txBox="1"/>
          <p:nvPr>
            <p:custDataLst>
              <p:tags r:id="rId2"/>
            </p:custDataLst>
          </p:nvPr>
        </p:nvSpPr>
        <p:spPr bwMode="gray">
          <a:xfrm>
            <a:off x="481056" y="1346517"/>
            <a:ext cx="8855299" cy="50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342900" indent="-342900">
              <a:spcBef>
                <a:spcPct val="20000"/>
              </a:spcBef>
              <a:buChar char="•"/>
              <a:defRPr sz="1800" b="0">
                <a:solidFill>
                  <a:srgbClr val="333399"/>
                </a:solidFill>
                <a:cs typeface="Arial" panose="020B0604020202020204" pitchFamily="34" charset="0"/>
              </a:defRPr>
            </a:lvl1pPr>
            <a:lvl2pPr marL="742950" lvl="1" indent="-285750">
              <a:spcBef>
                <a:spcPct val="20000"/>
              </a:spcBef>
              <a:buFont typeface="Wingdings" panose="05000000000000000000" pitchFamily="2" charset="2"/>
              <a:buChar char="§"/>
              <a:defRPr sz="1600" b="0">
                <a:solidFill>
                  <a:srgbClr val="333399"/>
                </a:solidFill>
                <a:cs typeface="Arial" panose="020B0604020202020204" pitchFamily="34" charset="0"/>
              </a:defRPr>
            </a:lvl2pPr>
            <a:lvl3pPr marL="1143000" indent="-228600">
              <a:spcBef>
                <a:spcPct val="20000"/>
              </a:spcBef>
              <a:buChar char="•"/>
              <a:defRPr sz="1700">
                <a:solidFill>
                  <a:schemeClr val="accent2"/>
                </a:solidFill>
                <a:latin typeface="+mn-lt"/>
              </a:defRPr>
            </a:lvl3pPr>
            <a:lvl4pPr marL="1600200" indent="-228600">
              <a:spcBef>
                <a:spcPct val="20000"/>
              </a:spcBef>
              <a:buChar char="•"/>
              <a:defRPr sz="1700">
                <a:solidFill>
                  <a:schemeClr val="accent2"/>
                </a:solidFill>
                <a:latin typeface="+mn-lt"/>
              </a:defRPr>
            </a:lvl4pPr>
            <a:lvl5pPr marL="2057400" indent="-228600">
              <a:spcBef>
                <a:spcPct val="20000"/>
              </a:spcBef>
              <a:buChar char="•"/>
              <a:defRPr sz="1700">
                <a:solidFill>
                  <a:schemeClr val="accent2"/>
                </a:solidFill>
                <a:latin typeface="+mn-lt"/>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endParaRPr lang="en-US" dirty="0"/>
          </a:p>
        </p:txBody>
      </p:sp>
      <p:sp>
        <p:nvSpPr>
          <p:cNvPr id="27" name="Rectangle 2">
            <a:extLst>
              <a:ext uri="{FF2B5EF4-FFF2-40B4-BE49-F238E27FC236}">
                <a16:creationId xmlns:a16="http://schemas.microsoft.com/office/drawing/2014/main" id="{5DD48F8B-01B9-10F4-6D04-3B0193E29D82}"/>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pic>
        <p:nvPicPr>
          <p:cNvPr id="28" name="Picture 27" descr="Graphical user interface, table&#10;&#10;Description automatically generated with medium confidence">
            <a:extLst>
              <a:ext uri="{FF2B5EF4-FFF2-40B4-BE49-F238E27FC236}">
                <a16:creationId xmlns:a16="http://schemas.microsoft.com/office/drawing/2014/main" id="{A4CB72C9-E87F-CA15-E0A4-F77444FFA4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16" y="1835853"/>
            <a:ext cx="8640960" cy="4606094"/>
          </a:xfrm>
          <a:prstGeom prst="rect">
            <a:avLst/>
          </a:prstGeom>
        </p:spPr>
      </p:pic>
      <p:sp>
        <p:nvSpPr>
          <p:cNvPr id="4" name="Title 3">
            <a:extLst>
              <a:ext uri="{FF2B5EF4-FFF2-40B4-BE49-F238E27FC236}">
                <a16:creationId xmlns:a16="http://schemas.microsoft.com/office/drawing/2014/main" id="{78070767-A40F-D2AC-867F-2DF27820CF8F}"/>
              </a:ext>
            </a:extLst>
          </p:cNvPr>
          <p:cNvSpPr>
            <a:spLocks noGrp="1"/>
          </p:cNvSpPr>
          <p:nvPr>
            <p:ph type="title"/>
          </p:nvPr>
        </p:nvSpPr>
        <p:spPr/>
        <p:txBody>
          <a:bodyPr>
            <a:normAutofit/>
          </a:bodyPr>
          <a:lstStyle/>
          <a:p>
            <a:r>
              <a:rPr lang="en-AU" dirty="0"/>
              <a:t>Tools and templates</a:t>
            </a:r>
          </a:p>
        </p:txBody>
      </p:sp>
      <p:sp>
        <p:nvSpPr>
          <p:cNvPr id="5" name="Content Placeholder 4">
            <a:extLst>
              <a:ext uri="{FF2B5EF4-FFF2-40B4-BE49-F238E27FC236}">
                <a16:creationId xmlns:a16="http://schemas.microsoft.com/office/drawing/2014/main" id="{C8035C56-C88E-1797-6140-A2D89BC2646F}"/>
              </a:ext>
            </a:extLst>
          </p:cNvPr>
          <p:cNvSpPr>
            <a:spLocks noGrp="1"/>
          </p:cNvSpPr>
          <p:nvPr>
            <p:ph idx="1"/>
          </p:nvPr>
        </p:nvSpPr>
        <p:spPr/>
        <p:txBody>
          <a:bodyPr/>
          <a:lstStyle/>
          <a:p>
            <a:pPr marL="0" indent="0">
              <a:buNone/>
            </a:pPr>
            <a:r>
              <a:rPr lang="en-US" dirty="0"/>
              <a:t>A suite of forms and templates is under development</a:t>
            </a:r>
          </a:p>
        </p:txBody>
      </p:sp>
    </p:spTree>
    <p:custDataLst>
      <p:tags r:id="rId1"/>
    </p:custDataLst>
    <p:extLst>
      <p:ext uri="{BB962C8B-B14F-4D97-AF65-F5344CB8AC3E}">
        <p14:creationId xmlns:p14="http://schemas.microsoft.com/office/powerpoint/2010/main" val="177425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C043C998-44E4-96E1-766A-DD6DDE905979}"/>
              </a:ext>
            </a:extLst>
          </p:cNvPr>
          <p:cNvGrpSpPr/>
          <p:nvPr/>
        </p:nvGrpSpPr>
        <p:grpSpPr>
          <a:xfrm>
            <a:off x="0" y="6926580"/>
            <a:ext cx="12192000" cy="137160"/>
            <a:chOff x="0" y="6926580"/>
            <a:chExt cx="12192000" cy="137160"/>
          </a:xfrm>
        </p:grpSpPr>
        <p:sp>
          <p:nvSpPr>
            <p:cNvPr id="22" name="btfpColumnGapBlocker209061">
              <a:extLst>
                <a:ext uri="{FF2B5EF4-FFF2-40B4-BE49-F238E27FC236}">
                  <a16:creationId xmlns:a16="http://schemas.microsoft.com/office/drawing/2014/main" id="{984301D1-A7AF-4730-2428-8740B80AE451}"/>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btfpColumnGapBlocker704164">
              <a:extLst>
                <a:ext uri="{FF2B5EF4-FFF2-40B4-BE49-F238E27FC236}">
                  <a16:creationId xmlns:a16="http://schemas.microsoft.com/office/drawing/2014/main" id="{A5828E04-1933-15D0-D68B-E25DDFE1C8A3}"/>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852880">
              <a:extLst>
                <a:ext uri="{FF2B5EF4-FFF2-40B4-BE49-F238E27FC236}">
                  <a16:creationId xmlns:a16="http://schemas.microsoft.com/office/drawing/2014/main" id="{5F1DD4FD-B0D5-3E04-B1D6-28EDFA7372A3}"/>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btfpColumnIndicator179075">
              <a:extLst>
                <a:ext uri="{FF2B5EF4-FFF2-40B4-BE49-F238E27FC236}">
                  <a16:creationId xmlns:a16="http://schemas.microsoft.com/office/drawing/2014/main" id="{DCE48AB1-7588-3ED8-39B3-5A85BBD33131}"/>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3" name="btfpColumnIndicatorGroup1">
            <a:extLst>
              <a:ext uri="{FF2B5EF4-FFF2-40B4-BE49-F238E27FC236}">
                <a16:creationId xmlns:a16="http://schemas.microsoft.com/office/drawing/2014/main" id="{AFD60655-8370-8AB1-7F10-9E493332910C}"/>
              </a:ext>
            </a:extLst>
          </p:cNvPr>
          <p:cNvGrpSpPr/>
          <p:nvPr/>
        </p:nvGrpSpPr>
        <p:grpSpPr>
          <a:xfrm>
            <a:off x="0" y="-205740"/>
            <a:ext cx="12192000" cy="137160"/>
            <a:chOff x="0" y="-205740"/>
            <a:chExt cx="12192000" cy="137160"/>
          </a:xfrm>
        </p:grpSpPr>
        <p:sp>
          <p:nvSpPr>
            <p:cNvPr id="21" name="btfpColumnGapBlocker138397">
              <a:extLst>
                <a:ext uri="{FF2B5EF4-FFF2-40B4-BE49-F238E27FC236}">
                  <a16:creationId xmlns:a16="http://schemas.microsoft.com/office/drawing/2014/main" id="{7A4B5779-E993-2ABB-B971-352618076618}"/>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btfpColumnGapBlocker809840">
              <a:extLst>
                <a:ext uri="{FF2B5EF4-FFF2-40B4-BE49-F238E27FC236}">
                  <a16:creationId xmlns:a16="http://schemas.microsoft.com/office/drawing/2014/main" id="{9A2C4628-F6DC-83FE-8313-B0FFDB5D6684}"/>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btfpColumnIndicator741055">
              <a:extLst>
                <a:ext uri="{FF2B5EF4-FFF2-40B4-BE49-F238E27FC236}">
                  <a16:creationId xmlns:a16="http://schemas.microsoft.com/office/drawing/2014/main" id="{32BFCFC9-9207-1C34-43F1-92FFDB4EFBA7}"/>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350595">
              <a:extLst>
                <a:ext uri="{FF2B5EF4-FFF2-40B4-BE49-F238E27FC236}">
                  <a16:creationId xmlns:a16="http://schemas.microsoft.com/office/drawing/2014/main" id="{27297319-5568-58D6-E215-0C90749B4761}"/>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6" name="Content Placeholder 15">
            <a:extLst>
              <a:ext uri="{FF2B5EF4-FFF2-40B4-BE49-F238E27FC236}">
                <a16:creationId xmlns:a16="http://schemas.microsoft.com/office/drawing/2014/main" id="{255A08B9-926C-B732-32D5-9760CAEFD5B7}"/>
              </a:ext>
            </a:extLst>
          </p:cNvPr>
          <p:cNvSpPr>
            <a:spLocks noGrp="1"/>
          </p:cNvSpPr>
          <p:nvPr>
            <p:ph idx="1"/>
          </p:nvPr>
        </p:nvSpPr>
        <p:spPr>
          <a:xfrm>
            <a:off x="838200" y="3235866"/>
            <a:ext cx="4753744" cy="2941097"/>
          </a:xfrm>
        </p:spPr>
        <p:txBody>
          <a:bodyPr>
            <a:normAutofit/>
          </a:bodyPr>
          <a:lstStyle/>
          <a:p>
            <a:pPr marL="0" indent="0">
              <a:buNone/>
            </a:pPr>
            <a:r>
              <a:rPr lang="en-US" sz="3200" b="1" dirty="0"/>
              <a:t>Summary</a:t>
            </a:r>
          </a:p>
        </p:txBody>
      </p:sp>
      <p:sp>
        <p:nvSpPr>
          <p:cNvPr id="2" name="Title 1">
            <a:extLst>
              <a:ext uri="{FF2B5EF4-FFF2-40B4-BE49-F238E27FC236}">
                <a16:creationId xmlns:a16="http://schemas.microsoft.com/office/drawing/2014/main" id="{2754923B-0F39-4D6D-30C3-4C29870EABC8}"/>
              </a:ext>
            </a:extLst>
          </p:cNvPr>
          <p:cNvSpPr>
            <a:spLocks noGrp="1"/>
          </p:cNvSpPr>
          <p:nvPr>
            <p:ph type="title"/>
          </p:nvPr>
        </p:nvSpPr>
        <p:spPr>
          <a:xfrm>
            <a:off x="838200" y="1464014"/>
            <a:ext cx="10515600" cy="1826284"/>
          </a:xfrm>
        </p:spPr>
        <p:txBody>
          <a:bodyPr>
            <a:normAutofit/>
          </a:bodyPr>
          <a:lstStyle/>
          <a:p>
            <a:r>
              <a:rPr lang="en-AU" sz="8000" dirty="0">
                <a:solidFill>
                  <a:srgbClr val="54B143"/>
                </a:solidFill>
              </a:rPr>
              <a:t>06.</a:t>
            </a:r>
          </a:p>
        </p:txBody>
      </p:sp>
      <p:cxnSp>
        <p:nvCxnSpPr>
          <p:cNvPr id="19" name="Straight Connector 18">
            <a:extLst>
              <a:ext uri="{FF2B5EF4-FFF2-40B4-BE49-F238E27FC236}">
                <a16:creationId xmlns:a16="http://schemas.microsoft.com/office/drawing/2014/main" id="{17E8B54F-52F2-F3E1-04BF-1754D52D0558}"/>
              </a:ext>
            </a:extLst>
          </p:cNvPr>
          <p:cNvCxnSpPr>
            <a:cxnSpLocks/>
          </p:cNvCxnSpPr>
          <p:nvPr/>
        </p:nvCxnSpPr>
        <p:spPr>
          <a:xfrm>
            <a:off x="0" y="2996952"/>
            <a:ext cx="9480376" cy="0"/>
          </a:xfrm>
          <a:prstGeom prst="line">
            <a:avLst/>
          </a:prstGeom>
          <a:ln w="12700">
            <a:solidFill>
              <a:srgbClr val="54B143"/>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746642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btfpColumnIndicatorGroup2">
            <a:extLst>
              <a:ext uri="{FF2B5EF4-FFF2-40B4-BE49-F238E27FC236}">
                <a16:creationId xmlns:a16="http://schemas.microsoft.com/office/drawing/2014/main" id="{CE227876-C13B-9F24-FB7A-0C3F4A5EF717}"/>
              </a:ext>
            </a:extLst>
          </p:cNvPr>
          <p:cNvGrpSpPr/>
          <p:nvPr/>
        </p:nvGrpSpPr>
        <p:grpSpPr>
          <a:xfrm>
            <a:off x="0" y="6926580"/>
            <a:ext cx="12192000" cy="137160"/>
            <a:chOff x="0" y="6926580"/>
            <a:chExt cx="12192000" cy="137160"/>
          </a:xfrm>
        </p:grpSpPr>
        <p:sp>
          <p:nvSpPr>
            <p:cNvPr id="21" name="btfpColumnGapBlocker404391">
              <a:extLst>
                <a:ext uri="{FF2B5EF4-FFF2-40B4-BE49-F238E27FC236}">
                  <a16:creationId xmlns:a16="http://schemas.microsoft.com/office/drawing/2014/main" id="{312087A5-2639-3C3E-2AFF-242A6E82D4EE}"/>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btfpColumnGapBlocker367336">
              <a:extLst>
                <a:ext uri="{FF2B5EF4-FFF2-40B4-BE49-F238E27FC236}">
                  <a16:creationId xmlns:a16="http://schemas.microsoft.com/office/drawing/2014/main" id="{CF4FC4CC-5EAE-9AE3-8EBF-256B7CD9236B}"/>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140234">
              <a:extLst>
                <a:ext uri="{FF2B5EF4-FFF2-40B4-BE49-F238E27FC236}">
                  <a16:creationId xmlns:a16="http://schemas.microsoft.com/office/drawing/2014/main" id="{D588B881-AFE6-A0E7-CF6D-0288558A9F8E}"/>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btfpColumnIndicator595302">
              <a:extLst>
                <a:ext uri="{FF2B5EF4-FFF2-40B4-BE49-F238E27FC236}">
                  <a16:creationId xmlns:a16="http://schemas.microsoft.com/office/drawing/2014/main" id="{F7C1FB85-A7AF-3954-9085-26DC0C7E0A5D}"/>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2" name="btfpColumnIndicatorGroup1">
            <a:extLst>
              <a:ext uri="{FF2B5EF4-FFF2-40B4-BE49-F238E27FC236}">
                <a16:creationId xmlns:a16="http://schemas.microsoft.com/office/drawing/2014/main" id="{8A801A13-B147-A377-ECDF-405C6947F2E5}"/>
              </a:ext>
            </a:extLst>
          </p:cNvPr>
          <p:cNvGrpSpPr/>
          <p:nvPr/>
        </p:nvGrpSpPr>
        <p:grpSpPr>
          <a:xfrm>
            <a:off x="0" y="-205740"/>
            <a:ext cx="12192000" cy="137160"/>
            <a:chOff x="0" y="-205740"/>
            <a:chExt cx="12192000" cy="137160"/>
          </a:xfrm>
        </p:grpSpPr>
        <p:sp>
          <p:nvSpPr>
            <p:cNvPr id="20" name="btfpColumnGapBlocker350602">
              <a:extLst>
                <a:ext uri="{FF2B5EF4-FFF2-40B4-BE49-F238E27FC236}">
                  <a16:creationId xmlns:a16="http://schemas.microsoft.com/office/drawing/2014/main" id="{AE5B506B-FE51-7146-A6D7-460D1910B3E2}"/>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btfpColumnGapBlocker895026">
              <a:extLst>
                <a:ext uri="{FF2B5EF4-FFF2-40B4-BE49-F238E27FC236}">
                  <a16:creationId xmlns:a16="http://schemas.microsoft.com/office/drawing/2014/main" id="{77A87879-937E-7CB3-D186-5F10D73AEF17}"/>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btfpColumnIndicator113752">
              <a:extLst>
                <a:ext uri="{FF2B5EF4-FFF2-40B4-BE49-F238E27FC236}">
                  <a16:creationId xmlns:a16="http://schemas.microsoft.com/office/drawing/2014/main" id="{25617FB8-7AF7-4D51-3C4C-EE28809AA539}"/>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btfpColumnIndicator800902">
              <a:extLst>
                <a:ext uri="{FF2B5EF4-FFF2-40B4-BE49-F238E27FC236}">
                  <a16:creationId xmlns:a16="http://schemas.microsoft.com/office/drawing/2014/main" id="{FFC4A0D3-959A-E6A5-0F98-2EB58A9DAA51}"/>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4" name="Rectangle 2">
            <a:extLst>
              <a:ext uri="{FF2B5EF4-FFF2-40B4-BE49-F238E27FC236}">
                <a16:creationId xmlns:a16="http://schemas.microsoft.com/office/drawing/2014/main" id="{0AAEAAD5-33A7-FD2E-9B4A-65D746F5704F}"/>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rgbClr val="333399"/>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913A02B-080F-B35B-4199-98A170F578BE}"/>
              </a:ext>
            </a:extLst>
          </p:cNvPr>
          <p:cNvSpPr>
            <a:spLocks noGrp="1"/>
          </p:cNvSpPr>
          <p:nvPr>
            <p:ph type="title"/>
          </p:nvPr>
        </p:nvSpPr>
        <p:spPr/>
        <p:txBody>
          <a:bodyPr>
            <a:normAutofit/>
          </a:bodyPr>
          <a:lstStyle/>
          <a:p>
            <a:r>
              <a:rPr lang="en-AU" dirty="0"/>
              <a:t>Summary</a:t>
            </a:r>
          </a:p>
        </p:txBody>
      </p:sp>
      <p:sp>
        <p:nvSpPr>
          <p:cNvPr id="3" name="Content Placeholder 2">
            <a:extLst>
              <a:ext uri="{FF2B5EF4-FFF2-40B4-BE49-F238E27FC236}">
                <a16:creationId xmlns:a16="http://schemas.microsoft.com/office/drawing/2014/main" id="{B703A4DA-C271-FBE7-E3FE-7BBBF0887919}"/>
              </a:ext>
            </a:extLst>
          </p:cNvPr>
          <p:cNvSpPr>
            <a:spLocks noGrp="1"/>
          </p:cNvSpPr>
          <p:nvPr>
            <p:ph idx="1"/>
          </p:nvPr>
        </p:nvSpPr>
        <p:spPr>
          <a:xfrm>
            <a:off x="838200" y="1268760"/>
            <a:ext cx="9131300" cy="4908203"/>
          </a:xfrm>
        </p:spPr>
        <p:txBody>
          <a:bodyPr>
            <a:noAutofit/>
          </a:bodyPr>
          <a:lstStyle/>
          <a:p>
            <a:pPr>
              <a:spcBef>
                <a:spcPts val="0"/>
              </a:spcBef>
            </a:pPr>
            <a:r>
              <a:rPr lang="en-GB" altLang="en-US" sz="1800" b="1" dirty="0">
                <a:latin typeface="Arial" panose="020B0604020202020204" pitchFamily="34" charset="0"/>
              </a:rPr>
              <a:t>Procurement is important </a:t>
            </a:r>
            <a:r>
              <a:rPr lang="en-GB" altLang="en-US" sz="1800" dirty="0">
                <a:latin typeface="Arial" panose="020B0604020202020204" pitchFamily="34" charset="0"/>
              </a:rPr>
              <a:t>because it helps Council to obtain the goods and services required to fulfil its objectives, ensuring public money is spent judiciously whilst dealing with suppliers in a fair and transparent way</a:t>
            </a:r>
          </a:p>
          <a:p>
            <a:pPr>
              <a:spcBef>
                <a:spcPts val="0"/>
              </a:spcBef>
            </a:pPr>
            <a:endParaRPr lang="en-AU" b="0" dirty="0"/>
          </a:p>
          <a:p>
            <a:pPr>
              <a:spcBef>
                <a:spcPts val="0"/>
              </a:spcBef>
            </a:pPr>
            <a:r>
              <a:rPr lang="en-AU" b="0" dirty="0"/>
              <a:t>The </a:t>
            </a:r>
            <a:r>
              <a:rPr lang="en-AU" b="1" dirty="0"/>
              <a:t>Procurement Policy </a:t>
            </a:r>
            <a:r>
              <a:rPr lang="en-AU" b="0" dirty="0"/>
              <a:t>is the key document governing procurement in CGD</a:t>
            </a:r>
          </a:p>
          <a:p>
            <a:pPr>
              <a:spcBef>
                <a:spcPts val="0"/>
              </a:spcBef>
            </a:pPr>
            <a:endParaRPr lang="en-AU" dirty="0"/>
          </a:p>
          <a:p>
            <a:pPr>
              <a:spcBef>
                <a:spcPts val="0"/>
              </a:spcBef>
            </a:pPr>
            <a:r>
              <a:rPr lang="en-AU" b="0" dirty="0"/>
              <a:t>The Policy sets out </a:t>
            </a:r>
            <a:r>
              <a:rPr lang="en-AU" b="1" dirty="0"/>
              <a:t>procurement threshold values</a:t>
            </a:r>
            <a:r>
              <a:rPr lang="en-AU" b="0" dirty="0"/>
              <a:t>. Different procurement sub-processes have been defined for each of the four threshold ranges.</a:t>
            </a:r>
          </a:p>
          <a:p>
            <a:pPr>
              <a:spcBef>
                <a:spcPts val="0"/>
              </a:spcBef>
            </a:pPr>
            <a:endParaRPr lang="en-AU" dirty="0"/>
          </a:p>
          <a:p>
            <a:pPr>
              <a:spcBef>
                <a:spcPts val="0"/>
              </a:spcBef>
            </a:pPr>
            <a:r>
              <a:rPr lang="en-AU" b="0" dirty="0"/>
              <a:t>Procurement </a:t>
            </a:r>
            <a:r>
              <a:rPr lang="en-AU" b="1" dirty="0"/>
              <a:t>Business Partners </a:t>
            </a:r>
            <a:r>
              <a:rPr lang="en-AU" b="0" dirty="0"/>
              <a:t>will be recruited and will be the key points of contact supporting the different business areas</a:t>
            </a:r>
          </a:p>
          <a:p>
            <a:pPr>
              <a:spcBef>
                <a:spcPts val="0"/>
              </a:spcBef>
            </a:pPr>
            <a:endParaRPr lang="en-AU" dirty="0"/>
          </a:p>
          <a:p>
            <a:pPr>
              <a:spcBef>
                <a:spcPts val="0"/>
              </a:spcBef>
            </a:pPr>
            <a:r>
              <a:rPr lang="en-AU" b="0" dirty="0"/>
              <a:t>A </a:t>
            </a:r>
            <a:r>
              <a:rPr lang="en-AU" b="1" dirty="0"/>
              <a:t>Procurement Steering Committee </a:t>
            </a:r>
            <a:r>
              <a:rPr lang="en-AU" b="0" dirty="0"/>
              <a:t>is being established to help govern procurement</a:t>
            </a:r>
          </a:p>
          <a:p>
            <a:pPr>
              <a:spcBef>
                <a:spcPts val="0"/>
              </a:spcBef>
            </a:pPr>
            <a:endParaRPr lang="en-AU" dirty="0"/>
          </a:p>
          <a:p>
            <a:r>
              <a:rPr lang="en-US" dirty="0"/>
              <a:t>The key principles of procurement in CGD are </a:t>
            </a:r>
            <a:r>
              <a:rPr lang="en-US" b="1" dirty="0"/>
              <a:t>value for money</a:t>
            </a:r>
            <a:r>
              <a:rPr lang="en-US" dirty="0"/>
              <a:t>, </a:t>
            </a:r>
            <a:r>
              <a:rPr lang="en-US" b="1" dirty="0"/>
              <a:t>sustainability,</a:t>
            </a:r>
            <a:r>
              <a:rPr lang="en-US" dirty="0"/>
              <a:t> </a:t>
            </a:r>
            <a:r>
              <a:rPr lang="en-US" b="1" dirty="0"/>
              <a:t>open and fair competition</a:t>
            </a:r>
            <a:r>
              <a:rPr lang="en-US" dirty="0"/>
              <a:t>, </a:t>
            </a:r>
            <a:r>
              <a:rPr lang="en-US" b="1" dirty="0"/>
              <a:t>accountability</a:t>
            </a:r>
            <a:r>
              <a:rPr lang="en-US" dirty="0"/>
              <a:t>, </a:t>
            </a:r>
            <a:r>
              <a:rPr lang="en-US" b="1" dirty="0"/>
              <a:t>risk management</a:t>
            </a:r>
            <a:r>
              <a:rPr lang="en-US" dirty="0"/>
              <a:t>, and </a:t>
            </a:r>
            <a:r>
              <a:rPr lang="en-US" b="1" dirty="0"/>
              <a:t>probity and transparency</a:t>
            </a:r>
            <a:endParaRPr lang="en-AU" b="1" dirty="0"/>
          </a:p>
        </p:txBody>
      </p:sp>
    </p:spTree>
    <p:custDataLst>
      <p:tags r:id="rId1"/>
    </p:custDataLst>
    <p:extLst>
      <p:ext uri="{BB962C8B-B14F-4D97-AF65-F5344CB8AC3E}">
        <p14:creationId xmlns:p14="http://schemas.microsoft.com/office/powerpoint/2010/main" val="37173659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btfpColumnIndicatorGroup2">
            <a:extLst>
              <a:ext uri="{FF2B5EF4-FFF2-40B4-BE49-F238E27FC236}">
                <a16:creationId xmlns:a16="http://schemas.microsoft.com/office/drawing/2014/main" id="{CE227876-C13B-9F24-FB7A-0C3F4A5EF717}"/>
              </a:ext>
            </a:extLst>
          </p:cNvPr>
          <p:cNvGrpSpPr/>
          <p:nvPr/>
        </p:nvGrpSpPr>
        <p:grpSpPr>
          <a:xfrm>
            <a:off x="0" y="6926580"/>
            <a:ext cx="12192000" cy="137160"/>
            <a:chOff x="0" y="6926580"/>
            <a:chExt cx="12192000" cy="137160"/>
          </a:xfrm>
        </p:grpSpPr>
        <p:sp>
          <p:nvSpPr>
            <p:cNvPr id="21" name="btfpColumnGapBlocker404391">
              <a:extLst>
                <a:ext uri="{FF2B5EF4-FFF2-40B4-BE49-F238E27FC236}">
                  <a16:creationId xmlns:a16="http://schemas.microsoft.com/office/drawing/2014/main" id="{312087A5-2639-3C3E-2AFF-242A6E82D4EE}"/>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btfpColumnGapBlocker367336">
              <a:extLst>
                <a:ext uri="{FF2B5EF4-FFF2-40B4-BE49-F238E27FC236}">
                  <a16:creationId xmlns:a16="http://schemas.microsoft.com/office/drawing/2014/main" id="{CF4FC4CC-5EAE-9AE3-8EBF-256B7CD9236B}"/>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140234">
              <a:extLst>
                <a:ext uri="{FF2B5EF4-FFF2-40B4-BE49-F238E27FC236}">
                  <a16:creationId xmlns:a16="http://schemas.microsoft.com/office/drawing/2014/main" id="{D588B881-AFE6-A0E7-CF6D-0288558A9F8E}"/>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btfpColumnIndicator595302">
              <a:extLst>
                <a:ext uri="{FF2B5EF4-FFF2-40B4-BE49-F238E27FC236}">
                  <a16:creationId xmlns:a16="http://schemas.microsoft.com/office/drawing/2014/main" id="{F7C1FB85-A7AF-3954-9085-26DC0C7E0A5D}"/>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2" name="btfpColumnIndicatorGroup1">
            <a:extLst>
              <a:ext uri="{FF2B5EF4-FFF2-40B4-BE49-F238E27FC236}">
                <a16:creationId xmlns:a16="http://schemas.microsoft.com/office/drawing/2014/main" id="{8A801A13-B147-A377-ECDF-405C6947F2E5}"/>
              </a:ext>
            </a:extLst>
          </p:cNvPr>
          <p:cNvGrpSpPr/>
          <p:nvPr/>
        </p:nvGrpSpPr>
        <p:grpSpPr>
          <a:xfrm>
            <a:off x="0" y="-205740"/>
            <a:ext cx="12192000" cy="137160"/>
            <a:chOff x="0" y="-205740"/>
            <a:chExt cx="12192000" cy="137160"/>
          </a:xfrm>
        </p:grpSpPr>
        <p:sp>
          <p:nvSpPr>
            <p:cNvPr id="20" name="btfpColumnGapBlocker350602">
              <a:extLst>
                <a:ext uri="{FF2B5EF4-FFF2-40B4-BE49-F238E27FC236}">
                  <a16:creationId xmlns:a16="http://schemas.microsoft.com/office/drawing/2014/main" id="{AE5B506B-FE51-7146-A6D7-460D1910B3E2}"/>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btfpColumnGapBlocker895026">
              <a:extLst>
                <a:ext uri="{FF2B5EF4-FFF2-40B4-BE49-F238E27FC236}">
                  <a16:creationId xmlns:a16="http://schemas.microsoft.com/office/drawing/2014/main" id="{77A87879-937E-7CB3-D186-5F10D73AEF17}"/>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6" name="btfpColumnIndicator113752">
              <a:extLst>
                <a:ext uri="{FF2B5EF4-FFF2-40B4-BE49-F238E27FC236}">
                  <a16:creationId xmlns:a16="http://schemas.microsoft.com/office/drawing/2014/main" id="{25617FB8-7AF7-4D51-3C4C-EE28809AA539}"/>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btfpColumnIndicator800902">
              <a:extLst>
                <a:ext uri="{FF2B5EF4-FFF2-40B4-BE49-F238E27FC236}">
                  <a16:creationId xmlns:a16="http://schemas.microsoft.com/office/drawing/2014/main" id="{FFC4A0D3-959A-E6A5-0F98-2EB58A9DAA51}"/>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4" name="Rectangle 2">
            <a:extLst>
              <a:ext uri="{FF2B5EF4-FFF2-40B4-BE49-F238E27FC236}">
                <a16:creationId xmlns:a16="http://schemas.microsoft.com/office/drawing/2014/main" id="{0AAEAAD5-33A7-FD2E-9B4A-65D746F5704F}"/>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a:ln>
                <a:noFill/>
              </a:ln>
              <a:solidFill>
                <a:srgbClr val="333399"/>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913A02B-080F-B35B-4199-98A170F578BE}"/>
              </a:ext>
            </a:extLst>
          </p:cNvPr>
          <p:cNvSpPr>
            <a:spLocks noGrp="1"/>
          </p:cNvSpPr>
          <p:nvPr>
            <p:ph type="title"/>
          </p:nvPr>
        </p:nvSpPr>
        <p:spPr/>
        <p:txBody>
          <a:bodyPr>
            <a:normAutofit/>
          </a:bodyPr>
          <a:lstStyle/>
          <a:p>
            <a:r>
              <a:rPr lang="en-AU"/>
              <a:t>Summary</a:t>
            </a:r>
          </a:p>
        </p:txBody>
      </p:sp>
      <p:sp>
        <p:nvSpPr>
          <p:cNvPr id="3" name="Content Placeholder 2">
            <a:extLst>
              <a:ext uri="{FF2B5EF4-FFF2-40B4-BE49-F238E27FC236}">
                <a16:creationId xmlns:a16="http://schemas.microsoft.com/office/drawing/2014/main" id="{B703A4DA-C271-FBE7-E3FE-7BBBF0887919}"/>
              </a:ext>
            </a:extLst>
          </p:cNvPr>
          <p:cNvSpPr>
            <a:spLocks noGrp="1"/>
          </p:cNvSpPr>
          <p:nvPr>
            <p:ph idx="1"/>
          </p:nvPr>
        </p:nvSpPr>
        <p:spPr>
          <a:xfrm>
            <a:off x="838200" y="1268760"/>
            <a:ext cx="8138120" cy="4908203"/>
          </a:xfrm>
        </p:spPr>
        <p:txBody>
          <a:bodyPr>
            <a:noAutofit/>
          </a:bodyPr>
          <a:lstStyle/>
          <a:p>
            <a:pPr>
              <a:spcBef>
                <a:spcPts val="0"/>
              </a:spcBef>
            </a:pPr>
            <a:r>
              <a:rPr lang="en-US" b="0" dirty="0"/>
              <a:t>The value to be approved for a contract variation is not the value of the variation, but the </a:t>
            </a:r>
            <a:r>
              <a:rPr lang="en-US" b="1" dirty="0"/>
              <a:t>value of the whole contract</a:t>
            </a:r>
          </a:p>
          <a:p>
            <a:pPr>
              <a:spcBef>
                <a:spcPts val="0"/>
              </a:spcBef>
            </a:pPr>
            <a:endParaRPr lang="en-US" dirty="0"/>
          </a:p>
          <a:p>
            <a:pPr>
              <a:spcBef>
                <a:spcPts val="0"/>
              </a:spcBef>
            </a:pPr>
            <a:r>
              <a:rPr lang="en-AU" b="0" dirty="0"/>
              <a:t>Up to $300,000, procurement is </a:t>
            </a:r>
            <a:r>
              <a:rPr lang="en-AU" b="1" dirty="0"/>
              <a:t>business-led</a:t>
            </a:r>
            <a:r>
              <a:rPr lang="en-AU" b="0" dirty="0"/>
              <a:t>. Over $300,000 procurement is </a:t>
            </a:r>
            <a:r>
              <a:rPr lang="en-AU" b="1" dirty="0"/>
              <a:t>led by Procurement.</a:t>
            </a:r>
          </a:p>
          <a:p>
            <a:pPr>
              <a:spcBef>
                <a:spcPts val="0"/>
              </a:spcBef>
            </a:pPr>
            <a:endParaRPr lang="en-AU" dirty="0"/>
          </a:p>
          <a:p>
            <a:pPr>
              <a:spcBef>
                <a:spcPts val="0"/>
              </a:spcBef>
            </a:pPr>
            <a:r>
              <a:rPr lang="en-AU" b="0" dirty="0"/>
              <a:t>Over $100,000, </a:t>
            </a:r>
            <a:r>
              <a:rPr lang="en-AU" b="1" dirty="0"/>
              <a:t>consult your Procurement Business Partner </a:t>
            </a:r>
            <a:r>
              <a:rPr lang="en-AU" b="0" dirty="0"/>
              <a:t>for advice on procurement strategy development and the procurement process</a:t>
            </a:r>
          </a:p>
          <a:p>
            <a:pPr>
              <a:spcBef>
                <a:spcPts val="0"/>
              </a:spcBef>
            </a:pPr>
            <a:endParaRPr lang="en-AU" dirty="0"/>
          </a:p>
          <a:p>
            <a:pPr>
              <a:spcBef>
                <a:spcPts val="0"/>
              </a:spcBef>
            </a:pPr>
            <a:r>
              <a:rPr lang="en-AU" b="0" dirty="0"/>
              <a:t>When </a:t>
            </a:r>
            <a:r>
              <a:rPr lang="en-AU" b="1" dirty="0"/>
              <a:t>interacting with Procurement</a:t>
            </a:r>
          </a:p>
          <a:p>
            <a:pPr lvl="1">
              <a:spcBef>
                <a:spcPts val="0"/>
              </a:spcBef>
            </a:pPr>
            <a:r>
              <a:rPr lang="en-AU" dirty="0">
                <a:solidFill>
                  <a:schemeClr val="tx1"/>
                </a:solidFill>
              </a:rPr>
              <a:t>Involve Procurement early!</a:t>
            </a:r>
          </a:p>
          <a:p>
            <a:pPr lvl="1">
              <a:spcBef>
                <a:spcPts val="0"/>
              </a:spcBef>
            </a:pPr>
            <a:r>
              <a:rPr lang="en-AU" b="0" dirty="0">
                <a:solidFill>
                  <a:schemeClr val="tx1"/>
                </a:solidFill>
              </a:rPr>
              <a:t>Understand the Policy and the Procurement Guidelines</a:t>
            </a:r>
          </a:p>
          <a:p>
            <a:pPr lvl="1">
              <a:spcBef>
                <a:spcPts val="0"/>
              </a:spcBef>
            </a:pPr>
            <a:r>
              <a:rPr lang="en-AU" b="0" dirty="0">
                <a:solidFill>
                  <a:schemeClr val="tx1"/>
                </a:solidFill>
              </a:rPr>
              <a:t>Bring your technical expertise</a:t>
            </a:r>
          </a:p>
          <a:p>
            <a:pPr lvl="1">
              <a:spcBef>
                <a:spcPts val="0"/>
              </a:spcBef>
            </a:pPr>
            <a:r>
              <a:rPr lang="en-AU" dirty="0">
                <a:solidFill>
                  <a:schemeClr val="tx1"/>
                </a:solidFill>
              </a:rPr>
              <a:t>Be actively involved in tenders</a:t>
            </a:r>
          </a:p>
          <a:p>
            <a:pPr lvl="1">
              <a:spcBef>
                <a:spcPts val="0"/>
              </a:spcBef>
            </a:pPr>
            <a:r>
              <a:rPr lang="en-AU" b="0" dirty="0">
                <a:solidFill>
                  <a:schemeClr val="tx1"/>
                </a:solidFill>
              </a:rPr>
              <a:t>Manage the </a:t>
            </a:r>
            <a:r>
              <a:rPr lang="en-AU" dirty="0">
                <a:solidFill>
                  <a:schemeClr val="tx1"/>
                </a:solidFill>
              </a:rPr>
              <a:t>contract to capture its potential value</a:t>
            </a:r>
            <a:endParaRPr lang="en-AU" b="0" dirty="0">
              <a:solidFill>
                <a:schemeClr val="tx1"/>
              </a:solidFill>
            </a:endParaRPr>
          </a:p>
        </p:txBody>
      </p:sp>
    </p:spTree>
    <p:custDataLst>
      <p:tags r:id="rId1"/>
    </p:custDataLst>
    <p:extLst>
      <p:ext uri="{BB962C8B-B14F-4D97-AF65-F5344CB8AC3E}">
        <p14:creationId xmlns:p14="http://schemas.microsoft.com/office/powerpoint/2010/main" val="3948217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btfpColumnIndicatorGroup2">
            <a:extLst>
              <a:ext uri="{FF2B5EF4-FFF2-40B4-BE49-F238E27FC236}">
                <a16:creationId xmlns:a16="http://schemas.microsoft.com/office/drawing/2014/main" id="{1E655CB9-1C03-331D-2B85-73DE85C0D317}"/>
              </a:ext>
            </a:extLst>
          </p:cNvPr>
          <p:cNvGrpSpPr/>
          <p:nvPr/>
        </p:nvGrpSpPr>
        <p:grpSpPr>
          <a:xfrm>
            <a:off x="0" y="6926580"/>
            <a:ext cx="12192000" cy="137160"/>
            <a:chOff x="0" y="6926580"/>
            <a:chExt cx="12192000" cy="137160"/>
          </a:xfrm>
        </p:grpSpPr>
        <p:sp>
          <p:nvSpPr>
            <p:cNvPr id="35" name="btfpColumnGapBlocker970430">
              <a:extLst>
                <a:ext uri="{FF2B5EF4-FFF2-40B4-BE49-F238E27FC236}">
                  <a16:creationId xmlns:a16="http://schemas.microsoft.com/office/drawing/2014/main" id="{0DD5A22C-273D-C309-D4A4-A1664AC7DB48}"/>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btfpColumnGapBlocker375785">
              <a:extLst>
                <a:ext uri="{FF2B5EF4-FFF2-40B4-BE49-F238E27FC236}">
                  <a16:creationId xmlns:a16="http://schemas.microsoft.com/office/drawing/2014/main" id="{0DC8AD7B-AE3F-0EF4-890E-E7DA0DE63892}"/>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1" name="btfpColumnIndicator262795">
              <a:extLst>
                <a:ext uri="{FF2B5EF4-FFF2-40B4-BE49-F238E27FC236}">
                  <a16:creationId xmlns:a16="http://schemas.microsoft.com/office/drawing/2014/main" id="{5867F9C0-55A3-91B0-B0F1-178EED844C16}"/>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btfpColumnIndicator413869">
              <a:extLst>
                <a:ext uri="{FF2B5EF4-FFF2-40B4-BE49-F238E27FC236}">
                  <a16:creationId xmlns:a16="http://schemas.microsoft.com/office/drawing/2014/main" id="{57B7DC27-B575-5F4A-9285-EFBA2FAE06CB}"/>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6" name="btfpColumnIndicatorGroup1">
            <a:extLst>
              <a:ext uri="{FF2B5EF4-FFF2-40B4-BE49-F238E27FC236}">
                <a16:creationId xmlns:a16="http://schemas.microsoft.com/office/drawing/2014/main" id="{F3433354-FB5B-3762-4000-AF96A1FA7C4D}"/>
              </a:ext>
            </a:extLst>
          </p:cNvPr>
          <p:cNvGrpSpPr/>
          <p:nvPr/>
        </p:nvGrpSpPr>
        <p:grpSpPr>
          <a:xfrm>
            <a:off x="0" y="-205740"/>
            <a:ext cx="12192000" cy="137160"/>
            <a:chOff x="0" y="-205740"/>
            <a:chExt cx="12192000" cy="137160"/>
          </a:xfrm>
        </p:grpSpPr>
        <p:sp>
          <p:nvSpPr>
            <p:cNvPr id="34" name="btfpColumnGapBlocker221827">
              <a:extLst>
                <a:ext uri="{FF2B5EF4-FFF2-40B4-BE49-F238E27FC236}">
                  <a16:creationId xmlns:a16="http://schemas.microsoft.com/office/drawing/2014/main" id="{68C7278E-3292-E07A-9090-37C62BC79278}"/>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btfpColumnGapBlocker663745">
              <a:extLst>
                <a:ext uri="{FF2B5EF4-FFF2-40B4-BE49-F238E27FC236}">
                  <a16:creationId xmlns:a16="http://schemas.microsoft.com/office/drawing/2014/main" id="{2B3ECB08-C556-A68D-76A8-63D9842D1F6B}"/>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btfpColumnIndicator318318">
              <a:extLst>
                <a:ext uri="{FF2B5EF4-FFF2-40B4-BE49-F238E27FC236}">
                  <a16:creationId xmlns:a16="http://schemas.microsoft.com/office/drawing/2014/main" id="{AF5D5C81-6A48-CF3F-6B31-A346EA2B6968}"/>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btfpColumnIndicator532172">
              <a:extLst>
                <a:ext uri="{FF2B5EF4-FFF2-40B4-BE49-F238E27FC236}">
                  <a16:creationId xmlns:a16="http://schemas.microsoft.com/office/drawing/2014/main" id="{8DE3D0B8-0D92-52EE-7836-E0A1D142DAE2}"/>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4" name="Rectangle 2">
            <a:extLst>
              <a:ext uri="{FF2B5EF4-FFF2-40B4-BE49-F238E27FC236}">
                <a16:creationId xmlns:a16="http://schemas.microsoft.com/office/drawing/2014/main" id="{D78AFC8B-BAE4-DF71-CC81-B8FD748D3B1D}"/>
              </a:ext>
            </a:extLst>
          </p:cNvPr>
          <p:cNvSpPr txBox="1">
            <a:spLocks noChangeArrowheads="1"/>
          </p:cNvSpPr>
          <p:nvPr/>
        </p:nvSpPr>
        <p:spPr bwMode="auto">
          <a:xfrm>
            <a:off x="481056" y="250031"/>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aphicFrame>
        <p:nvGraphicFramePr>
          <p:cNvPr id="27" name="btfpTable699727">
            <a:extLst>
              <a:ext uri="{FF2B5EF4-FFF2-40B4-BE49-F238E27FC236}">
                <a16:creationId xmlns:a16="http://schemas.microsoft.com/office/drawing/2014/main" id="{70E42123-1A5C-4777-8D72-D6052ABE9547}"/>
              </a:ext>
            </a:extLst>
          </p:cNvPr>
          <p:cNvGraphicFramePr>
            <a:graphicFrameLocks noGrp="1"/>
          </p:cNvGraphicFramePr>
          <p:nvPr>
            <p:custDataLst>
              <p:tags r:id="rId2"/>
            </p:custDataLst>
            <p:extLst>
              <p:ext uri="{D42A27DB-BD31-4B8C-83A1-F6EECF244321}">
                <p14:modId xmlns:p14="http://schemas.microsoft.com/office/powerpoint/2010/main" val="993413960"/>
              </p:ext>
            </p:extLst>
          </p:nvPr>
        </p:nvGraphicFramePr>
        <p:xfrm>
          <a:off x="838200" y="1485900"/>
          <a:ext cx="8714183" cy="1828800"/>
        </p:xfrm>
        <a:graphic>
          <a:graphicData uri="http://schemas.openxmlformats.org/drawingml/2006/table">
            <a:tbl>
              <a:tblPr firstRow="1" firstCol="1">
                <a:tableStyleId>{9D7B26C5-4107-4FEC-AEDC-1716B250A1EF}</a:tableStyleId>
              </a:tblPr>
              <a:tblGrid>
                <a:gridCol w="3027837">
                  <a:extLst>
                    <a:ext uri="{9D8B030D-6E8A-4147-A177-3AD203B41FA5}">
                      <a16:colId xmlns:a16="http://schemas.microsoft.com/office/drawing/2014/main" val="491176048"/>
                    </a:ext>
                  </a:extLst>
                </a:gridCol>
                <a:gridCol w="3027837">
                  <a:extLst>
                    <a:ext uri="{9D8B030D-6E8A-4147-A177-3AD203B41FA5}">
                      <a16:colId xmlns:a16="http://schemas.microsoft.com/office/drawing/2014/main" val="95563083"/>
                    </a:ext>
                  </a:extLst>
                </a:gridCol>
                <a:gridCol w="2658509">
                  <a:extLst>
                    <a:ext uri="{9D8B030D-6E8A-4147-A177-3AD203B41FA5}">
                      <a16:colId xmlns:a16="http://schemas.microsoft.com/office/drawing/2014/main" val="3567356161"/>
                    </a:ext>
                  </a:extLst>
                </a:gridCol>
              </a:tblGrid>
              <a:tr h="203200">
                <a:tc>
                  <a:txBody>
                    <a:bodyPr/>
                    <a:lstStyle/>
                    <a:p>
                      <a:pPr marL="0" indent="0">
                        <a:spcBef>
                          <a:spcPts val="0"/>
                        </a:spcBef>
                        <a:buFontTx/>
                        <a:buNone/>
                      </a:pPr>
                      <a:r>
                        <a:rPr lang="en-AU" sz="1800" dirty="0">
                          <a:solidFill>
                            <a:schemeClr val="bg1"/>
                          </a:solidFill>
                        </a:rPr>
                        <a:t>Information</a:t>
                      </a:r>
                    </a:p>
                  </a:txBody>
                  <a:tcPr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tc>
                  <a:txBody>
                    <a:bodyPr/>
                    <a:lstStyle/>
                    <a:p>
                      <a:pPr marL="0" indent="0">
                        <a:spcBef>
                          <a:spcPts val="0"/>
                        </a:spcBef>
                        <a:buFontTx/>
                        <a:buNone/>
                      </a:pPr>
                      <a:r>
                        <a:rPr lang="en-AU" sz="1800" dirty="0">
                          <a:solidFill>
                            <a:schemeClr val="bg1"/>
                          </a:solidFill>
                        </a:rPr>
                        <a:t>Location</a:t>
                      </a:r>
                    </a:p>
                  </a:txBody>
                  <a:tcPr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tc>
                  <a:txBody>
                    <a:bodyPr/>
                    <a:lstStyle/>
                    <a:p>
                      <a:pPr marL="0" indent="0">
                        <a:spcBef>
                          <a:spcPts val="0"/>
                        </a:spcBef>
                        <a:buFontTx/>
                        <a:buNone/>
                      </a:pPr>
                      <a:r>
                        <a:rPr lang="en-AU" sz="1800" dirty="0">
                          <a:solidFill>
                            <a:schemeClr val="bg1"/>
                          </a:solidFill>
                        </a:rPr>
                        <a:t>Link</a:t>
                      </a:r>
                    </a:p>
                  </a:txBody>
                  <a:tcPr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solidFill>
                  </a:tcPr>
                </a:tc>
                <a:extLst>
                  <a:ext uri="{0D108BD9-81ED-4DB2-BD59-A6C34878D82A}">
                    <a16:rowId xmlns:a16="http://schemas.microsoft.com/office/drawing/2014/main" val="3013761582"/>
                  </a:ext>
                </a:extLst>
              </a:tr>
              <a:tr h="203200">
                <a:tc>
                  <a:txBody>
                    <a:bodyPr/>
                    <a:lstStyle/>
                    <a:p>
                      <a:pPr marL="0" indent="0">
                        <a:buFontTx/>
                        <a:buNone/>
                      </a:pPr>
                      <a:r>
                        <a:rPr lang="en-AU" sz="1800" dirty="0"/>
                        <a:t>Procurement Policy</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0" indent="0">
                        <a:buFontTx/>
                        <a:buNone/>
                      </a:pPr>
                      <a:r>
                        <a:rPr lang="en-AU" sz="1800" dirty="0"/>
                        <a:t>Objective?? The Source??</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buFontTx/>
                        <a:buNone/>
                      </a:pPr>
                      <a:endParaRPr lang="en-AU" sz="180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916259292"/>
                  </a:ext>
                </a:extLst>
              </a:tr>
              <a:tr h="203200">
                <a:tc>
                  <a:txBody>
                    <a:bodyPr/>
                    <a:lstStyle/>
                    <a:p>
                      <a:pPr marL="0" indent="0">
                        <a:buFontTx/>
                        <a:buNone/>
                      </a:pPr>
                      <a:r>
                        <a:rPr lang="en-AU" sz="1800" dirty="0"/>
                        <a:t>Procurement Guidelines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0" indent="0">
                        <a:buFontTx/>
                        <a:buNone/>
                      </a:pPr>
                      <a:r>
                        <a:rPr lang="en-AU" sz="1800" dirty="0"/>
                        <a:t>(To be issued)</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buFontTx/>
                        <a:buNone/>
                      </a:pPr>
                      <a:endParaRPr lang="en-AU" sz="180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447166260"/>
                  </a:ext>
                </a:extLst>
              </a:tr>
              <a:tr h="203200">
                <a:tc>
                  <a:txBody>
                    <a:bodyPr/>
                    <a:lstStyle/>
                    <a:p>
                      <a:pPr marL="0" indent="0">
                        <a:buFontTx/>
                        <a:buNone/>
                      </a:pPr>
                      <a:r>
                        <a:rPr lang="en-AU" sz="1800" dirty="0"/>
                        <a:t>One-page reference</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0" indent="0">
                        <a:buFontTx/>
                        <a:buNone/>
                      </a:pPr>
                      <a:r>
                        <a:rPr lang="en-AU" sz="1800" dirty="0"/>
                        <a:t>In Procurement Guidelines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buFontTx/>
                        <a:buNone/>
                      </a:pPr>
                      <a:endParaRPr lang="en-AU" sz="180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3114036697"/>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Tools and Templates</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54B143">
                        <a:alpha val="10196"/>
                      </a:srgbClr>
                    </a:solidFill>
                  </a:tcPr>
                </a:tc>
                <a:tc>
                  <a:txBody>
                    <a:bodyPr/>
                    <a:lstStyle/>
                    <a:p>
                      <a:pPr marL="0" indent="0">
                        <a:buFontTx/>
                        <a:buNone/>
                      </a:pPr>
                      <a:r>
                        <a:rPr lang="en-AU" sz="1800" dirty="0"/>
                        <a:t>The Source??</a:t>
                      </a:r>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marL="0" indent="0">
                        <a:buFontTx/>
                        <a:buNone/>
                      </a:pPr>
                      <a:endParaRPr lang="en-AU" sz="1800" dirty="0"/>
                    </a:p>
                  </a:txBody>
                  <a:tcP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4044579332"/>
                  </a:ext>
                </a:extLst>
              </a:tr>
            </a:tbl>
          </a:graphicData>
        </a:graphic>
      </p:graphicFrame>
      <p:sp>
        <p:nvSpPr>
          <p:cNvPr id="38" name="CommentBox">
            <a:extLst>
              <a:ext uri="{FF2B5EF4-FFF2-40B4-BE49-F238E27FC236}">
                <a16:creationId xmlns:a16="http://schemas.microsoft.com/office/drawing/2014/main" id="{93D5D659-07E5-2AEE-B82E-003FB035434C}"/>
              </a:ext>
            </a:extLst>
          </p:cNvPr>
          <p:cNvSpPr/>
          <p:nvPr/>
        </p:nvSpPr>
        <p:spPr>
          <a:xfrm>
            <a:off x="9969500" y="0"/>
            <a:ext cx="2222500" cy="1016000"/>
          </a:xfrm>
          <a:prstGeom prst="wedgeRoundRectCallout">
            <a:avLst>
              <a:gd name="adj1" fmla="val -40000"/>
              <a:gd name="adj2" fmla="val 40000"/>
              <a:gd name="adj3" fmla="val 16667"/>
            </a:avLst>
          </a:prstGeom>
          <a:solidFill>
            <a:srgbClr val="FFFF00"/>
          </a:solidFill>
          <a:ln w="9525" cap="flat" cmpd="sng" algn="ctr">
            <a:solidFill>
              <a:srgbClr val="080808"/>
            </a:solidFill>
            <a:prstDash val="solid"/>
            <a:miter lim="800000"/>
            <a:headEnd type="none" w="med" len="med"/>
            <a:tailEnd type="none" w="med" len="me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chorCtr="0">
            <a:noAutofit/>
          </a:bodyPr>
          <a:lstStyle/>
          <a:p>
            <a:r>
              <a:rPr lang="en-AU" sz="1200" b="0" dirty="0">
                <a:solidFill>
                  <a:srgbClr val="080808"/>
                </a:solidFill>
                <a:latin typeface="Arial" panose="020B0604020202020204" pitchFamily="34" charset="0"/>
              </a:rPr>
              <a:t>CGD to provide links and advise locations</a:t>
            </a:r>
          </a:p>
        </p:txBody>
      </p:sp>
      <p:sp>
        <p:nvSpPr>
          <p:cNvPr id="2" name="Title 1">
            <a:extLst>
              <a:ext uri="{FF2B5EF4-FFF2-40B4-BE49-F238E27FC236}">
                <a16:creationId xmlns:a16="http://schemas.microsoft.com/office/drawing/2014/main" id="{3B091A01-56D9-0280-67A5-E3F8F4B3CE93}"/>
              </a:ext>
            </a:extLst>
          </p:cNvPr>
          <p:cNvSpPr>
            <a:spLocks noGrp="1"/>
          </p:cNvSpPr>
          <p:nvPr>
            <p:ph type="title"/>
          </p:nvPr>
        </p:nvSpPr>
        <p:spPr/>
        <p:txBody>
          <a:bodyPr>
            <a:normAutofit/>
          </a:bodyPr>
          <a:lstStyle/>
          <a:p>
            <a:r>
              <a:rPr lang="en-AU" dirty="0"/>
              <a:t>Information</a:t>
            </a:r>
          </a:p>
        </p:txBody>
      </p:sp>
    </p:spTree>
    <p:custDataLst>
      <p:tags r:id="rId1"/>
    </p:custDataLst>
    <p:extLst>
      <p:ext uri="{BB962C8B-B14F-4D97-AF65-F5344CB8AC3E}">
        <p14:creationId xmlns:p14="http://schemas.microsoft.com/office/powerpoint/2010/main" val="256024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btfpColumnIndicatorGroup2">
            <a:extLst>
              <a:ext uri="{FF2B5EF4-FFF2-40B4-BE49-F238E27FC236}">
                <a16:creationId xmlns:a16="http://schemas.microsoft.com/office/drawing/2014/main" id="{61D49CCA-A68E-203B-40D5-87B5EFD5C265}"/>
              </a:ext>
            </a:extLst>
          </p:cNvPr>
          <p:cNvGrpSpPr/>
          <p:nvPr/>
        </p:nvGrpSpPr>
        <p:grpSpPr>
          <a:xfrm>
            <a:off x="0" y="6926580"/>
            <a:ext cx="12192000" cy="137160"/>
            <a:chOff x="0" y="6926580"/>
            <a:chExt cx="12192000" cy="137160"/>
          </a:xfrm>
        </p:grpSpPr>
        <p:sp>
          <p:nvSpPr>
            <p:cNvPr id="19" name="btfpColumnGapBlocker949953">
              <a:extLst>
                <a:ext uri="{FF2B5EF4-FFF2-40B4-BE49-F238E27FC236}">
                  <a16:creationId xmlns:a16="http://schemas.microsoft.com/office/drawing/2014/main" id="{4446450F-7960-0390-395D-D830EF308F8F}"/>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btfpColumnGapBlocker587684">
              <a:extLst>
                <a:ext uri="{FF2B5EF4-FFF2-40B4-BE49-F238E27FC236}">
                  <a16:creationId xmlns:a16="http://schemas.microsoft.com/office/drawing/2014/main" id="{D6D404F6-3C19-E5E6-4B67-2FA4E2EEA7AA}"/>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btfpColumnIndicator140228">
              <a:extLst>
                <a:ext uri="{FF2B5EF4-FFF2-40B4-BE49-F238E27FC236}">
                  <a16:creationId xmlns:a16="http://schemas.microsoft.com/office/drawing/2014/main" id="{17DA286B-6162-5240-C9BA-531E22562C38}"/>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btfpColumnIndicator535327">
              <a:extLst>
                <a:ext uri="{FF2B5EF4-FFF2-40B4-BE49-F238E27FC236}">
                  <a16:creationId xmlns:a16="http://schemas.microsoft.com/office/drawing/2014/main" id="{17EF80D7-9DCB-CE0C-020A-F38D3854401D}"/>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0" name="btfpColumnIndicatorGroup1">
            <a:extLst>
              <a:ext uri="{FF2B5EF4-FFF2-40B4-BE49-F238E27FC236}">
                <a16:creationId xmlns:a16="http://schemas.microsoft.com/office/drawing/2014/main" id="{222321ED-60C0-2988-7BB4-1C252553E2DE}"/>
              </a:ext>
            </a:extLst>
          </p:cNvPr>
          <p:cNvGrpSpPr/>
          <p:nvPr/>
        </p:nvGrpSpPr>
        <p:grpSpPr>
          <a:xfrm>
            <a:off x="0" y="-205740"/>
            <a:ext cx="12192000" cy="137160"/>
            <a:chOff x="0" y="-205740"/>
            <a:chExt cx="12192000" cy="137160"/>
          </a:xfrm>
        </p:grpSpPr>
        <p:sp>
          <p:nvSpPr>
            <p:cNvPr id="18" name="btfpColumnGapBlocker712096">
              <a:extLst>
                <a:ext uri="{FF2B5EF4-FFF2-40B4-BE49-F238E27FC236}">
                  <a16:creationId xmlns:a16="http://schemas.microsoft.com/office/drawing/2014/main" id="{20C0ED40-4C5B-1FD1-055B-D117DF16919A}"/>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btfpColumnGapBlocker971112">
              <a:extLst>
                <a:ext uri="{FF2B5EF4-FFF2-40B4-BE49-F238E27FC236}">
                  <a16:creationId xmlns:a16="http://schemas.microsoft.com/office/drawing/2014/main" id="{D27A7EA5-3F8C-146B-BC84-CBDC8165EFDE}"/>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4" name="btfpColumnIndicator149461">
              <a:extLst>
                <a:ext uri="{FF2B5EF4-FFF2-40B4-BE49-F238E27FC236}">
                  <a16:creationId xmlns:a16="http://schemas.microsoft.com/office/drawing/2014/main" id="{480D2CC6-C7D3-E59B-6974-FDD1D12CE564}"/>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btfpColumnIndicator546629">
              <a:extLst>
                <a:ext uri="{FF2B5EF4-FFF2-40B4-BE49-F238E27FC236}">
                  <a16:creationId xmlns:a16="http://schemas.microsoft.com/office/drawing/2014/main" id="{EEE06688-7546-3CAC-F6A6-C1C5E971E224}"/>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2" name="Rectangle 2">
            <a:extLst>
              <a:ext uri="{FF2B5EF4-FFF2-40B4-BE49-F238E27FC236}">
                <a16:creationId xmlns:a16="http://schemas.microsoft.com/office/drawing/2014/main" id="{9F992322-915A-4A08-4C06-60C0D047EEE0}"/>
              </a:ext>
            </a:extLst>
          </p:cNvPr>
          <p:cNvSpPr txBox="1">
            <a:spLocks noChangeArrowheads="1"/>
          </p:cNvSpPr>
          <p:nvPr/>
        </p:nvSpPr>
        <p:spPr bwMode="auto">
          <a:xfrm>
            <a:off x="457200" y="274638"/>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chemeClr val="tx1"/>
              </a:solidFill>
              <a:effectLst/>
              <a:uLnTx/>
              <a:uFillTx/>
              <a:latin typeface="Arial"/>
              <a:ea typeface="MS PGothic" panose="020B0600070205080204" pitchFamily="34" charset="-128"/>
              <a:cs typeface="+mj-cs"/>
            </a:endParaRPr>
          </a:p>
        </p:txBody>
      </p:sp>
      <p:sp>
        <p:nvSpPr>
          <p:cNvPr id="23" name="Title 22">
            <a:extLst>
              <a:ext uri="{FF2B5EF4-FFF2-40B4-BE49-F238E27FC236}">
                <a16:creationId xmlns:a16="http://schemas.microsoft.com/office/drawing/2014/main" id="{163973FF-F2DB-683A-5649-C8F5B17B42CE}"/>
              </a:ext>
            </a:extLst>
          </p:cNvPr>
          <p:cNvSpPr>
            <a:spLocks noGrp="1"/>
          </p:cNvSpPr>
          <p:nvPr>
            <p:ph type="title"/>
          </p:nvPr>
        </p:nvSpPr>
        <p:spPr/>
        <p:txBody>
          <a:bodyPr>
            <a:normAutofit/>
          </a:bodyPr>
          <a:lstStyle/>
          <a:p>
            <a:r>
              <a:rPr lang="en-AU" dirty="0"/>
              <a:t>Introductions</a:t>
            </a:r>
          </a:p>
        </p:txBody>
      </p:sp>
      <p:pic>
        <p:nvPicPr>
          <p:cNvPr id="7" name="Picture 6" descr="Smiling woman waving at camera">
            <a:extLst>
              <a:ext uri="{FF2B5EF4-FFF2-40B4-BE49-F238E27FC236}">
                <a16:creationId xmlns:a16="http://schemas.microsoft.com/office/drawing/2014/main" id="{5618BBF0-C454-72BB-49CD-A8EACD6F6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472" y="1196752"/>
            <a:ext cx="7530282" cy="5020188"/>
          </a:xfrm>
          <a:prstGeom prst="rect">
            <a:avLst/>
          </a:prstGeom>
        </p:spPr>
      </p:pic>
    </p:spTree>
    <p:custDataLst>
      <p:tags r:id="rId1"/>
    </p:custDataLst>
    <p:extLst>
      <p:ext uri="{BB962C8B-B14F-4D97-AF65-F5344CB8AC3E}">
        <p14:creationId xmlns:p14="http://schemas.microsoft.com/office/powerpoint/2010/main" val="391103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btfpColumnIndicatorGroup2">
            <a:extLst>
              <a:ext uri="{FF2B5EF4-FFF2-40B4-BE49-F238E27FC236}">
                <a16:creationId xmlns:a16="http://schemas.microsoft.com/office/drawing/2014/main" id="{D81D9C44-E03C-2A03-B656-7DE1619A82CD}"/>
              </a:ext>
            </a:extLst>
          </p:cNvPr>
          <p:cNvGrpSpPr/>
          <p:nvPr/>
        </p:nvGrpSpPr>
        <p:grpSpPr>
          <a:xfrm>
            <a:off x="0" y="6926580"/>
            <a:ext cx="12192000" cy="137160"/>
            <a:chOff x="0" y="6926580"/>
            <a:chExt cx="12192000" cy="137160"/>
          </a:xfrm>
        </p:grpSpPr>
        <p:sp>
          <p:nvSpPr>
            <p:cNvPr id="32" name="btfpColumnGapBlocker613980">
              <a:extLst>
                <a:ext uri="{FF2B5EF4-FFF2-40B4-BE49-F238E27FC236}">
                  <a16:creationId xmlns:a16="http://schemas.microsoft.com/office/drawing/2014/main" id="{81897136-45C4-6E5F-1942-35840A65908C}"/>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btfpColumnGapBlocker329366">
              <a:extLst>
                <a:ext uri="{FF2B5EF4-FFF2-40B4-BE49-F238E27FC236}">
                  <a16:creationId xmlns:a16="http://schemas.microsoft.com/office/drawing/2014/main" id="{8D20265C-DAC5-59BC-3E8D-10839B6E2697}"/>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btfpColumnIndicator117846">
              <a:extLst>
                <a:ext uri="{FF2B5EF4-FFF2-40B4-BE49-F238E27FC236}">
                  <a16:creationId xmlns:a16="http://schemas.microsoft.com/office/drawing/2014/main" id="{5C1CD224-D8AF-B5C0-11CE-7F69C0DD0064}"/>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btfpColumnIndicator213404">
              <a:extLst>
                <a:ext uri="{FF2B5EF4-FFF2-40B4-BE49-F238E27FC236}">
                  <a16:creationId xmlns:a16="http://schemas.microsoft.com/office/drawing/2014/main" id="{8096D139-C9D6-8BAE-3E80-E44A672101EB}"/>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33" name="btfpColumnIndicatorGroup1">
            <a:extLst>
              <a:ext uri="{FF2B5EF4-FFF2-40B4-BE49-F238E27FC236}">
                <a16:creationId xmlns:a16="http://schemas.microsoft.com/office/drawing/2014/main" id="{0C05841E-4B99-6482-54DC-7A399F094307}"/>
              </a:ext>
            </a:extLst>
          </p:cNvPr>
          <p:cNvGrpSpPr/>
          <p:nvPr/>
        </p:nvGrpSpPr>
        <p:grpSpPr>
          <a:xfrm>
            <a:off x="0" y="-205740"/>
            <a:ext cx="12192000" cy="137160"/>
            <a:chOff x="0" y="-205740"/>
            <a:chExt cx="12192000" cy="137160"/>
          </a:xfrm>
        </p:grpSpPr>
        <p:sp>
          <p:nvSpPr>
            <p:cNvPr id="21" name="btfpColumnGapBlocker549578">
              <a:extLst>
                <a:ext uri="{FF2B5EF4-FFF2-40B4-BE49-F238E27FC236}">
                  <a16:creationId xmlns:a16="http://schemas.microsoft.com/office/drawing/2014/main" id="{9E4A85EE-2706-BD7C-9447-BAD7AD736E7B}"/>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btfpColumnGapBlocker308025">
              <a:extLst>
                <a:ext uri="{FF2B5EF4-FFF2-40B4-BE49-F238E27FC236}">
                  <a16:creationId xmlns:a16="http://schemas.microsoft.com/office/drawing/2014/main" id="{97C37679-5A26-6A4B-D664-85B1637F9B84}"/>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732333">
              <a:extLst>
                <a:ext uri="{FF2B5EF4-FFF2-40B4-BE49-F238E27FC236}">
                  <a16:creationId xmlns:a16="http://schemas.microsoft.com/office/drawing/2014/main" id="{C25835C9-C105-B074-69AA-B7A170863A04}"/>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btfpColumnIndicator349576">
              <a:extLst>
                <a:ext uri="{FF2B5EF4-FFF2-40B4-BE49-F238E27FC236}">
                  <a16:creationId xmlns:a16="http://schemas.microsoft.com/office/drawing/2014/main" id="{8490DF85-C77C-344C-787E-9025D7F42464}"/>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4" name="Rectangle 5">
            <a:extLst>
              <a:ext uri="{FF2B5EF4-FFF2-40B4-BE49-F238E27FC236}">
                <a16:creationId xmlns:a16="http://schemas.microsoft.com/office/drawing/2014/main" id="{01BC922B-D7A8-B3BA-26DA-FC9882482BE9}"/>
              </a:ext>
            </a:extLst>
          </p:cNvPr>
          <p:cNvSpPr txBox="1">
            <a:spLocks noChangeArrowheads="1"/>
          </p:cNvSpPr>
          <p:nvPr/>
        </p:nvSpPr>
        <p:spPr bwMode="auto">
          <a:xfrm>
            <a:off x="457200" y="274638"/>
            <a:ext cx="69945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333399"/>
              </a:solidFill>
              <a:effectLst/>
              <a:uLnTx/>
              <a:uFillTx/>
              <a:latin typeface="Arial"/>
              <a:ea typeface="MS PGothic" panose="020B0600070205080204" pitchFamily="34" charset="-128"/>
              <a:cs typeface="+mj-cs"/>
            </a:endParaRPr>
          </a:p>
        </p:txBody>
      </p:sp>
      <p:grpSp>
        <p:nvGrpSpPr>
          <p:cNvPr id="36" name="Group 35">
            <a:extLst>
              <a:ext uri="{FF2B5EF4-FFF2-40B4-BE49-F238E27FC236}">
                <a16:creationId xmlns:a16="http://schemas.microsoft.com/office/drawing/2014/main" id="{A4F0BC6A-E041-73F8-5FFA-E5B59B351422}"/>
              </a:ext>
            </a:extLst>
          </p:cNvPr>
          <p:cNvGrpSpPr/>
          <p:nvPr/>
        </p:nvGrpSpPr>
        <p:grpSpPr>
          <a:xfrm>
            <a:off x="674451" y="2708920"/>
            <a:ext cx="11517549" cy="3520344"/>
            <a:chOff x="340468" y="2792063"/>
            <a:chExt cx="11517549" cy="3520344"/>
          </a:xfrm>
        </p:grpSpPr>
        <p:sp>
          <p:nvSpPr>
            <p:cNvPr id="37" name="Freeform 11">
              <a:extLst>
                <a:ext uri="{FF2B5EF4-FFF2-40B4-BE49-F238E27FC236}">
                  <a16:creationId xmlns:a16="http://schemas.microsoft.com/office/drawing/2014/main" id="{E9DABFB1-340B-DE9E-7F51-16D1988FFE2E}"/>
                </a:ext>
              </a:extLst>
            </p:cNvPr>
            <p:cNvSpPr/>
            <p:nvPr/>
          </p:nvSpPr>
          <p:spPr bwMode="gray">
            <a:xfrm>
              <a:off x="340468" y="2792063"/>
              <a:ext cx="11517549" cy="2781884"/>
            </a:xfrm>
            <a:custGeom>
              <a:avLst/>
              <a:gdLst>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87166 h 1887166"/>
                <a:gd name="connsiteX1" fmla="*/ 8171234 w 11517549"/>
                <a:gd name="connsiteY1" fmla="*/ 1887166 h 1887166"/>
                <a:gd name="connsiteX2" fmla="*/ 9105089 w 11517549"/>
                <a:gd name="connsiteY2" fmla="*/ 58366 h 1887166"/>
                <a:gd name="connsiteX3" fmla="*/ 7704306 w 11517549"/>
                <a:gd name="connsiteY3" fmla="*/ 204281 h 1887166"/>
                <a:gd name="connsiteX4" fmla="*/ 7247106 w 11517549"/>
                <a:gd name="connsiteY4" fmla="*/ 145915 h 1887166"/>
                <a:gd name="connsiteX5" fmla="*/ 9542834 w 11517549"/>
                <a:gd name="connsiteY5" fmla="*/ 0 h 1887166"/>
                <a:gd name="connsiteX6" fmla="*/ 8599251 w 11517549"/>
                <a:gd name="connsiteY6" fmla="*/ 1887166 h 1887166"/>
                <a:gd name="connsiteX7" fmla="*/ 11517549 w 11517549"/>
                <a:gd name="connsiteY7" fmla="*/ 1887166 h 1887166"/>
                <a:gd name="connsiteX0" fmla="*/ 0 w 11517549"/>
                <a:gd name="connsiteY0" fmla="*/ 1829905 h 1829905"/>
                <a:gd name="connsiteX1" fmla="*/ 8171234 w 11517549"/>
                <a:gd name="connsiteY1" fmla="*/ 1829905 h 1829905"/>
                <a:gd name="connsiteX2" fmla="*/ 9105089 w 11517549"/>
                <a:gd name="connsiteY2" fmla="*/ 1105 h 1829905"/>
                <a:gd name="connsiteX3" fmla="*/ 7704306 w 11517549"/>
                <a:gd name="connsiteY3" fmla="*/ 147020 h 1829905"/>
                <a:gd name="connsiteX4" fmla="*/ 7247106 w 11517549"/>
                <a:gd name="connsiteY4" fmla="*/ 88654 h 1829905"/>
                <a:gd name="connsiteX5" fmla="*/ 9244255 w 11517549"/>
                <a:gd name="connsiteY5" fmla="*/ 73368 h 1829905"/>
                <a:gd name="connsiteX6" fmla="*/ 8599251 w 11517549"/>
                <a:gd name="connsiteY6" fmla="*/ 1829905 h 1829905"/>
                <a:gd name="connsiteX7" fmla="*/ 11517549 w 11517549"/>
                <a:gd name="connsiteY7" fmla="*/ 1829905 h 1829905"/>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244255 w 11517549"/>
                <a:gd name="connsiteY5" fmla="*/ 309957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6494 h 2066494"/>
                <a:gd name="connsiteX1" fmla="*/ 8171234 w 11517549"/>
                <a:gd name="connsiteY1" fmla="*/ 2066494 h 2066494"/>
                <a:gd name="connsiteX2" fmla="*/ 9105089 w 11517549"/>
                <a:gd name="connsiteY2" fmla="*/ 237694 h 2066494"/>
                <a:gd name="connsiteX3" fmla="*/ 7704306 w 11517549"/>
                <a:gd name="connsiteY3" fmla="*/ 383609 h 2066494"/>
                <a:gd name="connsiteX4" fmla="*/ 7247106 w 11517549"/>
                <a:gd name="connsiteY4" fmla="*/ 325243 h 2066494"/>
                <a:gd name="connsiteX5" fmla="*/ 9527905 w 11517549"/>
                <a:gd name="connsiteY5" fmla="*/ 119613 h 2066494"/>
                <a:gd name="connsiteX6" fmla="*/ 8599251 w 11517549"/>
                <a:gd name="connsiteY6" fmla="*/ 2066494 h 2066494"/>
                <a:gd name="connsiteX7" fmla="*/ 11517549 w 11517549"/>
                <a:gd name="connsiteY7" fmla="*/ 2066494 h 2066494"/>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065705 h 2065705"/>
                <a:gd name="connsiteX1" fmla="*/ 8171234 w 11517549"/>
                <a:gd name="connsiteY1" fmla="*/ 2065705 h 2065705"/>
                <a:gd name="connsiteX2" fmla="*/ 9105089 w 11517549"/>
                <a:gd name="connsiteY2" fmla="*/ 236905 h 2065705"/>
                <a:gd name="connsiteX3" fmla="*/ 7704306 w 11517549"/>
                <a:gd name="connsiteY3" fmla="*/ 382820 h 2065705"/>
                <a:gd name="connsiteX4" fmla="*/ 7247106 w 11517549"/>
                <a:gd name="connsiteY4" fmla="*/ 324454 h 2065705"/>
                <a:gd name="connsiteX5" fmla="*/ 9527905 w 11517549"/>
                <a:gd name="connsiteY5" fmla="*/ 118824 h 2065705"/>
                <a:gd name="connsiteX6" fmla="*/ 8599251 w 11517549"/>
                <a:gd name="connsiteY6" fmla="*/ 2065705 h 2065705"/>
                <a:gd name="connsiteX7" fmla="*/ 11517549 w 11517549"/>
                <a:gd name="connsiteY7" fmla="*/ 2065705 h 2065705"/>
                <a:gd name="connsiteX0" fmla="*/ 0 w 11517549"/>
                <a:gd name="connsiteY0" fmla="*/ 2283074 h 2283074"/>
                <a:gd name="connsiteX1" fmla="*/ 8171234 w 11517549"/>
                <a:gd name="connsiteY1" fmla="*/ 2283074 h 2283074"/>
                <a:gd name="connsiteX2" fmla="*/ 9105089 w 11517549"/>
                <a:gd name="connsiteY2" fmla="*/ 454274 h 2283074"/>
                <a:gd name="connsiteX3" fmla="*/ 7704306 w 11517549"/>
                <a:gd name="connsiteY3" fmla="*/ 600189 h 2283074"/>
                <a:gd name="connsiteX4" fmla="*/ 7247106 w 11517549"/>
                <a:gd name="connsiteY4" fmla="*/ 541823 h 2283074"/>
                <a:gd name="connsiteX5" fmla="*/ 9527905 w 11517549"/>
                <a:gd name="connsiteY5" fmla="*/ 336193 h 2283074"/>
                <a:gd name="connsiteX6" fmla="*/ 8599251 w 11517549"/>
                <a:gd name="connsiteY6" fmla="*/ 2283074 h 2283074"/>
                <a:gd name="connsiteX7" fmla="*/ 11517549 w 11517549"/>
                <a:gd name="connsiteY7" fmla="*/ 2283074 h 2283074"/>
                <a:gd name="connsiteX0" fmla="*/ 0 w 11517549"/>
                <a:gd name="connsiteY0" fmla="*/ 2343828 h 2343828"/>
                <a:gd name="connsiteX1" fmla="*/ 8171234 w 11517549"/>
                <a:gd name="connsiteY1" fmla="*/ 2343828 h 2343828"/>
                <a:gd name="connsiteX2" fmla="*/ 9105089 w 11517549"/>
                <a:gd name="connsiteY2" fmla="*/ 515028 h 2343828"/>
                <a:gd name="connsiteX3" fmla="*/ 7704306 w 11517549"/>
                <a:gd name="connsiteY3" fmla="*/ 660943 h 2343828"/>
                <a:gd name="connsiteX4" fmla="*/ 7247106 w 11517549"/>
                <a:gd name="connsiteY4" fmla="*/ 602577 h 2343828"/>
                <a:gd name="connsiteX5" fmla="*/ 9527905 w 11517549"/>
                <a:gd name="connsiteY5" fmla="*/ 396947 h 2343828"/>
                <a:gd name="connsiteX6" fmla="*/ 8599251 w 11517549"/>
                <a:gd name="connsiteY6" fmla="*/ 2343828 h 2343828"/>
                <a:gd name="connsiteX7" fmla="*/ 11517549 w 11517549"/>
                <a:gd name="connsiteY7" fmla="*/ 2343828 h 2343828"/>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368625 h 2368625"/>
                <a:gd name="connsiteX1" fmla="*/ 8171234 w 11517549"/>
                <a:gd name="connsiteY1" fmla="*/ 2368625 h 2368625"/>
                <a:gd name="connsiteX2" fmla="*/ 9105089 w 11517549"/>
                <a:gd name="connsiteY2" fmla="*/ 539825 h 2368625"/>
                <a:gd name="connsiteX3" fmla="*/ 7704306 w 11517549"/>
                <a:gd name="connsiteY3" fmla="*/ 685740 h 2368625"/>
                <a:gd name="connsiteX4" fmla="*/ 7247106 w 11517549"/>
                <a:gd name="connsiteY4" fmla="*/ 627374 h 2368625"/>
                <a:gd name="connsiteX5" fmla="*/ 9527905 w 11517549"/>
                <a:gd name="connsiteY5" fmla="*/ 421744 h 2368625"/>
                <a:gd name="connsiteX6" fmla="*/ 8599251 w 11517549"/>
                <a:gd name="connsiteY6" fmla="*/ 2368625 h 2368625"/>
                <a:gd name="connsiteX7" fmla="*/ 11517549 w 11517549"/>
                <a:gd name="connsiteY7" fmla="*/ 2368625 h 2368625"/>
                <a:gd name="connsiteX0" fmla="*/ 0 w 11517549"/>
                <a:gd name="connsiteY0" fmla="*/ 2704862 h 2704862"/>
                <a:gd name="connsiteX1" fmla="*/ 8171234 w 11517549"/>
                <a:gd name="connsiteY1" fmla="*/ 2704862 h 2704862"/>
                <a:gd name="connsiteX2" fmla="*/ 9105089 w 11517549"/>
                <a:gd name="connsiteY2" fmla="*/ 876062 h 2704862"/>
                <a:gd name="connsiteX3" fmla="*/ 7704306 w 11517549"/>
                <a:gd name="connsiteY3" fmla="*/ 1021977 h 2704862"/>
                <a:gd name="connsiteX4" fmla="*/ 7247106 w 11517549"/>
                <a:gd name="connsiteY4" fmla="*/ 963611 h 2704862"/>
                <a:gd name="connsiteX5" fmla="*/ 9527905 w 11517549"/>
                <a:gd name="connsiteY5" fmla="*/ 757981 h 2704862"/>
                <a:gd name="connsiteX6" fmla="*/ 8599251 w 11517549"/>
                <a:gd name="connsiteY6" fmla="*/ 2704862 h 2704862"/>
                <a:gd name="connsiteX7" fmla="*/ 11517549 w 11517549"/>
                <a:gd name="connsiteY7" fmla="*/ 2704862 h 270486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699702 h 2699702"/>
                <a:gd name="connsiteX1" fmla="*/ 8171234 w 11517549"/>
                <a:gd name="connsiteY1" fmla="*/ 2699702 h 2699702"/>
                <a:gd name="connsiteX2" fmla="*/ 9105089 w 11517549"/>
                <a:gd name="connsiteY2" fmla="*/ 870902 h 2699702"/>
                <a:gd name="connsiteX3" fmla="*/ 7704306 w 11517549"/>
                <a:gd name="connsiteY3" fmla="*/ 1016817 h 2699702"/>
                <a:gd name="connsiteX4" fmla="*/ 7247106 w 11517549"/>
                <a:gd name="connsiteY4" fmla="*/ 958451 h 2699702"/>
                <a:gd name="connsiteX5" fmla="*/ 9527905 w 11517549"/>
                <a:gd name="connsiteY5" fmla="*/ 752821 h 2699702"/>
                <a:gd name="connsiteX6" fmla="*/ 8599251 w 11517549"/>
                <a:gd name="connsiteY6" fmla="*/ 2699702 h 2699702"/>
                <a:gd name="connsiteX7" fmla="*/ 11517549 w 11517549"/>
                <a:gd name="connsiteY7" fmla="*/ 2699702 h 2699702"/>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71589 h 2771589"/>
                <a:gd name="connsiteX1" fmla="*/ 8171234 w 11517549"/>
                <a:gd name="connsiteY1" fmla="*/ 2771589 h 2771589"/>
                <a:gd name="connsiteX2" fmla="*/ 9105089 w 11517549"/>
                <a:gd name="connsiteY2" fmla="*/ 942789 h 2771589"/>
                <a:gd name="connsiteX3" fmla="*/ 7704306 w 11517549"/>
                <a:gd name="connsiteY3" fmla="*/ 1088704 h 2771589"/>
                <a:gd name="connsiteX4" fmla="*/ 7247106 w 11517549"/>
                <a:gd name="connsiteY4" fmla="*/ 1030338 h 2771589"/>
                <a:gd name="connsiteX5" fmla="*/ 9527905 w 11517549"/>
                <a:gd name="connsiteY5" fmla="*/ 824708 h 2771589"/>
                <a:gd name="connsiteX6" fmla="*/ 8599251 w 11517549"/>
                <a:gd name="connsiteY6" fmla="*/ 2771589 h 2771589"/>
                <a:gd name="connsiteX7" fmla="*/ 11517549 w 11517549"/>
                <a:gd name="connsiteY7" fmla="*/ 2771589 h 2771589"/>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 name="connsiteX0" fmla="*/ 0 w 11517549"/>
                <a:gd name="connsiteY0" fmla="*/ 2781884 h 2781884"/>
                <a:gd name="connsiteX1" fmla="*/ 8171234 w 11517549"/>
                <a:gd name="connsiteY1" fmla="*/ 2781884 h 2781884"/>
                <a:gd name="connsiteX2" fmla="*/ 9105089 w 11517549"/>
                <a:gd name="connsiteY2" fmla="*/ 953084 h 2781884"/>
                <a:gd name="connsiteX3" fmla="*/ 7704306 w 11517549"/>
                <a:gd name="connsiteY3" fmla="*/ 1098999 h 2781884"/>
                <a:gd name="connsiteX4" fmla="*/ 7247106 w 11517549"/>
                <a:gd name="connsiteY4" fmla="*/ 1040633 h 2781884"/>
                <a:gd name="connsiteX5" fmla="*/ 9527905 w 11517549"/>
                <a:gd name="connsiteY5" fmla="*/ 835003 h 2781884"/>
                <a:gd name="connsiteX6" fmla="*/ 8599251 w 11517549"/>
                <a:gd name="connsiteY6" fmla="*/ 2781884 h 2781884"/>
                <a:gd name="connsiteX7" fmla="*/ 11517549 w 11517549"/>
                <a:gd name="connsiteY7" fmla="*/ 2781884 h 2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7549" h="2781884">
                  <a:moveTo>
                    <a:pt x="0" y="2781884"/>
                  </a:moveTo>
                  <a:lnTo>
                    <a:pt x="8171234" y="2781884"/>
                  </a:lnTo>
                  <a:cubicBezTo>
                    <a:pt x="8122265" y="1634141"/>
                    <a:pt x="9178612" y="1581490"/>
                    <a:pt x="9105089" y="953084"/>
                  </a:cubicBezTo>
                  <a:cubicBezTo>
                    <a:pt x="9028022" y="294389"/>
                    <a:pt x="7861458" y="46386"/>
                    <a:pt x="7704306" y="1098999"/>
                  </a:cubicBezTo>
                  <a:lnTo>
                    <a:pt x="7247106" y="1040633"/>
                  </a:lnTo>
                  <a:cubicBezTo>
                    <a:pt x="7287294" y="-229409"/>
                    <a:pt x="9306484" y="-382879"/>
                    <a:pt x="9527905" y="835003"/>
                  </a:cubicBezTo>
                  <a:cubicBezTo>
                    <a:pt x="9703088" y="1798564"/>
                    <a:pt x="8507640" y="1802618"/>
                    <a:pt x="8599251" y="2781884"/>
                  </a:cubicBezTo>
                  <a:lnTo>
                    <a:pt x="11517549" y="2781884"/>
                  </a:lnTo>
                </a:path>
              </a:pathLst>
            </a:custGeom>
            <a:noFill/>
            <a:ln w="19050" cap="flat" cmpd="sng" algn="ctr">
              <a:solidFill>
                <a:schemeClr val="bg1"/>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FD53EACE-12E0-5F47-CD4F-1DDCD3C59B91}"/>
                </a:ext>
              </a:extLst>
            </p:cNvPr>
            <p:cNvSpPr/>
            <p:nvPr/>
          </p:nvSpPr>
          <p:spPr bwMode="gray">
            <a:xfrm>
              <a:off x="8513806" y="5890341"/>
              <a:ext cx="422066" cy="422066"/>
            </a:xfrm>
            <a:prstGeom prst="rect">
              <a:avLst/>
            </a:prstGeom>
            <a:noFill/>
            <a:ln w="19050" cap="flat" cmpd="sng" algn="ctr">
              <a:solidFill>
                <a:schemeClr val="bg1"/>
              </a:solidFill>
              <a:prstDash val="solid"/>
              <a:miter lim="800000"/>
              <a:headEnd type="none" w="med" len="med"/>
              <a:tailEnd type="none" w="med" len="med"/>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grpSp>
      <p:sp>
        <p:nvSpPr>
          <p:cNvPr id="39" name="Title 1">
            <a:extLst>
              <a:ext uri="{FF2B5EF4-FFF2-40B4-BE49-F238E27FC236}">
                <a16:creationId xmlns:a16="http://schemas.microsoft.com/office/drawing/2014/main" id="{F9BBC8B8-ECE3-8063-E8EF-654306B428E6}"/>
              </a:ext>
            </a:extLst>
          </p:cNvPr>
          <p:cNvSpPr txBox="1">
            <a:spLocks/>
          </p:cNvSpPr>
          <p:nvPr/>
        </p:nvSpPr>
        <p:spPr>
          <a:xfrm>
            <a:off x="838200" y="3664520"/>
            <a:ext cx="10515600" cy="18262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AU" sz="6600" dirty="0">
                <a:solidFill>
                  <a:srgbClr val="54B143"/>
                </a:solidFill>
              </a:rPr>
              <a:t>Questions</a:t>
            </a:r>
          </a:p>
        </p:txBody>
      </p:sp>
      <p:cxnSp>
        <p:nvCxnSpPr>
          <p:cNvPr id="43" name="Straight Connector 42">
            <a:extLst>
              <a:ext uri="{FF2B5EF4-FFF2-40B4-BE49-F238E27FC236}">
                <a16:creationId xmlns:a16="http://schemas.microsoft.com/office/drawing/2014/main" id="{86FA9378-01A7-9D36-5B12-0B47D38EECAD}"/>
              </a:ext>
            </a:extLst>
          </p:cNvPr>
          <p:cNvCxnSpPr/>
          <p:nvPr/>
        </p:nvCxnSpPr>
        <p:spPr>
          <a:xfrm flipH="1">
            <a:off x="609600" y="5490804"/>
            <a:ext cx="6062464" cy="0"/>
          </a:xfrm>
          <a:prstGeom prst="line">
            <a:avLst/>
          </a:prstGeom>
          <a:ln>
            <a:solidFill>
              <a:srgbClr val="54B143"/>
            </a:solidFill>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btfpColumnIndicatorGroup2">
            <a:extLst>
              <a:ext uri="{FF2B5EF4-FFF2-40B4-BE49-F238E27FC236}">
                <a16:creationId xmlns:a16="http://schemas.microsoft.com/office/drawing/2014/main" id="{1E0816F5-3369-EFA8-D789-0E9CBD1465ED}"/>
              </a:ext>
            </a:extLst>
          </p:cNvPr>
          <p:cNvGrpSpPr/>
          <p:nvPr/>
        </p:nvGrpSpPr>
        <p:grpSpPr>
          <a:xfrm>
            <a:off x="0" y="6926580"/>
            <a:ext cx="12192000" cy="137160"/>
            <a:chOff x="0" y="6926580"/>
            <a:chExt cx="12192000" cy="137160"/>
          </a:xfrm>
        </p:grpSpPr>
        <p:sp>
          <p:nvSpPr>
            <p:cNvPr id="22" name="btfpColumnGapBlocker409502">
              <a:extLst>
                <a:ext uri="{FF2B5EF4-FFF2-40B4-BE49-F238E27FC236}">
                  <a16:creationId xmlns:a16="http://schemas.microsoft.com/office/drawing/2014/main" id="{CC0A0715-C3FB-DF3D-B842-2908F25E32FA}"/>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btfpColumnGapBlocker879918">
              <a:extLst>
                <a:ext uri="{FF2B5EF4-FFF2-40B4-BE49-F238E27FC236}">
                  <a16:creationId xmlns:a16="http://schemas.microsoft.com/office/drawing/2014/main" id="{F491BC0D-6A02-11D6-31C0-06F7D579C6BC}"/>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 name="btfpColumnIndicator373017">
              <a:extLst>
                <a:ext uri="{FF2B5EF4-FFF2-40B4-BE49-F238E27FC236}">
                  <a16:creationId xmlns:a16="http://schemas.microsoft.com/office/drawing/2014/main" id="{F82158E8-CE8B-DF18-C012-BF809EB8CE57}"/>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btfpColumnIndicator592399">
              <a:extLst>
                <a:ext uri="{FF2B5EF4-FFF2-40B4-BE49-F238E27FC236}">
                  <a16:creationId xmlns:a16="http://schemas.microsoft.com/office/drawing/2014/main" id="{00CED96B-911C-15D6-B3B3-788A08C85E52}"/>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23" name="btfpColumnIndicatorGroup1">
            <a:extLst>
              <a:ext uri="{FF2B5EF4-FFF2-40B4-BE49-F238E27FC236}">
                <a16:creationId xmlns:a16="http://schemas.microsoft.com/office/drawing/2014/main" id="{CF70A025-247B-2BD4-B73A-767FC996342C}"/>
              </a:ext>
            </a:extLst>
          </p:cNvPr>
          <p:cNvGrpSpPr/>
          <p:nvPr/>
        </p:nvGrpSpPr>
        <p:grpSpPr>
          <a:xfrm>
            <a:off x="0" y="-205740"/>
            <a:ext cx="12192000" cy="137160"/>
            <a:chOff x="0" y="-205740"/>
            <a:chExt cx="12192000" cy="137160"/>
          </a:xfrm>
        </p:grpSpPr>
        <p:sp>
          <p:nvSpPr>
            <p:cNvPr id="21" name="btfpColumnGapBlocker768816">
              <a:extLst>
                <a:ext uri="{FF2B5EF4-FFF2-40B4-BE49-F238E27FC236}">
                  <a16:creationId xmlns:a16="http://schemas.microsoft.com/office/drawing/2014/main" id="{6E3F1F7C-4CEA-47CA-BC86-CEC99106C628}"/>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btfpColumnGapBlocker715846">
              <a:extLst>
                <a:ext uri="{FF2B5EF4-FFF2-40B4-BE49-F238E27FC236}">
                  <a16:creationId xmlns:a16="http://schemas.microsoft.com/office/drawing/2014/main" id="{C4E7F3A5-FE55-7CBA-A785-ED6B68D56664}"/>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btfpColumnIndicator903514">
              <a:extLst>
                <a:ext uri="{FF2B5EF4-FFF2-40B4-BE49-F238E27FC236}">
                  <a16:creationId xmlns:a16="http://schemas.microsoft.com/office/drawing/2014/main" id="{1F141EC1-4376-50E4-AD0C-95F43121E56A}"/>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 name="btfpColumnIndicator212096">
              <a:extLst>
                <a:ext uri="{FF2B5EF4-FFF2-40B4-BE49-F238E27FC236}">
                  <a16:creationId xmlns:a16="http://schemas.microsoft.com/office/drawing/2014/main" id="{7EE751B4-98C9-CDC9-AF09-763978CD08DF}"/>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4" name="Rectangle 5">
            <a:extLst>
              <a:ext uri="{FF2B5EF4-FFF2-40B4-BE49-F238E27FC236}">
                <a16:creationId xmlns:a16="http://schemas.microsoft.com/office/drawing/2014/main" id="{01BC922B-D7A8-B3BA-26DA-FC9882482BE9}"/>
              </a:ext>
            </a:extLst>
          </p:cNvPr>
          <p:cNvSpPr txBox="1">
            <a:spLocks noChangeArrowheads="1"/>
          </p:cNvSpPr>
          <p:nvPr/>
        </p:nvSpPr>
        <p:spPr bwMode="auto">
          <a:xfrm>
            <a:off x="457200" y="274638"/>
            <a:ext cx="69945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333399"/>
              </a:solidFill>
              <a:effectLst/>
              <a:uLnTx/>
              <a:uFillTx/>
              <a:latin typeface="Arial"/>
              <a:ea typeface="MS PGothic" panose="020B0600070205080204" pitchFamily="34" charset="-128"/>
              <a:cs typeface="+mj-cs"/>
            </a:endParaRPr>
          </a:p>
        </p:txBody>
      </p:sp>
      <p:sp>
        <p:nvSpPr>
          <p:cNvPr id="2" name="Title 1">
            <a:extLst>
              <a:ext uri="{FF2B5EF4-FFF2-40B4-BE49-F238E27FC236}">
                <a16:creationId xmlns:a16="http://schemas.microsoft.com/office/drawing/2014/main" id="{ADB191C8-B659-7CC8-D799-CD045D2ECB54}"/>
              </a:ext>
            </a:extLst>
          </p:cNvPr>
          <p:cNvSpPr>
            <a:spLocks noGrp="1"/>
          </p:cNvSpPr>
          <p:nvPr>
            <p:ph type="title"/>
          </p:nvPr>
        </p:nvSpPr>
        <p:spPr/>
        <p:txBody>
          <a:bodyPr/>
          <a:lstStyle/>
          <a:p>
            <a:r>
              <a:rPr lang="en-AU" dirty="0"/>
              <a:t>Feedback Survey</a:t>
            </a:r>
          </a:p>
        </p:txBody>
      </p:sp>
      <p:sp>
        <p:nvSpPr>
          <p:cNvPr id="25" name="Content Placeholder 15">
            <a:extLst>
              <a:ext uri="{FF2B5EF4-FFF2-40B4-BE49-F238E27FC236}">
                <a16:creationId xmlns:a16="http://schemas.microsoft.com/office/drawing/2014/main" id="{7DF282DB-8737-4773-402F-9977A7FB7A14}"/>
              </a:ext>
            </a:extLst>
          </p:cNvPr>
          <p:cNvSpPr txBox="1">
            <a:spLocks/>
          </p:cNvSpPr>
          <p:nvPr/>
        </p:nvSpPr>
        <p:spPr>
          <a:xfrm>
            <a:off x="838200" y="1265808"/>
            <a:ext cx="5257800" cy="584775"/>
          </a:xfrm>
          <a:prstGeom prst="rect">
            <a:avLst/>
          </a:prstGeom>
        </p:spPr>
        <p:txBody>
          <a:bodyPr wrap="square" lIns="91440" tIns="45720" rIns="91440" bIns="45720" anchor="t">
            <a:spAutoFit/>
          </a:bodyPr>
          <a:lstStyle>
            <a:lvl1pPr marL="228600" indent="-228600" algn="l" defTabSz="914400" rtl="0" eaLnBrk="1" latinLnBrk="0" hangingPunct="1">
              <a:lnSpc>
                <a:spcPct val="10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2pPr>
            <a:lvl3pPr marL="896938" indent="-177800" algn="l" defTabSz="914400" rtl="0" eaLnBrk="1" latinLnBrk="0" hangingPunct="1">
              <a:lnSpc>
                <a:spcPct val="100000"/>
              </a:lnSpc>
              <a:spcBef>
                <a:spcPts val="500"/>
              </a:spcBef>
              <a:buFont typeface="Arial" panose="020B0604020202020204" pitchFamily="34" charset="0"/>
              <a:buChar char="›"/>
              <a:tabLst>
                <a:tab pos="896938" algn="l"/>
              </a:tabLst>
              <a:defRPr sz="1400" kern="1200">
                <a:solidFill>
                  <a:schemeClr val="tx1"/>
                </a:solidFill>
                <a:latin typeface="+mn-lt"/>
                <a:ea typeface="+mn-ea"/>
                <a:cs typeface="+mn-cs"/>
              </a:defRPr>
            </a:lvl3pPr>
            <a:lvl4pPr marL="1163638" indent="-2667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1339850" indent="-176213" algn="l" defTabSz="914400" rtl="0" eaLnBrk="1" latinLnBrk="0" hangingPunct="1">
              <a:lnSpc>
                <a:spcPct val="10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0"/>
              </a:spcBef>
              <a:buNone/>
            </a:pPr>
            <a:r>
              <a:rPr lang="en-US" dirty="0">
                <a:solidFill>
                  <a:srgbClr val="000000"/>
                </a:solidFill>
              </a:rPr>
              <a:t>We value your feedback – please take 5 minutes to fill in the online </a:t>
            </a:r>
            <a:r>
              <a:rPr lang="en-US" b="1" dirty="0">
                <a:solidFill>
                  <a:srgbClr val="54B143"/>
                </a:solidFill>
                <a:hlinkClick r:id="rId4">
                  <a:extLst>
                    <a:ext uri="{A12FA001-AC4F-418D-AE19-62706E023703}">
                      <ahyp:hlinkClr xmlns:ahyp="http://schemas.microsoft.com/office/drawing/2018/hyperlinkcolor" val="tx"/>
                    </a:ext>
                  </a:extLst>
                </a:hlinkClick>
              </a:rPr>
              <a:t>Training Feedback Survey </a:t>
            </a:r>
            <a:r>
              <a:rPr lang="en-US" b="1" dirty="0">
                <a:solidFill>
                  <a:srgbClr val="54B143"/>
                </a:solidFill>
              </a:rPr>
              <a:t>  </a:t>
            </a:r>
          </a:p>
        </p:txBody>
      </p:sp>
      <p:pic>
        <p:nvPicPr>
          <p:cNvPr id="26" name="Picture 25">
            <a:extLst>
              <a:ext uri="{FF2B5EF4-FFF2-40B4-BE49-F238E27FC236}">
                <a16:creationId xmlns:a16="http://schemas.microsoft.com/office/drawing/2014/main" id="{E3202BC0-6191-0550-BD6F-9890CF948CDB}"/>
              </a:ext>
            </a:extLst>
          </p:cNvPr>
          <p:cNvPicPr>
            <a:picLocks noChangeAspect="1"/>
          </p:cNvPicPr>
          <p:nvPr/>
        </p:nvPicPr>
        <p:blipFill>
          <a:blip r:embed="rId5"/>
          <a:stretch>
            <a:fillRect/>
          </a:stretch>
        </p:blipFill>
        <p:spPr>
          <a:xfrm>
            <a:off x="1847528" y="2505252"/>
            <a:ext cx="3043818" cy="3053343"/>
          </a:xfrm>
          <a:prstGeom prst="rect">
            <a:avLst/>
          </a:prstGeom>
        </p:spPr>
      </p:pic>
    </p:spTree>
    <p:custDataLst>
      <p:tags r:id="rId1"/>
    </p:custDataLst>
    <p:extLst>
      <p:ext uri="{BB962C8B-B14F-4D97-AF65-F5344CB8AC3E}">
        <p14:creationId xmlns:p14="http://schemas.microsoft.com/office/powerpoint/2010/main" val="2852854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btfpColumnIndicatorGroup2">
            <a:extLst>
              <a:ext uri="{FF2B5EF4-FFF2-40B4-BE49-F238E27FC236}">
                <a16:creationId xmlns:a16="http://schemas.microsoft.com/office/drawing/2014/main" id="{30CA098E-E38D-76D5-EF11-C72E4FB02331}"/>
              </a:ext>
            </a:extLst>
          </p:cNvPr>
          <p:cNvGrpSpPr/>
          <p:nvPr/>
        </p:nvGrpSpPr>
        <p:grpSpPr>
          <a:xfrm>
            <a:off x="0" y="6926580"/>
            <a:ext cx="12192000" cy="137160"/>
            <a:chOff x="0" y="6926580"/>
            <a:chExt cx="12192000" cy="137160"/>
          </a:xfrm>
        </p:grpSpPr>
        <p:sp>
          <p:nvSpPr>
            <p:cNvPr id="11" name="btfpColumnGapBlocker979966">
              <a:extLst>
                <a:ext uri="{FF2B5EF4-FFF2-40B4-BE49-F238E27FC236}">
                  <a16:creationId xmlns:a16="http://schemas.microsoft.com/office/drawing/2014/main" id="{BB282B5F-8BDE-5809-0507-21D1F1CC43D9}"/>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btfpColumnGapBlocker603440">
              <a:extLst>
                <a:ext uri="{FF2B5EF4-FFF2-40B4-BE49-F238E27FC236}">
                  <a16:creationId xmlns:a16="http://schemas.microsoft.com/office/drawing/2014/main" id="{7CE3F986-A3D3-787D-7EF3-8ED174A17AE2}"/>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btfpColumnIndicator210312">
              <a:extLst>
                <a:ext uri="{FF2B5EF4-FFF2-40B4-BE49-F238E27FC236}">
                  <a16:creationId xmlns:a16="http://schemas.microsoft.com/office/drawing/2014/main" id="{51D9ABE6-1F31-166B-10C1-B33CE67CE8B5}"/>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 name="btfpColumnIndicator990519">
              <a:extLst>
                <a:ext uri="{FF2B5EF4-FFF2-40B4-BE49-F238E27FC236}">
                  <a16:creationId xmlns:a16="http://schemas.microsoft.com/office/drawing/2014/main" id="{8F233062-12AA-D76D-42CD-8988AC005FDF}"/>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2" name="btfpColumnIndicatorGroup1">
            <a:extLst>
              <a:ext uri="{FF2B5EF4-FFF2-40B4-BE49-F238E27FC236}">
                <a16:creationId xmlns:a16="http://schemas.microsoft.com/office/drawing/2014/main" id="{BF7F55F2-25C1-1537-2802-564F58FAC82A}"/>
              </a:ext>
            </a:extLst>
          </p:cNvPr>
          <p:cNvGrpSpPr/>
          <p:nvPr/>
        </p:nvGrpSpPr>
        <p:grpSpPr>
          <a:xfrm>
            <a:off x="0" y="-205740"/>
            <a:ext cx="12192000" cy="137160"/>
            <a:chOff x="0" y="-205740"/>
            <a:chExt cx="12192000" cy="137160"/>
          </a:xfrm>
        </p:grpSpPr>
        <p:sp>
          <p:nvSpPr>
            <p:cNvPr id="10" name="btfpColumnGapBlocker754513">
              <a:extLst>
                <a:ext uri="{FF2B5EF4-FFF2-40B4-BE49-F238E27FC236}">
                  <a16:creationId xmlns:a16="http://schemas.microsoft.com/office/drawing/2014/main" id="{7F3C0B81-B995-7A60-7D2C-5BA73D32E1A1}"/>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btfpColumnGapBlocker863149">
              <a:extLst>
                <a:ext uri="{FF2B5EF4-FFF2-40B4-BE49-F238E27FC236}">
                  <a16:creationId xmlns:a16="http://schemas.microsoft.com/office/drawing/2014/main" id="{51360B19-2A9E-111B-6A8B-45B94BBEEC92}"/>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btfpColumnIndicator165549">
              <a:extLst>
                <a:ext uri="{FF2B5EF4-FFF2-40B4-BE49-F238E27FC236}">
                  <a16:creationId xmlns:a16="http://schemas.microsoft.com/office/drawing/2014/main" id="{56AE2CA3-56F5-E86A-E6AB-36CA4F68D986}"/>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 name="btfpColumnIndicator705724">
              <a:extLst>
                <a:ext uri="{FF2B5EF4-FFF2-40B4-BE49-F238E27FC236}">
                  <a16:creationId xmlns:a16="http://schemas.microsoft.com/office/drawing/2014/main" id="{0B358C2D-B7B8-4A24-755D-A4271F414202}"/>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14" name="Rectangle 7">
            <a:extLst>
              <a:ext uri="{FF2B5EF4-FFF2-40B4-BE49-F238E27FC236}">
                <a16:creationId xmlns:a16="http://schemas.microsoft.com/office/drawing/2014/main" id="{89BB1291-4005-76AB-ADED-A04AE30F53D0}"/>
              </a:ext>
            </a:extLst>
          </p:cNvPr>
          <p:cNvSpPr txBox="1">
            <a:spLocks noChangeArrowheads="1"/>
          </p:cNvSpPr>
          <p:nvPr/>
        </p:nvSpPr>
        <p:spPr bwMode="auto">
          <a:xfrm>
            <a:off x="611312" y="692696"/>
            <a:ext cx="7788944"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2800" b="1" dirty="0">
                <a:solidFill>
                  <a:schemeClr val="tx1"/>
                </a:solidFill>
                <a:latin typeface="Arial"/>
                <a:cs typeface="Arial"/>
              </a:rPr>
              <a:t>Thank you!</a:t>
            </a:r>
            <a:endParaRPr kumimoji="0" lang="en-AU" altLang="en-US" sz="2800" b="1" i="0" u="none" strike="noStrike" kern="1200" cap="none" spc="0" normalizeH="0" baseline="0" noProof="0" dirty="0">
              <a:ln>
                <a:noFill/>
              </a:ln>
              <a:solidFill>
                <a:schemeClr val="tx1"/>
              </a:solidFill>
              <a:effectLst/>
              <a:uLnTx/>
              <a:uFillTx/>
              <a:latin typeface="Arial"/>
            </a:endParaRPr>
          </a:p>
        </p:txBody>
      </p:sp>
    </p:spTree>
    <p:custDataLst>
      <p:tags r:id="rId1"/>
    </p:custDataLst>
    <p:extLst>
      <p:ext uri="{BB962C8B-B14F-4D97-AF65-F5344CB8AC3E}">
        <p14:creationId xmlns:p14="http://schemas.microsoft.com/office/powerpoint/2010/main" val="349318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btfpColumnIndicatorGroup2">
            <a:extLst>
              <a:ext uri="{FF2B5EF4-FFF2-40B4-BE49-F238E27FC236}">
                <a16:creationId xmlns:a16="http://schemas.microsoft.com/office/drawing/2014/main" id="{C2DDA11B-21E7-A1CA-3E1D-532874D9AC96}"/>
              </a:ext>
            </a:extLst>
          </p:cNvPr>
          <p:cNvGrpSpPr/>
          <p:nvPr/>
        </p:nvGrpSpPr>
        <p:grpSpPr>
          <a:xfrm>
            <a:off x="0" y="6926580"/>
            <a:ext cx="12192000" cy="137160"/>
            <a:chOff x="0" y="6926580"/>
            <a:chExt cx="12192000" cy="137160"/>
          </a:xfrm>
        </p:grpSpPr>
        <p:sp>
          <p:nvSpPr>
            <p:cNvPr id="10" name="btfpColumnGapBlocker841592">
              <a:extLst>
                <a:ext uri="{FF2B5EF4-FFF2-40B4-BE49-F238E27FC236}">
                  <a16:creationId xmlns:a16="http://schemas.microsoft.com/office/drawing/2014/main" id="{3A509372-6288-179A-C784-F89312078A14}"/>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btfpColumnGapBlocker582762">
              <a:extLst>
                <a:ext uri="{FF2B5EF4-FFF2-40B4-BE49-F238E27FC236}">
                  <a16:creationId xmlns:a16="http://schemas.microsoft.com/office/drawing/2014/main" id="{3ECF5FA4-D42F-8D0E-CEB5-C062A7ABA922}"/>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btfpColumnIndicator360714">
              <a:extLst>
                <a:ext uri="{FF2B5EF4-FFF2-40B4-BE49-F238E27FC236}">
                  <a16:creationId xmlns:a16="http://schemas.microsoft.com/office/drawing/2014/main" id="{3A92CB88-9A51-E105-06AF-841A61112517}"/>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 name="btfpColumnIndicator879339">
              <a:extLst>
                <a:ext uri="{FF2B5EF4-FFF2-40B4-BE49-F238E27FC236}">
                  <a16:creationId xmlns:a16="http://schemas.microsoft.com/office/drawing/2014/main" id="{58838522-FA75-9E01-5A92-3D42DC3E31E4}"/>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1" name="btfpColumnIndicatorGroup1">
            <a:extLst>
              <a:ext uri="{FF2B5EF4-FFF2-40B4-BE49-F238E27FC236}">
                <a16:creationId xmlns:a16="http://schemas.microsoft.com/office/drawing/2014/main" id="{36DE318F-6378-70C9-B503-D922B66255EE}"/>
              </a:ext>
            </a:extLst>
          </p:cNvPr>
          <p:cNvGrpSpPr/>
          <p:nvPr/>
        </p:nvGrpSpPr>
        <p:grpSpPr>
          <a:xfrm>
            <a:off x="0" y="-205740"/>
            <a:ext cx="12192000" cy="137160"/>
            <a:chOff x="0" y="-205740"/>
            <a:chExt cx="12192000" cy="137160"/>
          </a:xfrm>
        </p:grpSpPr>
        <p:sp>
          <p:nvSpPr>
            <p:cNvPr id="9" name="btfpColumnGapBlocker453959">
              <a:extLst>
                <a:ext uri="{FF2B5EF4-FFF2-40B4-BE49-F238E27FC236}">
                  <a16:creationId xmlns:a16="http://schemas.microsoft.com/office/drawing/2014/main" id="{3FDE5AFA-AAF6-7332-6BA1-D4AF4631CFF0}"/>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btfpColumnGapBlocker685370">
              <a:extLst>
                <a:ext uri="{FF2B5EF4-FFF2-40B4-BE49-F238E27FC236}">
                  <a16:creationId xmlns:a16="http://schemas.microsoft.com/office/drawing/2014/main" id="{3D269E99-5661-939F-1A81-4B4FB0F0E71D}"/>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btfpColumnIndicator330448">
              <a:extLst>
                <a:ext uri="{FF2B5EF4-FFF2-40B4-BE49-F238E27FC236}">
                  <a16:creationId xmlns:a16="http://schemas.microsoft.com/office/drawing/2014/main" id="{5C9BABA8-1C68-2E5F-CA87-F8838E7A2329}"/>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 name="btfpColumnIndicator134883">
              <a:extLst>
                <a:ext uri="{FF2B5EF4-FFF2-40B4-BE49-F238E27FC236}">
                  <a16:creationId xmlns:a16="http://schemas.microsoft.com/office/drawing/2014/main" id="{A1725A5F-FB28-76E0-7DBD-1035A3FD5EC7}"/>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33" name="Rectangle 2">
            <a:extLst>
              <a:ext uri="{FF2B5EF4-FFF2-40B4-BE49-F238E27FC236}">
                <a16:creationId xmlns:a16="http://schemas.microsoft.com/office/drawing/2014/main" id="{50E1AE79-B46D-F6CA-A08C-C8B415015C90}"/>
              </a:ext>
            </a:extLst>
          </p:cNvPr>
          <p:cNvSpPr txBox="1">
            <a:spLocks noChangeArrowheads="1"/>
          </p:cNvSpPr>
          <p:nvPr/>
        </p:nvSpPr>
        <p:spPr bwMode="auto">
          <a:xfrm>
            <a:off x="457200" y="274638"/>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chemeClr val="tx1"/>
              </a:solidFill>
              <a:effectLst/>
              <a:uLnTx/>
              <a:uFillTx/>
              <a:latin typeface="Arial"/>
              <a:ea typeface="MS PGothic" panose="020B0600070205080204" pitchFamily="34" charset="-128"/>
              <a:cs typeface="+mj-cs"/>
            </a:endParaRPr>
          </a:p>
        </p:txBody>
      </p:sp>
      <p:grpSp>
        <p:nvGrpSpPr>
          <p:cNvPr id="46" name="Group 45">
            <a:extLst>
              <a:ext uri="{FF2B5EF4-FFF2-40B4-BE49-F238E27FC236}">
                <a16:creationId xmlns:a16="http://schemas.microsoft.com/office/drawing/2014/main" id="{5F04A1FD-D84E-DECD-F9A9-F574295D97D5}"/>
              </a:ext>
            </a:extLst>
          </p:cNvPr>
          <p:cNvGrpSpPr/>
          <p:nvPr/>
        </p:nvGrpSpPr>
        <p:grpSpPr>
          <a:xfrm>
            <a:off x="767408" y="1696409"/>
            <a:ext cx="8928992" cy="3375155"/>
            <a:chOff x="551384" y="1696409"/>
            <a:chExt cx="9167155" cy="3465181"/>
          </a:xfrm>
        </p:grpSpPr>
        <p:sp>
          <p:nvSpPr>
            <p:cNvPr id="2" name="Rectangle 1">
              <a:extLst>
                <a:ext uri="{FF2B5EF4-FFF2-40B4-BE49-F238E27FC236}">
                  <a16:creationId xmlns:a16="http://schemas.microsoft.com/office/drawing/2014/main" id="{DBEB2284-E6C7-3385-1265-F12C7E6C9AEF}"/>
                </a:ext>
              </a:extLst>
            </p:cNvPr>
            <p:cNvSpPr/>
            <p:nvPr/>
          </p:nvSpPr>
          <p:spPr>
            <a:xfrm>
              <a:off x="551384" y="1696409"/>
              <a:ext cx="2935448" cy="1678050"/>
            </a:xfrm>
            <a:prstGeom prst="rect">
              <a:avLst/>
            </a:prstGeom>
            <a:solidFill>
              <a:srgbClr val="54B14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AU" sz="3600">
                <a:solidFill>
                  <a:srgbClr val="5C5C5C"/>
                </a:solidFill>
              </a:endParaRPr>
            </a:p>
          </p:txBody>
        </p:sp>
        <p:sp>
          <p:nvSpPr>
            <p:cNvPr id="16" name="Rectangle 15">
              <a:extLst>
                <a:ext uri="{FF2B5EF4-FFF2-40B4-BE49-F238E27FC236}">
                  <a16:creationId xmlns:a16="http://schemas.microsoft.com/office/drawing/2014/main" id="{FA2F9AAA-6F5C-4B0E-D4C1-53AA0B653BED}"/>
                </a:ext>
              </a:extLst>
            </p:cNvPr>
            <p:cNvSpPr/>
            <p:nvPr/>
          </p:nvSpPr>
          <p:spPr>
            <a:xfrm>
              <a:off x="3667238" y="1696409"/>
              <a:ext cx="2935448" cy="1678050"/>
            </a:xfrm>
            <a:prstGeom prst="rect">
              <a:avLst/>
            </a:prstGeom>
            <a:solidFill>
              <a:srgbClr val="54B14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AU" sz="3600">
                <a:solidFill>
                  <a:srgbClr val="5C5C5C"/>
                </a:solidFill>
              </a:endParaRPr>
            </a:p>
          </p:txBody>
        </p:sp>
        <p:sp>
          <p:nvSpPr>
            <p:cNvPr id="17" name="Rectangle 16">
              <a:extLst>
                <a:ext uri="{FF2B5EF4-FFF2-40B4-BE49-F238E27FC236}">
                  <a16:creationId xmlns:a16="http://schemas.microsoft.com/office/drawing/2014/main" id="{75E692F9-C1EC-D2DD-214C-10ADDD22E7FA}"/>
                </a:ext>
              </a:extLst>
            </p:cNvPr>
            <p:cNvSpPr/>
            <p:nvPr/>
          </p:nvSpPr>
          <p:spPr>
            <a:xfrm>
              <a:off x="6783091" y="1696409"/>
              <a:ext cx="2935448" cy="1678050"/>
            </a:xfrm>
            <a:prstGeom prst="rect">
              <a:avLst/>
            </a:prstGeom>
            <a:solidFill>
              <a:srgbClr val="54B14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AU" sz="3600">
                <a:solidFill>
                  <a:srgbClr val="5C5C5C"/>
                </a:solidFill>
              </a:endParaRPr>
            </a:p>
          </p:txBody>
        </p:sp>
        <p:sp>
          <p:nvSpPr>
            <p:cNvPr id="18" name="Rectangle 17">
              <a:extLst>
                <a:ext uri="{FF2B5EF4-FFF2-40B4-BE49-F238E27FC236}">
                  <a16:creationId xmlns:a16="http://schemas.microsoft.com/office/drawing/2014/main" id="{E72D2E6A-8C0A-05C4-7F91-8B5F1118622E}"/>
                </a:ext>
              </a:extLst>
            </p:cNvPr>
            <p:cNvSpPr/>
            <p:nvPr/>
          </p:nvSpPr>
          <p:spPr>
            <a:xfrm>
              <a:off x="551384" y="3483540"/>
              <a:ext cx="2935448" cy="1678050"/>
            </a:xfrm>
            <a:prstGeom prst="rect">
              <a:avLst/>
            </a:prstGeom>
            <a:solidFill>
              <a:srgbClr val="54B14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AU" sz="3600">
                <a:solidFill>
                  <a:srgbClr val="5C5C5C"/>
                </a:solidFill>
              </a:endParaRPr>
            </a:p>
          </p:txBody>
        </p:sp>
        <p:sp>
          <p:nvSpPr>
            <p:cNvPr id="19" name="Rectangle 18">
              <a:extLst>
                <a:ext uri="{FF2B5EF4-FFF2-40B4-BE49-F238E27FC236}">
                  <a16:creationId xmlns:a16="http://schemas.microsoft.com/office/drawing/2014/main" id="{7FFDB3A5-41F1-8E18-81DD-47FB5889D551}"/>
                </a:ext>
              </a:extLst>
            </p:cNvPr>
            <p:cNvSpPr/>
            <p:nvPr/>
          </p:nvSpPr>
          <p:spPr>
            <a:xfrm>
              <a:off x="3667238" y="3483540"/>
              <a:ext cx="2935448" cy="1678050"/>
            </a:xfrm>
            <a:prstGeom prst="rect">
              <a:avLst/>
            </a:prstGeom>
            <a:solidFill>
              <a:srgbClr val="54B14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AU" sz="3600">
                <a:solidFill>
                  <a:srgbClr val="5C5C5C"/>
                </a:solidFill>
              </a:endParaRPr>
            </a:p>
          </p:txBody>
        </p:sp>
        <p:sp>
          <p:nvSpPr>
            <p:cNvPr id="20" name="Rectangle 19">
              <a:extLst>
                <a:ext uri="{FF2B5EF4-FFF2-40B4-BE49-F238E27FC236}">
                  <a16:creationId xmlns:a16="http://schemas.microsoft.com/office/drawing/2014/main" id="{05BA656C-947E-A01D-2EB5-80873C8389D7}"/>
                </a:ext>
              </a:extLst>
            </p:cNvPr>
            <p:cNvSpPr/>
            <p:nvPr/>
          </p:nvSpPr>
          <p:spPr>
            <a:xfrm>
              <a:off x="6783091" y="3483540"/>
              <a:ext cx="2935448" cy="1678050"/>
            </a:xfrm>
            <a:prstGeom prst="rect">
              <a:avLst/>
            </a:prstGeom>
            <a:solidFill>
              <a:srgbClr val="54B143"/>
            </a:solidFill>
            <a:ln w="9525" cap="flat" cmpd="sng" algn="ctr">
              <a:no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AU" sz="3600">
                <a:solidFill>
                  <a:srgbClr val="5C5C5C"/>
                </a:solidFill>
              </a:endParaRPr>
            </a:p>
          </p:txBody>
        </p:sp>
        <p:sp>
          <p:nvSpPr>
            <p:cNvPr id="21" name="TextBox 20">
              <a:extLst>
                <a:ext uri="{FF2B5EF4-FFF2-40B4-BE49-F238E27FC236}">
                  <a16:creationId xmlns:a16="http://schemas.microsoft.com/office/drawing/2014/main" id="{B6E88F05-B470-95FC-820A-9D7BD139031C}"/>
                </a:ext>
              </a:extLst>
            </p:cNvPr>
            <p:cNvSpPr txBox="1"/>
            <p:nvPr/>
          </p:nvSpPr>
          <p:spPr>
            <a:xfrm>
              <a:off x="774057" y="1830106"/>
              <a:ext cx="2353832" cy="574930"/>
            </a:xfrm>
            <a:prstGeom prst="rect">
              <a:avLst/>
            </a:prstGeom>
            <a:noFill/>
          </p:spPr>
          <p:txBody>
            <a:bodyPr wrap="square">
              <a:spAutoFit/>
            </a:bodyPr>
            <a:lstStyle/>
            <a:p>
              <a:pPr marL="0" indent="0">
                <a:spcBef>
                  <a:spcPts val="0"/>
                </a:spcBef>
                <a:buNone/>
              </a:pPr>
              <a:r>
                <a:rPr lang="en-US" sz="2000" b="1">
                  <a:solidFill>
                    <a:schemeClr val="bg1"/>
                  </a:solidFill>
                  <a:latin typeface="Arial" panose="020B0604020202020204" pitchFamily="34" charset="0"/>
                  <a:ea typeface="Roboto Medium" panose="02000000000000000000" pitchFamily="2" charset="0"/>
                  <a:cs typeface="Roboto Medium" panose="02000000000000000000" pitchFamily="2" charset="0"/>
                </a:rPr>
                <a:t>Emergency</a:t>
              </a:r>
              <a:br>
                <a:rPr lang="en-US" sz="2000" b="1">
                  <a:solidFill>
                    <a:schemeClr val="bg1"/>
                  </a:solidFill>
                  <a:latin typeface="Arial" panose="020B0604020202020204" pitchFamily="34" charset="0"/>
                  <a:ea typeface="Roboto Medium" panose="02000000000000000000" pitchFamily="2" charset="0"/>
                  <a:cs typeface="Roboto Medium" panose="02000000000000000000" pitchFamily="2" charset="0"/>
                </a:rPr>
              </a:br>
              <a:r>
                <a:rPr lang="en-US" sz="2000" b="1">
                  <a:solidFill>
                    <a:schemeClr val="bg1"/>
                  </a:solidFill>
                  <a:latin typeface="Arial" panose="020B0604020202020204" pitchFamily="34" charset="0"/>
                  <a:ea typeface="Roboto Medium" panose="02000000000000000000" pitchFamily="2" charset="0"/>
                  <a:cs typeface="Roboto Medium" panose="02000000000000000000" pitchFamily="2" charset="0"/>
                </a:rPr>
                <a:t>Procedures</a:t>
              </a:r>
            </a:p>
          </p:txBody>
        </p:sp>
        <p:sp>
          <p:nvSpPr>
            <p:cNvPr id="26" name="TextBox 25">
              <a:extLst>
                <a:ext uri="{FF2B5EF4-FFF2-40B4-BE49-F238E27FC236}">
                  <a16:creationId xmlns:a16="http://schemas.microsoft.com/office/drawing/2014/main" id="{7A7459DF-2442-2F65-616D-4CB6EA3B3F1B}"/>
                </a:ext>
              </a:extLst>
            </p:cNvPr>
            <p:cNvSpPr txBox="1"/>
            <p:nvPr/>
          </p:nvSpPr>
          <p:spPr>
            <a:xfrm>
              <a:off x="774057" y="3628412"/>
              <a:ext cx="2353832" cy="324961"/>
            </a:xfrm>
            <a:prstGeom prst="rect">
              <a:avLst/>
            </a:prstGeom>
            <a:noFill/>
          </p:spPr>
          <p:txBody>
            <a:bodyPr wrap="square">
              <a:spAutoFit/>
            </a:bodyPr>
            <a:lstStyle/>
            <a:p>
              <a:pPr marL="0" indent="0">
                <a:spcBef>
                  <a:spcPts val="0"/>
                </a:spcBef>
                <a:buNone/>
              </a:pPr>
              <a:r>
                <a:rPr lang="en-US" sz="2000" b="1">
                  <a:solidFill>
                    <a:schemeClr val="bg1"/>
                  </a:solidFill>
                  <a:latin typeface="Arial" panose="020B0604020202020204" pitchFamily="34" charset="0"/>
                  <a:ea typeface="Roboto Medium" panose="02000000000000000000" pitchFamily="2" charset="0"/>
                  <a:cs typeface="Roboto Medium" panose="02000000000000000000" pitchFamily="2" charset="0"/>
                </a:rPr>
                <a:t>Facilities</a:t>
              </a:r>
            </a:p>
          </p:txBody>
        </p:sp>
        <p:sp>
          <p:nvSpPr>
            <p:cNvPr id="27" name="TextBox 26">
              <a:extLst>
                <a:ext uri="{FF2B5EF4-FFF2-40B4-BE49-F238E27FC236}">
                  <a16:creationId xmlns:a16="http://schemas.microsoft.com/office/drawing/2014/main" id="{FAC400F3-7435-CFCD-3D49-53AEC59B0089}"/>
                </a:ext>
              </a:extLst>
            </p:cNvPr>
            <p:cNvSpPr txBox="1"/>
            <p:nvPr/>
          </p:nvSpPr>
          <p:spPr>
            <a:xfrm>
              <a:off x="3925732" y="1830106"/>
              <a:ext cx="2353832" cy="574930"/>
            </a:xfrm>
            <a:prstGeom prst="rect">
              <a:avLst/>
            </a:prstGeom>
            <a:noFill/>
          </p:spPr>
          <p:txBody>
            <a:bodyPr wrap="square">
              <a:spAutoFit/>
            </a:bodyPr>
            <a:lstStyle/>
            <a:p>
              <a:pPr marL="0" indent="0">
                <a:spcBef>
                  <a:spcPts val="0"/>
                </a:spcBef>
                <a:buNone/>
              </a:pPr>
              <a:r>
                <a:rPr lang="en-US" sz="2000" b="1">
                  <a:solidFill>
                    <a:schemeClr val="bg1"/>
                  </a:solidFill>
                  <a:latin typeface="Arial" panose="020B0604020202020204" pitchFamily="34" charset="0"/>
                  <a:ea typeface="Roboto Medium" panose="02000000000000000000" pitchFamily="2" charset="0"/>
                  <a:cs typeface="Roboto Medium" panose="02000000000000000000" pitchFamily="2" charset="0"/>
                </a:rPr>
                <a:t>Limited </a:t>
              </a:r>
            </a:p>
            <a:p>
              <a:pPr marL="0" indent="0">
                <a:spcBef>
                  <a:spcPts val="0"/>
                </a:spcBef>
                <a:buNone/>
              </a:pPr>
              <a:r>
                <a:rPr lang="en-US" sz="2000" b="1">
                  <a:solidFill>
                    <a:schemeClr val="bg1"/>
                  </a:solidFill>
                  <a:latin typeface="Arial" panose="020B0604020202020204" pitchFamily="34" charset="0"/>
                  <a:ea typeface="Roboto Medium" panose="02000000000000000000" pitchFamily="2" charset="0"/>
                  <a:cs typeface="Roboto Medium" panose="02000000000000000000" pitchFamily="2" charset="0"/>
                </a:rPr>
                <a:t>distractions</a:t>
              </a:r>
            </a:p>
          </p:txBody>
        </p:sp>
        <p:sp>
          <p:nvSpPr>
            <p:cNvPr id="28" name="TextBox 27">
              <a:extLst>
                <a:ext uri="{FF2B5EF4-FFF2-40B4-BE49-F238E27FC236}">
                  <a16:creationId xmlns:a16="http://schemas.microsoft.com/office/drawing/2014/main" id="{F30081FC-EF68-6384-FF7C-6284F2361231}"/>
                </a:ext>
              </a:extLst>
            </p:cNvPr>
            <p:cNvSpPr txBox="1"/>
            <p:nvPr/>
          </p:nvSpPr>
          <p:spPr>
            <a:xfrm>
              <a:off x="3925732" y="3628412"/>
              <a:ext cx="1664574" cy="574930"/>
            </a:xfrm>
            <a:prstGeom prst="rect">
              <a:avLst/>
            </a:prstGeom>
            <a:noFill/>
          </p:spPr>
          <p:txBody>
            <a:bodyPr wrap="square">
              <a:spAutoFit/>
            </a:bodyPr>
            <a:lstStyle/>
            <a:p>
              <a:pPr marL="0" indent="0">
                <a:spcBef>
                  <a:spcPts val="0"/>
                </a:spcBef>
                <a:buNone/>
              </a:pPr>
              <a:r>
                <a:rPr lang="en-US" sz="2000" b="1">
                  <a:solidFill>
                    <a:schemeClr val="bg1"/>
                  </a:solidFill>
                  <a:latin typeface="Arial" panose="020B0604020202020204" pitchFamily="34" charset="0"/>
                  <a:ea typeface="Roboto Medium" panose="02000000000000000000" pitchFamily="2" charset="0"/>
                  <a:cs typeface="Roboto Medium" panose="02000000000000000000" pitchFamily="2" charset="0"/>
                </a:rPr>
                <a:t>Time &amp; </a:t>
              </a:r>
            </a:p>
            <a:p>
              <a:pPr marL="0" indent="0">
                <a:spcBef>
                  <a:spcPts val="0"/>
                </a:spcBef>
                <a:buNone/>
              </a:pPr>
              <a:r>
                <a:rPr lang="en-US" sz="2000" b="1">
                  <a:solidFill>
                    <a:schemeClr val="bg1"/>
                  </a:solidFill>
                  <a:latin typeface="Arial" panose="020B0604020202020204" pitchFamily="34" charset="0"/>
                  <a:ea typeface="Roboto Medium" panose="02000000000000000000" pitchFamily="2" charset="0"/>
                  <a:cs typeface="Roboto Medium" panose="02000000000000000000" pitchFamily="2" charset="0"/>
                </a:rPr>
                <a:t>Schedule</a:t>
              </a:r>
            </a:p>
          </p:txBody>
        </p:sp>
        <p:sp>
          <p:nvSpPr>
            <p:cNvPr id="29" name="TextBox 28">
              <a:extLst>
                <a:ext uri="{FF2B5EF4-FFF2-40B4-BE49-F238E27FC236}">
                  <a16:creationId xmlns:a16="http://schemas.microsoft.com/office/drawing/2014/main" id="{11D57251-0737-9948-4A53-5AA60F967A54}"/>
                </a:ext>
              </a:extLst>
            </p:cNvPr>
            <p:cNvSpPr txBox="1"/>
            <p:nvPr/>
          </p:nvSpPr>
          <p:spPr>
            <a:xfrm>
              <a:off x="7073899" y="1830106"/>
              <a:ext cx="2353832" cy="324961"/>
            </a:xfrm>
            <a:prstGeom prst="rect">
              <a:avLst/>
            </a:prstGeom>
            <a:noFill/>
          </p:spPr>
          <p:txBody>
            <a:bodyPr wrap="square">
              <a:spAutoFit/>
            </a:bodyPr>
            <a:lstStyle/>
            <a:p>
              <a:pPr marL="0" indent="0">
                <a:spcBef>
                  <a:spcPts val="0"/>
                </a:spcBef>
                <a:buNone/>
              </a:pPr>
              <a:r>
                <a:rPr lang="en-US" sz="2000" b="1">
                  <a:solidFill>
                    <a:schemeClr val="bg1"/>
                  </a:solidFill>
                  <a:latin typeface="Arial" panose="020B0604020202020204" pitchFamily="34" charset="0"/>
                  <a:ea typeface="Roboto Medium" panose="02000000000000000000" pitchFamily="2" charset="0"/>
                  <a:cs typeface="Roboto Medium" panose="02000000000000000000" pitchFamily="2" charset="0"/>
                </a:rPr>
                <a:t>Participation</a:t>
              </a:r>
            </a:p>
          </p:txBody>
        </p:sp>
        <p:sp>
          <p:nvSpPr>
            <p:cNvPr id="34" name="TextBox 33">
              <a:extLst>
                <a:ext uri="{FF2B5EF4-FFF2-40B4-BE49-F238E27FC236}">
                  <a16:creationId xmlns:a16="http://schemas.microsoft.com/office/drawing/2014/main" id="{1145B62C-E29C-7302-4D70-6D406736C2D1}"/>
                </a:ext>
              </a:extLst>
            </p:cNvPr>
            <p:cNvSpPr txBox="1"/>
            <p:nvPr/>
          </p:nvSpPr>
          <p:spPr>
            <a:xfrm>
              <a:off x="7073899" y="3628412"/>
              <a:ext cx="2353832" cy="324961"/>
            </a:xfrm>
            <a:prstGeom prst="rect">
              <a:avLst/>
            </a:prstGeom>
            <a:noFill/>
          </p:spPr>
          <p:txBody>
            <a:bodyPr wrap="square">
              <a:spAutoFit/>
            </a:bodyPr>
            <a:lstStyle/>
            <a:p>
              <a:pPr marL="0" indent="0">
                <a:spcBef>
                  <a:spcPts val="0"/>
                </a:spcBef>
                <a:buNone/>
              </a:pPr>
              <a:r>
                <a:rPr lang="en-US" sz="2000" b="1">
                  <a:solidFill>
                    <a:schemeClr val="bg1"/>
                  </a:solidFill>
                  <a:latin typeface="Arial" panose="020B0604020202020204" pitchFamily="34" charset="0"/>
                  <a:ea typeface="Roboto Medium" panose="02000000000000000000" pitchFamily="2" charset="0"/>
                  <a:cs typeface="Roboto Medium" panose="02000000000000000000" pitchFamily="2" charset="0"/>
                </a:rPr>
                <a:t>Breaks</a:t>
              </a:r>
            </a:p>
          </p:txBody>
        </p:sp>
        <p:pic>
          <p:nvPicPr>
            <p:cNvPr id="35" name="btfpIconLines510841">
              <a:extLst>
                <a:ext uri="{FF2B5EF4-FFF2-40B4-BE49-F238E27FC236}">
                  <a16:creationId xmlns:a16="http://schemas.microsoft.com/office/drawing/2014/main" id="{1014A905-B333-D52E-92B6-7FDE3572DC1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608795" y="2496423"/>
              <a:ext cx="878036" cy="878036"/>
            </a:xfrm>
            <a:prstGeom prst="rect">
              <a:avLst/>
            </a:prstGeom>
          </p:spPr>
        </p:pic>
        <p:pic>
          <p:nvPicPr>
            <p:cNvPr id="39" name="btfpIconLines109433">
              <a:extLst>
                <a:ext uri="{FF2B5EF4-FFF2-40B4-BE49-F238E27FC236}">
                  <a16:creationId xmlns:a16="http://schemas.microsoft.com/office/drawing/2014/main" id="{23F3CDDD-4897-C46A-A150-6983DAF054FE}"/>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5724649" y="2496423"/>
              <a:ext cx="878036" cy="878036"/>
            </a:xfrm>
            <a:prstGeom prst="rect">
              <a:avLst/>
            </a:prstGeom>
          </p:spPr>
        </p:pic>
        <p:pic>
          <p:nvPicPr>
            <p:cNvPr id="40" name="btfpIconLines285099">
              <a:extLst>
                <a:ext uri="{FF2B5EF4-FFF2-40B4-BE49-F238E27FC236}">
                  <a16:creationId xmlns:a16="http://schemas.microsoft.com/office/drawing/2014/main" id="{DD567208-9426-00B5-1A55-4E7C1E6A352A}"/>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840503" y="2496423"/>
              <a:ext cx="878036" cy="878036"/>
            </a:xfrm>
            <a:prstGeom prst="rect">
              <a:avLst/>
            </a:prstGeom>
          </p:spPr>
        </p:pic>
        <p:pic>
          <p:nvPicPr>
            <p:cNvPr id="41" name="btfpIconLines783689">
              <a:extLst>
                <a:ext uri="{FF2B5EF4-FFF2-40B4-BE49-F238E27FC236}">
                  <a16:creationId xmlns:a16="http://schemas.microsoft.com/office/drawing/2014/main" id="{B058B0A3-6FD9-4AB8-389B-2C008B971AA2}"/>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2608795" y="4283554"/>
              <a:ext cx="878036" cy="878036"/>
            </a:xfrm>
            <a:prstGeom prst="rect">
              <a:avLst/>
            </a:prstGeom>
          </p:spPr>
        </p:pic>
        <p:pic>
          <p:nvPicPr>
            <p:cNvPr id="42" name="btfpIconLines959355">
              <a:extLst>
                <a:ext uri="{FF2B5EF4-FFF2-40B4-BE49-F238E27FC236}">
                  <a16:creationId xmlns:a16="http://schemas.microsoft.com/office/drawing/2014/main" id="{F0A45D63-A36F-9E72-E4E2-5F88119174D5}"/>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8840503" y="4283554"/>
              <a:ext cx="878036" cy="878036"/>
            </a:xfrm>
            <a:prstGeom prst="rect">
              <a:avLst/>
            </a:prstGeom>
          </p:spPr>
        </p:pic>
        <p:pic>
          <p:nvPicPr>
            <p:cNvPr id="43" name="btfpIconLines557946">
              <a:extLst>
                <a:ext uri="{FF2B5EF4-FFF2-40B4-BE49-F238E27FC236}">
                  <a16:creationId xmlns:a16="http://schemas.microsoft.com/office/drawing/2014/main" id="{1813DBB2-2A3E-6F07-EECC-5D5C50F1F3E7}"/>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5724649" y="4283554"/>
              <a:ext cx="878036" cy="878036"/>
            </a:xfrm>
            <a:prstGeom prst="rect">
              <a:avLst/>
            </a:prstGeom>
          </p:spPr>
        </p:pic>
      </p:grpSp>
      <p:sp>
        <p:nvSpPr>
          <p:cNvPr id="47" name="Title 46">
            <a:extLst>
              <a:ext uri="{FF2B5EF4-FFF2-40B4-BE49-F238E27FC236}">
                <a16:creationId xmlns:a16="http://schemas.microsoft.com/office/drawing/2014/main" id="{DCF11560-D66F-3FB4-4CBF-EEA8FC960B4A}"/>
              </a:ext>
            </a:extLst>
          </p:cNvPr>
          <p:cNvSpPr>
            <a:spLocks noGrp="1"/>
          </p:cNvSpPr>
          <p:nvPr>
            <p:ph type="title"/>
          </p:nvPr>
        </p:nvSpPr>
        <p:spPr/>
        <p:txBody>
          <a:bodyPr>
            <a:normAutofit/>
          </a:bodyPr>
          <a:lstStyle/>
          <a:p>
            <a:r>
              <a:rPr lang="en-AU" dirty="0"/>
              <a:t>Housekeeping</a:t>
            </a:r>
          </a:p>
        </p:txBody>
      </p:sp>
    </p:spTree>
    <p:custDataLst>
      <p:tags r:id="rId1"/>
    </p:custDataLst>
    <p:extLst>
      <p:ext uri="{BB962C8B-B14F-4D97-AF65-F5344CB8AC3E}">
        <p14:creationId xmlns:p14="http://schemas.microsoft.com/office/powerpoint/2010/main" val="935176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btfpColumnIndicatorGroup2">
            <a:extLst>
              <a:ext uri="{FF2B5EF4-FFF2-40B4-BE49-F238E27FC236}">
                <a16:creationId xmlns:a16="http://schemas.microsoft.com/office/drawing/2014/main" id="{58FDEB4C-AA10-07C6-0D71-D2F673E57888}"/>
              </a:ext>
            </a:extLst>
          </p:cNvPr>
          <p:cNvGrpSpPr/>
          <p:nvPr/>
        </p:nvGrpSpPr>
        <p:grpSpPr>
          <a:xfrm>
            <a:off x="0" y="6926580"/>
            <a:ext cx="12192000" cy="137160"/>
            <a:chOff x="0" y="6926580"/>
            <a:chExt cx="12192000" cy="137160"/>
          </a:xfrm>
        </p:grpSpPr>
        <p:sp>
          <p:nvSpPr>
            <p:cNvPr id="12" name="btfpColumnGapBlocker196710">
              <a:extLst>
                <a:ext uri="{FF2B5EF4-FFF2-40B4-BE49-F238E27FC236}">
                  <a16:creationId xmlns:a16="http://schemas.microsoft.com/office/drawing/2014/main" id="{369F4D65-4CDD-E9C3-3C1E-F2CFC74187D0}"/>
                </a:ext>
              </a:extLst>
            </p:cNvPr>
            <p:cNvSpPr/>
            <p:nvPr/>
          </p:nvSpPr>
          <p:spPr>
            <a:xfrm>
              <a:off x="9931400" y="692658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btfpColumnGapBlocker396118">
              <a:extLst>
                <a:ext uri="{FF2B5EF4-FFF2-40B4-BE49-F238E27FC236}">
                  <a16:creationId xmlns:a16="http://schemas.microsoft.com/office/drawing/2014/main" id="{80D641B9-5411-95B5-6870-24E741A21BBF}"/>
                </a:ext>
              </a:extLst>
            </p:cNvPr>
            <p:cNvSpPr/>
            <p:nvPr/>
          </p:nvSpPr>
          <p:spPr>
            <a:xfrm>
              <a:off x="0" y="692658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btfpColumnIndicator581715">
              <a:extLst>
                <a:ext uri="{FF2B5EF4-FFF2-40B4-BE49-F238E27FC236}">
                  <a16:creationId xmlns:a16="http://schemas.microsoft.com/office/drawing/2014/main" id="{792E4808-8876-1876-1705-7C5FF729A677}"/>
                </a:ext>
              </a:extLst>
            </p:cNvPr>
            <p:cNvCxnSpPr/>
            <p:nvPr/>
          </p:nvCxnSpPr>
          <p:spPr>
            <a:xfrm flipV="1">
              <a:off x="99314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 name="btfpColumnIndicator382234">
              <a:extLst>
                <a:ext uri="{FF2B5EF4-FFF2-40B4-BE49-F238E27FC236}">
                  <a16:creationId xmlns:a16="http://schemas.microsoft.com/office/drawing/2014/main" id="{85D9F0A5-8D3B-DBD1-A577-97D868468E51}"/>
                </a:ext>
              </a:extLst>
            </p:cNvPr>
            <p:cNvCxnSpPr/>
            <p:nvPr/>
          </p:nvCxnSpPr>
          <p:spPr>
            <a:xfrm flipV="1">
              <a:off x="609600" y="692658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3" name="btfpColumnIndicatorGroup1">
            <a:extLst>
              <a:ext uri="{FF2B5EF4-FFF2-40B4-BE49-F238E27FC236}">
                <a16:creationId xmlns:a16="http://schemas.microsoft.com/office/drawing/2014/main" id="{B0FE32C5-D0D1-78F9-C6B3-81610B905F5B}"/>
              </a:ext>
            </a:extLst>
          </p:cNvPr>
          <p:cNvGrpSpPr/>
          <p:nvPr/>
        </p:nvGrpSpPr>
        <p:grpSpPr>
          <a:xfrm>
            <a:off x="0" y="-205740"/>
            <a:ext cx="12192000" cy="137160"/>
            <a:chOff x="0" y="-205740"/>
            <a:chExt cx="12192000" cy="137160"/>
          </a:xfrm>
        </p:grpSpPr>
        <p:sp>
          <p:nvSpPr>
            <p:cNvPr id="11" name="btfpColumnGapBlocker997736">
              <a:extLst>
                <a:ext uri="{FF2B5EF4-FFF2-40B4-BE49-F238E27FC236}">
                  <a16:creationId xmlns:a16="http://schemas.microsoft.com/office/drawing/2014/main" id="{A617EBDE-F37B-CCC4-D9F7-2AD95EE2ED62}"/>
                </a:ext>
              </a:extLst>
            </p:cNvPr>
            <p:cNvSpPr/>
            <p:nvPr/>
          </p:nvSpPr>
          <p:spPr>
            <a:xfrm>
              <a:off x="9931400" y="-205740"/>
              <a:ext cx="2260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btfpColumnGapBlocker255608">
              <a:extLst>
                <a:ext uri="{FF2B5EF4-FFF2-40B4-BE49-F238E27FC236}">
                  <a16:creationId xmlns:a16="http://schemas.microsoft.com/office/drawing/2014/main" id="{9C7B5597-B6DA-12C2-DB10-5B7B7F88B36B}"/>
                </a:ext>
              </a:extLst>
            </p:cNvPr>
            <p:cNvSpPr/>
            <p:nvPr/>
          </p:nvSpPr>
          <p:spPr>
            <a:xfrm>
              <a:off x="0" y="-205740"/>
              <a:ext cx="609600" cy="137160"/>
            </a:xfrm>
            <a:prstGeom prst="rect">
              <a:avLst/>
            </a:prstGeom>
            <a:pattFill prst="ltUpDiag">
              <a:fgClr>
                <a:srgbClr val="333333">
                  <a:alpha val="50000"/>
                </a:srgbClr>
              </a:fgClr>
              <a:bgClr>
                <a:srgbClr val="FFFFFF">
                  <a:alpha val="50000"/>
                </a:srgbClr>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btfpColumnIndicator893948">
              <a:extLst>
                <a:ext uri="{FF2B5EF4-FFF2-40B4-BE49-F238E27FC236}">
                  <a16:creationId xmlns:a16="http://schemas.microsoft.com/office/drawing/2014/main" id="{52377479-2D4B-E0F5-FFBE-4E97D00F8246}"/>
                </a:ext>
              </a:extLst>
            </p:cNvPr>
            <p:cNvCxnSpPr/>
            <p:nvPr/>
          </p:nvCxnSpPr>
          <p:spPr>
            <a:xfrm flipV="1">
              <a:off x="99314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 name="btfpColumnIndicator449678">
              <a:extLst>
                <a:ext uri="{FF2B5EF4-FFF2-40B4-BE49-F238E27FC236}">
                  <a16:creationId xmlns:a16="http://schemas.microsoft.com/office/drawing/2014/main" id="{F75BC4EB-B01B-0C49-FF17-CA6C38ABE855}"/>
                </a:ext>
              </a:extLst>
            </p:cNvPr>
            <p:cNvCxnSpPr/>
            <p:nvPr/>
          </p:nvCxnSpPr>
          <p:spPr>
            <a:xfrm flipV="1">
              <a:off x="609600" y="-205740"/>
              <a:ext cx="0" cy="137160"/>
            </a:xfrm>
            <a:prstGeom prst="line">
              <a:avLst/>
            </a:prstGeom>
            <a:ln w="3175" cap="flat" cmpd="sng" algn="ctr">
              <a:solidFill>
                <a:srgbClr val="B4B4B4"/>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6" name="btfpBulletedList677248">
            <a:extLst>
              <a:ext uri="{FF2B5EF4-FFF2-40B4-BE49-F238E27FC236}">
                <a16:creationId xmlns:a16="http://schemas.microsoft.com/office/drawing/2014/main" id="{3CADB706-0F23-7E05-2D76-3F7E0E3D3B68}"/>
              </a:ext>
            </a:extLst>
          </p:cNvPr>
          <p:cNvSpPr txBox="1"/>
          <p:nvPr>
            <p:custDataLst>
              <p:tags r:id="rId2"/>
            </p:custDataLst>
          </p:nvPr>
        </p:nvSpPr>
        <p:spPr bwMode="gray">
          <a:xfrm>
            <a:off x="2207568" y="2708920"/>
            <a:ext cx="6624736" cy="3119691"/>
          </a:xfrm>
          <a:prstGeom prst="rect">
            <a:avLst/>
          </a:prstGeom>
          <a:noFill/>
        </p:spPr>
        <p:txBody>
          <a:bodyPr vert="horz" wrap="square" lIns="36000" tIns="36000" rIns="36000" bIns="36000" rtlCol="0">
            <a:spAutoFit/>
          </a:bodyPr>
          <a:lstStyle/>
          <a:p>
            <a:pPr marL="0" indent="0">
              <a:spcBef>
                <a:spcPts val="0"/>
              </a:spcBef>
              <a:buNone/>
            </a:pPr>
            <a:r>
              <a:rPr lang="en-US" b="1" dirty="0">
                <a:solidFill>
                  <a:srgbClr val="54B143"/>
                </a:solidFill>
              </a:rPr>
              <a:t>Learning Objectives</a:t>
            </a:r>
          </a:p>
          <a:p>
            <a:pPr marL="0" indent="0">
              <a:spcBef>
                <a:spcPts val="0"/>
              </a:spcBef>
              <a:buNone/>
            </a:pPr>
            <a:endParaRPr lang="en-US" b="0" dirty="0"/>
          </a:p>
          <a:p>
            <a:pPr marL="0" indent="0">
              <a:spcBef>
                <a:spcPts val="0"/>
              </a:spcBef>
              <a:buNone/>
            </a:pPr>
            <a:r>
              <a:rPr lang="en-US" b="0" dirty="0"/>
              <a:t>Understanding of:</a:t>
            </a:r>
          </a:p>
          <a:p>
            <a:pPr marL="285750" indent="-285750">
              <a:spcBef>
                <a:spcPts val="0"/>
              </a:spcBef>
              <a:buFont typeface="Arial" panose="020B0604020202020204" pitchFamily="34" charset="0"/>
              <a:buChar char="•"/>
            </a:pPr>
            <a:endParaRPr lang="en-US" b="0" dirty="0"/>
          </a:p>
          <a:p>
            <a:pPr marL="285750" indent="-285750">
              <a:spcBef>
                <a:spcPts val="0"/>
              </a:spcBef>
              <a:buFont typeface="Arial" panose="020B0604020202020204" pitchFamily="34" charset="0"/>
              <a:buChar char="•"/>
            </a:pPr>
            <a:r>
              <a:rPr lang="en-US" b="0" dirty="0"/>
              <a:t>the way procurement works in CGD </a:t>
            </a:r>
          </a:p>
          <a:p>
            <a:pPr marL="285750" indent="-285750">
              <a:spcBef>
                <a:spcPts val="0"/>
              </a:spcBef>
              <a:buFont typeface="Arial" panose="020B0604020202020204" pitchFamily="34" charset="0"/>
              <a:buChar char="•"/>
            </a:pPr>
            <a:endParaRPr lang="en-US" b="0" dirty="0"/>
          </a:p>
          <a:p>
            <a:pPr marL="285750" indent="-285750">
              <a:spcBef>
                <a:spcPts val="0"/>
              </a:spcBef>
              <a:buFont typeface="Arial" panose="020B0604020202020204" pitchFamily="34" charset="0"/>
              <a:buChar char="•"/>
            </a:pPr>
            <a:r>
              <a:rPr lang="en-AU" b="0" dirty="0"/>
              <a:t>procurement thresholds and governance</a:t>
            </a:r>
          </a:p>
          <a:p>
            <a:pPr marL="285750" indent="-285750">
              <a:spcBef>
                <a:spcPts val="0"/>
              </a:spcBef>
              <a:buFont typeface="Arial" panose="020B0604020202020204" pitchFamily="34" charset="0"/>
              <a:buChar char="•"/>
            </a:pPr>
            <a:endParaRPr lang="en-AU" b="0" dirty="0"/>
          </a:p>
          <a:p>
            <a:pPr marL="285750" indent="-285750">
              <a:spcBef>
                <a:spcPts val="0"/>
              </a:spcBef>
              <a:buFont typeface="Arial" panose="020B0604020202020204" pitchFamily="34" charset="0"/>
              <a:buChar char="•"/>
            </a:pPr>
            <a:r>
              <a:rPr lang="en-AU" b="0" dirty="0"/>
              <a:t>procurement principles and processes</a:t>
            </a:r>
          </a:p>
          <a:p>
            <a:pPr marL="285750" indent="-285750">
              <a:spcBef>
                <a:spcPts val="0"/>
              </a:spcBef>
              <a:buFont typeface="Arial" panose="020B0604020202020204" pitchFamily="34" charset="0"/>
              <a:buChar char="•"/>
            </a:pPr>
            <a:endParaRPr lang="en-AU" b="0" dirty="0"/>
          </a:p>
          <a:p>
            <a:pPr marL="285750" indent="-285750">
              <a:spcBef>
                <a:spcPts val="0"/>
              </a:spcBef>
              <a:buFont typeface="Arial" panose="020B0604020202020204" pitchFamily="34" charset="0"/>
              <a:buChar char="•"/>
            </a:pPr>
            <a:r>
              <a:rPr lang="en-AU" b="0" dirty="0"/>
              <a:t>roles and responsibilities of Procurement and the business</a:t>
            </a:r>
          </a:p>
        </p:txBody>
      </p:sp>
      <p:sp>
        <p:nvSpPr>
          <p:cNvPr id="15" name="Rectangle 2">
            <a:extLst>
              <a:ext uri="{FF2B5EF4-FFF2-40B4-BE49-F238E27FC236}">
                <a16:creationId xmlns:a16="http://schemas.microsoft.com/office/drawing/2014/main" id="{8C760FB2-4669-1D10-62A4-162F29FC5B14}"/>
              </a:ext>
            </a:extLst>
          </p:cNvPr>
          <p:cNvSpPr txBox="1">
            <a:spLocks noChangeArrowheads="1"/>
          </p:cNvSpPr>
          <p:nvPr/>
        </p:nvSpPr>
        <p:spPr bwMode="auto">
          <a:xfrm>
            <a:off x="457200" y="274638"/>
            <a:ext cx="6994525"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chemeClr val="accent2"/>
                </a:solidFill>
                <a:latin typeface="+mj-lt"/>
                <a:ea typeface="MS PGothic" panose="020B0600070205080204" pitchFamily="34" charset="-128"/>
                <a:cs typeface="+mj-cs"/>
              </a:defRPr>
            </a:lvl1pPr>
            <a:lvl2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2pPr>
            <a:lvl3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3pPr>
            <a:lvl4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4pPr>
            <a:lvl5pPr algn="l" rtl="0" eaLnBrk="0" fontAlgn="base" hangingPunct="0">
              <a:spcBef>
                <a:spcPct val="0"/>
              </a:spcBef>
              <a:spcAft>
                <a:spcPct val="0"/>
              </a:spcAft>
              <a:defRPr sz="2400" b="1">
                <a:solidFill>
                  <a:schemeClr val="accent2"/>
                </a:solidFill>
                <a:latin typeface="Arial" panose="020B0604020202020204" pitchFamily="34" charset="0"/>
                <a:ea typeface="MS PGothic" panose="020B0600070205080204" pitchFamily="34" charset="-128"/>
              </a:defRPr>
            </a:lvl5pPr>
            <a:lvl6pPr marL="4572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6pPr>
            <a:lvl7pPr marL="9144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7pPr>
            <a:lvl8pPr marL="13716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8pPr>
            <a:lvl9pPr marL="1828800" algn="l" rtl="0" fontAlgn="base">
              <a:spcBef>
                <a:spcPct val="0"/>
              </a:spcBef>
              <a:spcAft>
                <a:spcPct val="0"/>
              </a:spcAft>
              <a:defRPr sz="2400" b="1">
                <a:solidFill>
                  <a:schemeClr val="accent2"/>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altLang="en-US" sz="2400" b="1" i="0" u="none" strike="noStrike" kern="1200" cap="none" spc="0" normalizeH="0" baseline="0" noProof="0" dirty="0">
              <a:ln>
                <a:noFill/>
              </a:ln>
              <a:solidFill>
                <a:schemeClr val="tx1"/>
              </a:solidFill>
              <a:effectLst/>
              <a:uLnTx/>
              <a:uFillTx/>
              <a:latin typeface="Arial"/>
              <a:ea typeface="MS PGothic" panose="020B0600070205080204" pitchFamily="34" charset="-128"/>
              <a:cs typeface="+mj-cs"/>
            </a:endParaRPr>
          </a:p>
        </p:txBody>
      </p:sp>
      <p:sp>
        <p:nvSpPr>
          <p:cNvPr id="2" name="Title 1">
            <a:extLst>
              <a:ext uri="{FF2B5EF4-FFF2-40B4-BE49-F238E27FC236}">
                <a16:creationId xmlns:a16="http://schemas.microsoft.com/office/drawing/2014/main" id="{D7EA93FA-948D-7A46-4422-1EACF02BAEB1}"/>
              </a:ext>
            </a:extLst>
          </p:cNvPr>
          <p:cNvSpPr>
            <a:spLocks noGrp="1"/>
          </p:cNvSpPr>
          <p:nvPr>
            <p:ph type="title"/>
          </p:nvPr>
        </p:nvSpPr>
        <p:spPr>
          <a:xfrm>
            <a:off x="838200" y="365125"/>
            <a:ext cx="10515600" cy="687611"/>
          </a:xfrm>
        </p:spPr>
        <p:txBody>
          <a:bodyPr>
            <a:normAutofit/>
          </a:bodyPr>
          <a:lstStyle/>
          <a:p>
            <a:r>
              <a:rPr lang="en-AU" dirty="0"/>
              <a:t>Learning Objectives</a:t>
            </a:r>
          </a:p>
        </p:txBody>
      </p:sp>
      <p:grpSp>
        <p:nvGrpSpPr>
          <p:cNvPr id="17" name="btfpIcon921292">
            <a:extLst>
              <a:ext uri="{FF2B5EF4-FFF2-40B4-BE49-F238E27FC236}">
                <a16:creationId xmlns:a16="http://schemas.microsoft.com/office/drawing/2014/main" id="{2F7D1924-8663-CE24-5369-E0E499470EE5}"/>
              </a:ext>
            </a:extLst>
          </p:cNvPr>
          <p:cNvGrpSpPr/>
          <p:nvPr>
            <p:custDataLst>
              <p:tags r:id="rId3"/>
            </p:custDataLst>
          </p:nvPr>
        </p:nvGrpSpPr>
        <p:grpSpPr>
          <a:xfrm>
            <a:off x="2207568" y="1414175"/>
            <a:ext cx="1081088" cy="1081088"/>
            <a:chOff x="5717218" y="3050778"/>
            <a:chExt cx="1081088" cy="1081088"/>
          </a:xfrm>
        </p:grpSpPr>
        <p:sp>
          <p:nvSpPr>
            <p:cNvPr id="18" name="btfpIconCircle921292">
              <a:extLst>
                <a:ext uri="{FF2B5EF4-FFF2-40B4-BE49-F238E27FC236}">
                  <a16:creationId xmlns:a16="http://schemas.microsoft.com/office/drawing/2014/main" id="{ED79B15B-34FD-0CCA-4487-AA9D5FBB71B5}"/>
                </a:ext>
              </a:extLst>
            </p:cNvPr>
            <p:cNvSpPr>
              <a:spLocks/>
            </p:cNvSpPr>
            <p:nvPr/>
          </p:nvSpPr>
          <p:spPr bwMode="gray">
            <a:xfrm>
              <a:off x="5717218" y="3050778"/>
              <a:ext cx="1081088" cy="1081088"/>
            </a:xfrm>
            <a:prstGeom prst="ellipse">
              <a:avLst/>
            </a:prstGeom>
            <a:solidFill>
              <a:srgbClr val="54B143"/>
            </a:solidFill>
            <a:ln w="9525" cap="flat" cmpd="sng" algn="ctr">
              <a:noFill/>
              <a:prstDash val="solid"/>
              <a:miter lim="800000"/>
            </a:ln>
            <a:effectLst/>
            <a:extLst>
              <a:ext uri="{91240B29-F687-4F45-9708-019B960494DF}">
                <a14:hiddenLine xmlns:a14="http://schemas.microsoft.com/office/drawing/2010/main" w="9525"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err="1">
                <a:solidFill>
                  <a:schemeClr val="tx1"/>
                </a:solidFill>
              </a:endParaRPr>
            </a:p>
          </p:txBody>
        </p:sp>
        <p:pic>
          <p:nvPicPr>
            <p:cNvPr id="19" name="btfpIconLines921292">
              <a:extLst>
                <a:ext uri="{FF2B5EF4-FFF2-40B4-BE49-F238E27FC236}">
                  <a16:creationId xmlns:a16="http://schemas.microsoft.com/office/drawing/2014/main" id="{C09FDF41-515E-B01A-B063-5F35F9B125DD}"/>
                </a:ext>
              </a:extLst>
            </p:cNvPr>
            <p:cNvPicPr>
              <a:picLocks/>
            </p:cNvPicPr>
            <p:nvPr/>
          </p:nvPicPr>
          <p:blipFill>
            <a:blip r:embed="rId5"/>
            <a:stretch>
              <a:fillRect/>
            </a:stretch>
          </p:blipFill>
          <p:spPr>
            <a:xfrm>
              <a:off x="5717218" y="3050778"/>
              <a:ext cx="1081088" cy="1081088"/>
            </a:xfrm>
            <a:prstGeom prst="rect">
              <a:avLst/>
            </a:prstGeom>
          </p:spPr>
        </p:pic>
      </p:grpSp>
    </p:spTree>
    <p:custDataLst>
      <p:tags r:id="rId1"/>
    </p:custDataLst>
    <p:extLst>
      <p:ext uri="{BB962C8B-B14F-4D97-AF65-F5344CB8AC3E}">
        <p14:creationId xmlns:p14="http://schemas.microsoft.com/office/powerpoint/2010/main" val="1062316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55A08B9-926C-B732-32D5-9760CAEFD5B7}"/>
              </a:ext>
            </a:extLst>
          </p:cNvPr>
          <p:cNvSpPr>
            <a:spLocks noGrp="1"/>
          </p:cNvSpPr>
          <p:nvPr>
            <p:ph idx="1"/>
          </p:nvPr>
        </p:nvSpPr>
        <p:spPr>
          <a:xfrm>
            <a:off x="838200" y="3235866"/>
            <a:ext cx="4753744" cy="2941097"/>
          </a:xfrm>
        </p:spPr>
        <p:txBody>
          <a:bodyPr>
            <a:normAutofit/>
          </a:bodyPr>
          <a:lstStyle/>
          <a:p>
            <a:pPr marL="0" indent="0">
              <a:buNone/>
            </a:pPr>
            <a:r>
              <a:rPr lang="en-US" sz="3200" b="1" dirty="0"/>
              <a:t>Purpose and benefits of procurement</a:t>
            </a:r>
          </a:p>
        </p:txBody>
      </p:sp>
      <p:sp>
        <p:nvSpPr>
          <p:cNvPr id="2" name="Title 1">
            <a:extLst>
              <a:ext uri="{FF2B5EF4-FFF2-40B4-BE49-F238E27FC236}">
                <a16:creationId xmlns:a16="http://schemas.microsoft.com/office/drawing/2014/main" id="{2754923B-0F39-4D6D-30C3-4C29870EABC8}"/>
              </a:ext>
            </a:extLst>
          </p:cNvPr>
          <p:cNvSpPr>
            <a:spLocks noGrp="1"/>
          </p:cNvSpPr>
          <p:nvPr>
            <p:ph type="title"/>
          </p:nvPr>
        </p:nvSpPr>
        <p:spPr>
          <a:xfrm>
            <a:off x="838200" y="1464014"/>
            <a:ext cx="10515600" cy="1826284"/>
          </a:xfrm>
        </p:spPr>
        <p:txBody>
          <a:bodyPr>
            <a:normAutofit/>
          </a:bodyPr>
          <a:lstStyle/>
          <a:p>
            <a:r>
              <a:rPr lang="en-AU" sz="8000" dirty="0">
                <a:solidFill>
                  <a:srgbClr val="54B143"/>
                </a:solidFill>
              </a:rPr>
              <a:t>02.</a:t>
            </a:r>
          </a:p>
        </p:txBody>
      </p:sp>
      <p:grpSp>
        <p:nvGrpSpPr>
          <p:cNvPr id="12" name="btfpColumnIndicatorGroup2">
            <a:extLst>
              <a:ext uri="{FF2B5EF4-FFF2-40B4-BE49-F238E27FC236}">
                <a16:creationId xmlns:a16="http://schemas.microsoft.com/office/drawing/2014/main" id="{F7B742B7-464F-D998-01D1-23D90FC09C4B}"/>
              </a:ext>
            </a:extLst>
          </p:cNvPr>
          <p:cNvGrpSpPr/>
          <p:nvPr/>
        </p:nvGrpSpPr>
        <p:grpSpPr>
          <a:xfrm>
            <a:off x="0" y="6926580"/>
            <a:ext cx="12192000" cy="137160"/>
            <a:chOff x="0" y="6926580"/>
            <a:chExt cx="12192000" cy="137160"/>
          </a:xfrm>
        </p:grpSpPr>
        <p:sp>
          <p:nvSpPr>
            <p:cNvPr id="10" name="btfpColumnGapBlocker703814">
              <a:extLst>
                <a:ext uri="{FF2B5EF4-FFF2-40B4-BE49-F238E27FC236}">
                  <a16:creationId xmlns:a16="http://schemas.microsoft.com/office/drawing/2014/main" id="{9527CF41-3508-85B9-B5D9-7252A0940B23}"/>
                </a:ext>
              </a:extLst>
            </p:cNvPr>
            <p:cNvSpPr/>
            <p:nvPr/>
          </p:nvSpPr>
          <p:spPr>
            <a:xfrm>
              <a:off x="9931400" y="692658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btfpColumnGapBlocker818298">
              <a:extLst>
                <a:ext uri="{FF2B5EF4-FFF2-40B4-BE49-F238E27FC236}">
                  <a16:creationId xmlns:a16="http://schemas.microsoft.com/office/drawing/2014/main" id="{F1B0AE3E-5A90-956D-1A3A-713F0423D61D}"/>
                </a:ext>
              </a:extLst>
            </p:cNvPr>
            <p:cNvSpPr/>
            <p:nvPr/>
          </p:nvSpPr>
          <p:spPr>
            <a:xfrm>
              <a:off x="0" y="692658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btfpColumnIndicator809651">
              <a:extLst>
                <a:ext uri="{FF2B5EF4-FFF2-40B4-BE49-F238E27FC236}">
                  <a16:creationId xmlns:a16="http://schemas.microsoft.com/office/drawing/2014/main" id="{814BBB65-7192-67A2-3756-AA3702CE4EDF}"/>
                </a:ext>
              </a:extLst>
            </p:cNvPr>
            <p:cNvCxnSpPr/>
            <p:nvPr/>
          </p:nvCxnSpPr>
          <p:spPr>
            <a:xfrm flipV="1">
              <a:off x="99314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 name="btfpColumnIndicator126516">
              <a:extLst>
                <a:ext uri="{FF2B5EF4-FFF2-40B4-BE49-F238E27FC236}">
                  <a16:creationId xmlns:a16="http://schemas.microsoft.com/office/drawing/2014/main" id="{BA94A445-AF26-7F2F-F613-9B5ECE7E1379}"/>
                </a:ext>
              </a:extLst>
            </p:cNvPr>
            <p:cNvCxnSpPr/>
            <p:nvPr/>
          </p:nvCxnSpPr>
          <p:spPr>
            <a:xfrm flipV="1">
              <a:off x="609600" y="692658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11" name="btfpColumnIndicatorGroup1">
            <a:extLst>
              <a:ext uri="{FF2B5EF4-FFF2-40B4-BE49-F238E27FC236}">
                <a16:creationId xmlns:a16="http://schemas.microsoft.com/office/drawing/2014/main" id="{8F1D5E3A-8C4E-E3CB-3E22-7FD54589C857}"/>
              </a:ext>
            </a:extLst>
          </p:cNvPr>
          <p:cNvGrpSpPr/>
          <p:nvPr/>
        </p:nvGrpSpPr>
        <p:grpSpPr>
          <a:xfrm>
            <a:off x="0" y="-205740"/>
            <a:ext cx="12192000" cy="137160"/>
            <a:chOff x="0" y="-205740"/>
            <a:chExt cx="12192000" cy="137160"/>
          </a:xfrm>
        </p:grpSpPr>
        <p:sp>
          <p:nvSpPr>
            <p:cNvPr id="9" name="btfpColumnGapBlocker334778">
              <a:extLst>
                <a:ext uri="{FF2B5EF4-FFF2-40B4-BE49-F238E27FC236}">
                  <a16:creationId xmlns:a16="http://schemas.microsoft.com/office/drawing/2014/main" id="{AAC35A8E-6B9D-5B5F-08B7-B910388CA7F8}"/>
                </a:ext>
              </a:extLst>
            </p:cNvPr>
            <p:cNvSpPr/>
            <p:nvPr/>
          </p:nvSpPr>
          <p:spPr>
            <a:xfrm>
              <a:off x="9931400" y="-205740"/>
              <a:ext cx="2260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btfpColumnGapBlocker292305">
              <a:extLst>
                <a:ext uri="{FF2B5EF4-FFF2-40B4-BE49-F238E27FC236}">
                  <a16:creationId xmlns:a16="http://schemas.microsoft.com/office/drawing/2014/main" id="{1CA13277-5A57-800B-1836-E301E7CC8642}"/>
                </a:ext>
              </a:extLst>
            </p:cNvPr>
            <p:cNvSpPr/>
            <p:nvPr/>
          </p:nvSpPr>
          <p:spPr>
            <a:xfrm>
              <a:off x="0" y="-205740"/>
              <a:ext cx="609600" cy="137160"/>
            </a:xfrm>
            <a:prstGeom prst="rect">
              <a:avLst/>
            </a:prstGeom>
            <a:pattFill prst="ltUpDiag">
              <a:fgClr>
                <a:srgbClr val="BBCABA"/>
              </a:fgClr>
              <a:bgClr>
                <a:srgbClr val="FFFFFF"/>
              </a:bgClr>
            </a:patt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btfpColumnIndicator665654">
              <a:extLst>
                <a:ext uri="{FF2B5EF4-FFF2-40B4-BE49-F238E27FC236}">
                  <a16:creationId xmlns:a16="http://schemas.microsoft.com/office/drawing/2014/main" id="{F701ABF7-07B3-13FE-CDAD-32CCC7A22FF4}"/>
                </a:ext>
              </a:extLst>
            </p:cNvPr>
            <p:cNvCxnSpPr/>
            <p:nvPr/>
          </p:nvCxnSpPr>
          <p:spPr>
            <a:xfrm flipV="1">
              <a:off x="99314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 name="btfpColumnIndicator598124">
              <a:extLst>
                <a:ext uri="{FF2B5EF4-FFF2-40B4-BE49-F238E27FC236}">
                  <a16:creationId xmlns:a16="http://schemas.microsoft.com/office/drawing/2014/main" id="{D81FE3E0-3805-C90F-777B-6A431A959E2C}"/>
                </a:ext>
              </a:extLst>
            </p:cNvPr>
            <p:cNvCxnSpPr/>
            <p:nvPr/>
          </p:nvCxnSpPr>
          <p:spPr>
            <a:xfrm flipV="1">
              <a:off x="609600" y="-205740"/>
              <a:ext cx="0" cy="137160"/>
            </a:xfrm>
            <a:prstGeom prst="line">
              <a:avLst/>
            </a:prstGeom>
            <a:ln w="19050" cap="flat" cmpd="sng" algn="ctr">
              <a:solidFill>
                <a:srgbClr val="507867"/>
              </a:solidFill>
              <a:prstDash val="solid"/>
              <a:miter lim="800000"/>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cxnSp>
        <p:nvCxnSpPr>
          <p:cNvPr id="19" name="Straight Connector 18">
            <a:extLst>
              <a:ext uri="{FF2B5EF4-FFF2-40B4-BE49-F238E27FC236}">
                <a16:creationId xmlns:a16="http://schemas.microsoft.com/office/drawing/2014/main" id="{17E8B54F-52F2-F3E1-04BF-1754D52D0558}"/>
              </a:ext>
            </a:extLst>
          </p:cNvPr>
          <p:cNvCxnSpPr>
            <a:cxnSpLocks/>
          </p:cNvCxnSpPr>
          <p:nvPr/>
        </p:nvCxnSpPr>
        <p:spPr>
          <a:xfrm>
            <a:off x="0" y="2996952"/>
            <a:ext cx="9480376" cy="0"/>
          </a:xfrm>
          <a:prstGeom prst="line">
            <a:avLst/>
          </a:prstGeom>
          <a:ln w="12700">
            <a:solidFill>
              <a:srgbClr val="54B143"/>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7017063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TFPCOLUMNGUIDE" val="Bain"/>
  <p:tag name="MEKKOFORMATS" val="&lt;MekkoFormats&gt;&lt;NumberFormat DecimalSeparator=&quot;.&quot; ThousandSeparator=&quot;,&quot; NegativeNumberFormat=&quot;1&quot; /&gt;&lt;Font&gt;&lt;Output_Font_Name Default=&quot;Arial&quot; UsePPTTheme=&quot;True&quot; /&gt;&lt;FarEast_Output_Font_Name Default=&quot;ＭＳ Ｐゴシック&quot; UsePPTTheme=&quot;True&quot; RotateAndFlipEnabled=&quot;False&quot; /&gt;&lt;/Font&gt;&lt;DateFormat CultureID=&quot;3081&quot; FormatString=&quot;d/MM/yyyy&quot; /&gt;&lt;/MekkoFormats&gt;"/>
  <p:tag name="ARTICULATE_PROJECT_OPEN" val="0"/>
  <p:tag name="ARTICULATE_DESIGN_ID_DEFAULT DESIGN" val="TSij06BM"/>
  <p:tag name="ARTICULATE_DESIGN_ID_QUESTIONS" val="33RWEEyx"/>
  <p:tag name="ARTICULATE_SLIDE_THUMBNAIL_REFRESH" val="1"/>
  <p:tag name="ARTICULATE_SLIDE_COUNT" val="67"/>
  <p:tag name="SLIDO_APP_VERSION" val="1.12.0.5522"/>
  <p:tag name="SLIDO_PRESENTATION_ID" val="00000000-0000-0000-0000-000000000000"/>
  <p:tag name="SLIDO_EVENT_UUID" val="d06f12c1-45df-4831-a348-42b67bf737dd"/>
  <p:tag name="SLIDO_EVENT_SECTION_UUID" val="c9d52c07-3df9-472c-b5a7-404a8a4f3389"/>
</p:tagLst>
</file>

<file path=ppt/tags/tag10.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01.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BTFPLAYOUTENABLED" val="1"/>
</p:tagLst>
</file>

<file path=ppt/tags/tag103.xml><?xml version="1.0" encoding="utf-8"?>
<p:tagLst xmlns:a="http://schemas.openxmlformats.org/drawingml/2006/main" xmlns:r="http://schemas.openxmlformats.org/officeDocument/2006/relationships" xmlns:p="http://schemas.openxmlformats.org/presentationml/2006/main">
  <p:tag name="BTFPICONID" val="093024a36f0abf964afd868c13a171a7"/>
  <p:tag name="BTFPLAYOUTENABLED" val="0"/>
</p:tagLst>
</file>

<file path=ppt/tags/tag104.xml><?xml version="1.0" encoding="utf-8"?>
<p:tagLst xmlns:a="http://schemas.openxmlformats.org/drawingml/2006/main" xmlns:r="http://schemas.openxmlformats.org/officeDocument/2006/relationships" xmlns:p="http://schemas.openxmlformats.org/presentationml/2006/main">
  <p:tag name="BTFPICONID" val="093024a36f0abf964afd868c13a171a7"/>
  <p:tag name="BTFPLAYOUTENABLED" val="0"/>
</p:tagLst>
</file>

<file path=ppt/tags/tag105.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BTFPLAYOUTENABLED" val="1"/>
</p:tagLst>
</file>

<file path=ppt/tags/tag107.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BTFPLAYOUTENABLED" val="1"/>
</p:tagLst>
</file>

<file path=ppt/tags/tag109.xml><?xml version="1.0" encoding="utf-8"?>
<p:tagLst xmlns:a="http://schemas.openxmlformats.org/drawingml/2006/main" xmlns:r="http://schemas.openxmlformats.org/officeDocument/2006/relationships" xmlns:p="http://schemas.openxmlformats.org/presentationml/2006/main">
  <p:tag name="BTFPLAYOUTENABLED" val="1"/>
</p:tagLst>
</file>

<file path=ppt/tags/tag11.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BTFPLAYOUTENABLED" val="1"/>
</p:tagLst>
</file>

<file path=ppt/tags/tag111.xml><?xml version="1.0" encoding="utf-8"?>
<p:tagLst xmlns:a="http://schemas.openxmlformats.org/drawingml/2006/main" xmlns:r="http://schemas.openxmlformats.org/officeDocument/2006/relationships" xmlns:p="http://schemas.openxmlformats.org/presentationml/2006/main">
  <p:tag name="BTFPLAYOUTENABLED" val="1"/>
</p:tagLst>
</file>

<file path=ppt/tags/tag112.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BTFPLAYOUTENABLED" val="1"/>
</p:tagLst>
</file>

<file path=ppt/tags/tag115.xml><?xml version="1.0" encoding="utf-8"?>
<p:tagLst xmlns:a="http://schemas.openxmlformats.org/drawingml/2006/main" xmlns:r="http://schemas.openxmlformats.org/officeDocument/2006/relationships" xmlns:p="http://schemas.openxmlformats.org/presentationml/2006/main">
  <p:tag name="BTFPICONID" val="093024a36f0abf964afd868c13a171a7"/>
  <p:tag name="BTFPLAYOUTENABLED" val="0"/>
</p:tagLst>
</file>

<file path=ppt/tags/tag116.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BTFPLAYOUTENABLED" val="1"/>
</p:tagLst>
</file>

<file path=ppt/tags/tag118.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BTFPLAYOUTENABLED" val="1"/>
</p:tagLst>
</file>

<file path=ppt/tags/tag12.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BTFPLAYOUTENABLED" val="1"/>
</p:tagLst>
</file>

<file path=ppt/tags/tag122.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BTFPLAYOUTENABLED" val="1"/>
</p:tagLst>
</file>

<file path=ppt/tags/tag124.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BTFPLAYOUTENABLED" val="1"/>
</p:tagLst>
</file>

<file path=ppt/tags/tag126.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BTFPLAYOUTENABLED" val="1"/>
</p:tagLst>
</file>

<file path=ppt/tags/tag13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BTFPLAYOUTENABLED" val="1"/>
  <p:tag name="BTFPLAYOUTCOLUMNS" val="3"/>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BTFPLAYOUTENABLED" val="1"/>
</p:tagLst>
</file>

<file path=ppt/tags/tag19.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BTFPLAYOUTENABLED" val="1"/>
</p:tagLst>
</file>

<file path=ppt/tags/tag24.xml><?xml version="1.0" encoding="utf-8"?>
<p:tagLst xmlns:a="http://schemas.openxmlformats.org/drawingml/2006/main" xmlns:r="http://schemas.openxmlformats.org/officeDocument/2006/relationships" xmlns:p="http://schemas.openxmlformats.org/presentationml/2006/main">
  <p:tag name="BTFPICONID" val="fa78a47011f2d3e131f70d069cef5a74"/>
  <p:tag name="BTFPLAYOUTENABLED" val="0"/>
</p:tagLst>
</file>

<file path=ppt/tags/tag2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BTFPLAYOUTCOLUMNS" val="3"/>
  <p:tag name="BTFPLAYOUTENABLED" val="1"/>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BTFPICONID" val="093024a36f0abf964afd868c13a171a7"/>
  <p:tag name="BTFPLAYOUTENABLED" val="0"/>
</p:tagLst>
</file>

<file path=ppt/tags/tag28.xml><?xml version="1.0" encoding="utf-8"?>
<p:tagLst xmlns:a="http://schemas.openxmlformats.org/drawingml/2006/main" xmlns:r="http://schemas.openxmlformats.org/officeDocument/2006/relationships" xmlns:p="http://schemas.openxmlformats.org/presentationml/2006/main">
  <p:tag name="BTFPICONID" val="093024a36f0abf964afd868c13a171a7"/>
  <p:tag name="BTFPLAYOUTENABLED" val="0"/>
</p:tagLst>
</file>

<file path=ppt/tags/tag29.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BTFPLAYOUTENABLED" val="1"/>
</p:tagLst>
</file>

<file path=ppt/tags/tag31.xml><?xml version="1.0" encoding="utf-8"?>
<p:tagLst xmlns:a="http://schemas.openxmlformats.org/drawingml/2006/main" xmlns:r="http://schemas.openxmlformats.org/officeDocument/2006/relationships" xmlns:p="http://schemas.openxmlformats.org/presentationml/2006/main">
  <p:tag name="BTFPLAYOUTENABLED" val="1"/>
</p:tagLst>
</file>

<file path=ppt/tags/tag32.xml><?xml version="1.0" encoding="utf-8"?>
<p:tagLst xmlns:a="http://schemas.openxmlformats.org/drawingml/2006/main" xmlns:r="http://schemas.openxmlformats.org/officeDocument/2006/relationships" xmlns:p="http://schemas.openxmlformats.org/presentationml/2006/main">
  <p:tag name="BTFPLAYOUTENABLED" val="1"/>
</p:tagLst>
</file>

<file path=ppt/tags/tag33.xml><?xml version="1.0" encoding="utf-8"?>
<p:tagLst xmlns:a="http://schemas.openxmlformats.org/drawingml/2006/main" xmlns:r="http://schemas.openxmlformats.org/officeDocument/2006/relationships" xmlns:p="http://schemas.openxmlformats.org/presentationml/2006/main">
  <p:tag name="BTFPLAYOUTENABLED" val="1"/>
</p:tagLst>
</file>

<file path=ppt/tags/tag34.xml><?xml version="1.0" encoding="utf-8"?>
<p:tagLst xmlns:a="http://schemas.openxmlformats.org/drawingml/2006/main" xmlns:r="http://schemas.openxmlformats.org/officeDocument/2006/relationships" xmlns:p="http://schemas.openxmlformats.org/presentationml/2006/main">
  <p:tag name="BTFPLAYOUTENABLED" val="1"/>
</p:tagLst>
</file>

<file path=ppt/tags/tag35.xml><?xml version="1.0" encoding="utf-8"?>
<p:tagLst xmlns:a="http://schemas.openxmlformats.org/drawingml/2006/main" xmlns:r="http://schemas.openxmlformats.org/officeDocument/2006/relationships" xmlns:p="http://schemas.openxmlformats.org/presentationml/2006/main">
  <p:tag name="BTFPLAYOUTENABLED" val="0"/>
  <p:tag name="BTFPLAYOUTCOLUMNS" val="4"/>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BTFPLAYOUTENABLED" val="1"/>
</p:tagLst>
</file>

<file path=ppt/tags/tag37.xml><?xml version="1.0" encoding="utf-8"?>
<p:tagLst xmlns:a="http://schemas.openxmlformats.org/drawingml/2006/main" xmlns:r="http://schemas.openxmlformats.org/officeDocument/2006/relationships" xmlns:p="http://schemas.openxmlformats.org/presentationml/2006/main">
  <p:tag name="BTFPLAYOUTENABLED" val="1"/>
</p:tagLst>
</file>

<file path=ppt/tags/tag38.xml><?xml version="1.0" encoding="utf-8"?>
<p:tagLst xmlns:a="http://schemas.openxmlformats.org/drawingml/2006/main" xmlns:r="http://schemas.openxmlformats.org/officeDocument/2006/relationships" xmlns:p="http://schemas.openxmlformats.org/presentationml/2006/main">
  <p:tag name="BTFPLAYOUTENABLED" val="1"/>
</p:tagLst>
</file>

<file path=ppt/tags/tag39.xml><?xml version="1.0" encoding="utf-8"?>
<p:tagLst xmlns:a="http://schemas.openxmlformats.org/drawingml/2006/main" xmlns:r="http://schemas.openxmlformats.org/officeDocument/2006/relationships" xmlns:p="http://schemas.openxmlformats.org/presentationml/2006/main">
  <p:tag name="BTFPLAYOUTENABLED" val="1"/>
</p:tagLst>
</file>

<file path=ppt/tags/tag4.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BTFPLAYOUTENABLED" val="1"/>
</p:tagLst>
</file>

<file path=ppt/tags/tag41.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Lst>
</file>

<file path=ppt/tags/tag42.xml><?xml version="1.0" encoding="utf-8"?>
<p:tagLst xmlns:a="http://schemas.openxmlformats.org/drawingml/2006/main" xmlns:r="http://schemas.openxmlformats.org/officeDocument/2006/relationships" xmlns:p="http://schemas.openxmlformats.org/presentationml/2006/main">
  <p:tag name="BTFPLAYOUTENABLED" val="1"/>
</p:tagLst>
</file>

<file path=ppt/tags/tag43.xml><?xml version="1.0" encoding="utf-8"?>
<p:tagLst xmlns:a="http://schemas.openxmlformats.org/drawingml/2006/main" xmlns:r="http://schemas.openxmlformats.org/officeDocument/2006/relationships" xmlns:p="http://schemas.openxmlformats.org/presentationml/2006/main">
  <p:tag name="BTFPLAYOUTENABLED" val="0"/>
  <p:tag name="BTFPLAYOUTCOLUMNS" val="7"/>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BTFPLAYOUTENABLED" val="0"/>
  <p:tag name="BTFPLAYOUTCOLUMNS" val="7"/>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BTFPLAYOUTENABLED" val="1"/>
</p:tagLst>
</file>

<file path=ppt/tags/tag46.xml><?xml version="1.0" encoding="utf-8"?>
<p:tagLst xmlns:a="http://schemas.openxmlformats.org/drawingml/2006/main" xmlns:r="http://schemas.openxmlformats.org/officeDocument/2006/relationships" xmlns:p="http://schemas.openxmlformats.org/presentationml/2006/main">
  <p:tag name="BTFPLAYOUTENABLED" val="1"/>
</p:tagLst>
</file>

<file path=ppt/tags/tag47.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BTFPLAYOUTCOLUMNS" val="1"/>
  <p:tag name="ARTICULATE_SLIDE_THUMBNAIL_REFRESH" val="1"/>
  <p:tag name="BTFPLAYOUTENABLED" val="1"/>
</p:tagLst>
</file>

<file path=ppt/tags/tag52.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BTFPICONID" val="097eaa0d7af154da23d66d4a6cced69f"/>
  <p:tag name="BTFPLAYOUTENABLED" val="0"/>
</p:tagLst>
</file>

<file path=ppt/tags/tag54.xml><?xml version="1.0" encoding="utf-8"?>
<p:tagLst xmlns:a="http://schemas.openxmlformats.org/drawingml/2006/main" xmlns:r="http://schemas.openxmlformats.org/officeDocument/2006/relationships" xmlns:p="http://schemas.openxmlformats.org/presentationml/2006/main">
  <p:tag name="BTFPLAYOUTCOLUMNS" val="1"/>
  <p:tag name="BTFPLAYOUTENABLED" val="1"/>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BTFPLAYOUTENABLED" val="1"/>
</p:tagLst>
</file>

<file path=ppt/tags/tag56.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BTFPLAYOUTENABLED" val="1"/>
</p:tagLst>
</file>

<file path=ppt/tags/tag64.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BTFPLAYOUTENABLED" val="1"/>
</p:tagLst>
</file>

<file path=ppt/tags/tag66.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BTFPLAYOUTENABLED" val="1"/>
</p:tagLst>
</file>

<file path=ppt/tags/tag72.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BTFPLAYOUTENABLED" val="0"/>
</p:tagLst>
</file>

<file path=ppt/tags/tag77.xml><?xml version="1.0" encoding="utf-8"?>
<p:tagLst xmlns:a="http://schemas.openxmlformats.org/drawingml/2006/main" xmlns:r="http://schemas.openxmlformats.org/officeDocument/2006/relationships" xmlns:p="http://schemas.openxmlformats.org/presentationml/2006/main">
  <p:tag name="BTFPLAYOUTENABLED" val="1"/>
  <p:tag name="BTFPLAYOUTCOLUMNS" val="1"/>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BTFPLAYOUTENABLED" val="0"/>
</p:tagLst>
</file>

<file path=ppt/tags/tag79.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BTFPLAYOUTENABLED" val="0"/>
</p:tagLst>
</file>

<file path=ppt/tags/tag81.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BTFPLAYOUTENABLED" val="0"/>
</p:tagLst>
</file>

<file path=ppt/tags/tag83.xml><?xml version="1.0" encoding="utf-8"?>
<p:tagLst xmlns:a="http://schemas.openxmlformats.org/drawingml/2006/main" xmlns:r="http://schemas.openxmlformats.org/officeDocument/2006/relationships" xmlns:p="http://schemas.openxmlformats.org/presentationml/2006/main">
  <p:tag name="BTFPLAYOUTCOLUMNS" val="1"/>
  <p:tag name="BTFPLAYOUTENABLED" val="0"/>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BTFPICONID" val="093024a36f0abf964afd868c13a171a7"/>
  <p:tag name="BTFPLAYOUTENABLED" val="0"/>
</p:tagLst>
</file>

<file path=ppt/tags/tag85.xml><?xml version="1.0" encoding="utf-8"?>
<p:tagLst xmlns:a="http://schemas.openxmlformats.org/drawingml/2006/main" xmlns:r="http://schemas.openxmlformats.org/officeDocument/2006/relationships" xmlns:p="http://schemas.openxmlformats.org/presentationml/2006/main">
  <p:tag name="BTFPICONID" val="093024a36f0abf964afd868c13a171a7"/>
  <p:tag name="BTFPLAYOUTENABLED" val="0"/>
</p:tagLst>
</file>

<file path=ppt/tags/tag86.xml><?xml version="1.0" encoding="utf-8"?>
<p:tagLst xmlns:a="http://schemas.openxmlformats.org/drawingml/2006/main" xmlns:r="http://schemas.openxmlformats.org/officeDocument/2006/relationships" xmlns:p="http://schemas.openxmlformats.org/presentationml/2006/main">
  <p:tag name="SLIDO_ELEMENT" val="logo"/>
</p:tagLst>
</file>

<file path=ppt/tags/tag87.xml><?xml version="1.0" encoding="utf-8"?>
<p:tagLst xmlns:a="http://schemas.openxmlformats.org/drawingml/2006/main" xmlns:r="http://schemas.openxmlformats.org/officeDocument/2006/relationships" xmlns:p="http://schemas.openxmlformats.org/presentationml/2006/main">
  <p:tag name="SLIDO_METADATA" val="eyJUaW1lc3RhbXAiOjE3MjE4Nzc5MTh9"/>
  <p:tag name="SLIDO_TYPE" val="SlidoPoll"/>
  <p:tag name="SLIDO_POLL_UUID" val="6da37bf5-d90b-4b35-a7d7-db5385db346e"/>
  <p:tag name="BTFPLAYOUTENABLED" val="1"/>
  <p:tag name="BTFPLAYOUTCOLUMNS" val="1"/>
  <p:tag name="SLIDO_TIMELINE" val="W3sicG9sbFF1ZXN0aW9uVXVpZCI6IjY5MzJkYTg1LTZiNDQtNDFhYi1hOWI3LWVhNmIwNjQ4YTU3OSIsInNob3dSZXN1bHRzIjpmYWxzZSwic2hvd0NvcnJlY3RBbnN3ZXJzIjpmYWxzZSwidm90aW5nTG9ja2VkIjpmYWxzZX0seyJwb2xsUXVlc3Rpb25VdWlkIjoiNjkzMmRhODUtNmI0NC00MWFiLWE5YjctZWE2YjA2NDhhNTc5Iiwic2hvd1Jlc3VsdHMiOnRydWUsInNob3dDb3JyZWN0QW5zd2VycyI6ZmFsc2UsInZvdGluZ0xvY2tlZCI6ZmFsc2V9XQ=="/>
</p:tagLst>
</file>

<file path=ppt/tags/tag88.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89.xml><?xml version="1.0" encoding="utf-8"?>
<p:tagLst xmlns:a="http://schemas.openxmlformats.org/drawingml/2006/main" xmlns:r="http://schemas.openxmlformats.org/officeDocument/2006/relationships" xmlns:p="http://schemas.openxmlformats.org/presentationml/2006/main">
  <p:tag name="SLIDO_ELEMENT" val="dotty"/>
</p:tagLst>
</file>

<file path=ppt/tags/tag9.xml><?xml version="1.0" encoding="utf-8"?>
<p:tagLst xmlns:a="http://schemas.openxmlformats.org/drawingml/2006/main" xmlns:r="http://schemas.openxmlformats.org/officeDocument/2006/relationships" xmlns:p="http://schemas.openxmlformats.org/presentationml/2006/main">
  <p:tag name="BTFPLAYOUTENABLED" val="0"/>
  <p:tag name="BTFPLAYOUTCOLUMNS" val="1"/>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SLIDO_ELEMENT" val="logo"/>
</p:tagLst>
</file>

<file path=ppt/tags/tag91.xml><?xml version="1.0" encoding="utf-8"?>
<p:tagLst xmlns:a="http://schemas.openxmlformats.org/drawingml/2006/main" xmlns:r="http://schemas.openxmlformats.org/officeDocument/2006/relationships" xmlns:p="http://schemas.openxmlformats.org/presentationml/2006/main">
  <p:tag name="SLIDO_ELEMENT" val="title"/>
</p:tagLst>
</file>

<file path=ppt/tags/tag92.xml><?xml version="1.0" encoding="utf-8"?>
<p:tagLst xmlns:a="http://schemas.openxmlformats.org/drawingml/2006/main" xmlns:r="http://schemas.openxmlformats.org/officeDocument/2006/relationships" xmlns:p="http://schemas.openxmlformats.org/presentationml/2006/main">
  <p:tag name="SLIDO_ELEMENT" val="footer"/>
</p:tagLst>
</file>

<file path=ppt/tags/tag9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4.xml><?xml version="1.0" encoding="utf-8"?>
<p:tagLst xmlns:a="http://schemas.openxmlformats.org/drawingml/2006/main" xmlns:r="http://schemas.openxmlformats.org/officeDocument/2006/relationships" xmlns:p="http://schemas.openxmlformats.org/presentationml/2006/main">
  <p:tag name="SLIDO_METADATA" val="eyJUaW1lc3RhbXAiOjE3MjE4Nzg4NTl9"/>
  <p:tag name="SLIDO_TYPE" val="SlidoPoll"/>
  <p:tag name="SLIDO_POLL_UUID" val="cee80bea-22fe-4719-99de-dc1838dbe979"/>
  <p:tag name="SLIDO_TIMELINE" val="W3sicG9sbFF1ZXN0aW9uVXVpZCI6IjEwNWY2YTIwLWE2YjAtNDRiMS1iYTE5LThlZWUzZWNiNTJhZSIsInNob3dSZXN1bHRzIjpmYWxzZSwic2hvd0NvcnJlY3RBbnN3ZXJzIjpmYWxzZSwidm90aW5nTG9ja2VkIjpmYWxzZX0seyJwb2xsUXVlc3Rpb25VdWlkIjoiMTA1ZjZhMjAtYTZiMC00NGIxLWJhMTktOGVlZTNlY2I1MmFlIiwic2hvd1Jlc3VsdHMiOnRydWUsInNob3dDb3JyZWN0QW5zd2VycyI6dHJ1ZSwidm90aW5nTG9ja2VkIjpmYWxzZX1d"/>
  <p:tag name="BTFPLAYOUTENABLED" val="1"/>
  <p:tag name="BTFPLAYOUTCOLUMNS" val="1"/>
</p:tagLst>
</file>

<file path=ppt/tags/tag95.xml><?xml version="1.0" encoding="utf-8"?>
<p:tagLst xmlns:a="http://schemas.openxmlformats.org/drawingml/2006/main" xmlns:r="http://schemas.openxmlformats.org/officeDocument/2006/relationships" xmlns:p="http://schemas.openxmlformats.org/presentationml/2006/main">
  <p:tag name="SLIDO_ELEMENT" val="reminder"/>
</p:tagLst>
</file>

<file path=ppt/tags/tag96.xml><?xml version="1.0" encoding="utf-8"?>
<p:tagLst xmlns:a="http://schemas.openxmlformats.org/drawingml/2006/main" xmlns:r="http://schemas.openxmlformats.org/officeDocument/2006/relationships" xmlns:p="http://schemas.openxmlformats.org/presentationml/2006/main">
  <p:tag name="SLIDO_ELEMENT" val="dotty"/>
</p:tagLst>
</file>

<file path=ppt/tags/tag97.xml><?xml version="1.0" encoding="utf-8"?>
<p:tagLst xmlns:a="http://schemas.openxmlformats.org/drawingml/2006/main" xmlns:r="http://schemas.openxmlformats.org/officeDocument/2006/relationships" xmlns:p="http://schemas.openxmlformats.org/presentationml/2006/main">
  <p:tag name="SLIDO_ELEMENT" val="logo"/>
</p:tagLst>
</file>

<file path=ppt/tags/tag98.xml><?xml version="1.0" encoding="utf-8"?>
<p:tagLst xmlns:a="http://schemas.openxmlformats.org/drawingml/2006/main" xmlns:r="http://schemas.openxmlformats.org/officeDocument/2006/relationships" xmlns:p="http://schemas.openxmlformats.org/presentationml/2006/main">
  <p:tag name="SLIDO_ELEMENT" val="title"/>
</p:tagLst>
</file>

<file path=ppt/tags/tag99.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Questions">
  <a:themeElements>
    <a:clrScheme nam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Question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uestion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uestion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uestion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uestion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uestion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uestion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uestion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uestion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uestion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uestion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uestion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Default Design">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4.xml.rels>&#65279;<?xml version="1.0" encoding="utf-8"?><Relationships xmlns="http://schemas.openxmlformats.org/package/2006/relationships"><Relationship Type="http://schemas.openxmlformats.org/officeDocument/2006/relationships/customXmlProps" Target="/customXML/itemProps4.xml" Id="Rd3c4172d526e4b2384ade4b889302c76" /></Relationships>
</file>

<file path=customXML/item4.xml><?xml version="1.0" encoding="utf-8"?>
<metadata xmlns="http://www.objective.com/ecm/document/metadata/9676E22B47CC48CBA49BA16071DCFF24" version="1.0.0">
  <systemFields>
    <field name="Objective-Id">
      <value order="0">A11919033</value>
    </field>
    <field name="Objective-Title">
      <value order="0">CGD Training - Unit 1 - Understanding Procurement in CGD</value>
    </field>
    <field name="Objective-Description">
      <value order="0">Unit's 1,2 and 3 of Procurement Training 2024 and 2025</value>
    </field>
    <field name="Objective-CreationStamp">
      <value order="0">2025-04-08T03:53:08Z</value>
    </field>
    <field name="Objective-IsApproved">
      <value order="0">false</value>
    </field>
    <field name="Objective-IsPublished">
      <value order="0">true</value>
    </field>
    <field name="Objective-DatePublished">
      <value order="0">2025-04-08T03:53:10Z</value>
    </field>
    <field name="Objective-ModificationStamp">
      <value order="0">2025-04-10T03:58:08Z</value>
    </field>
    <field name="Objective-Owner">
      <value order="0">Kosta Tzim</value>
    </field>
    <field name="Objective-Path">
      <value order="0">Objective Global Folder:.Policies and Procedures Folders:Procurement procedures and guidelines:Procurement Guidelines for Business View:PROCUREMENT TRAINING PACKS UNITS 1,2,3</value>
    </field>
    <field name="Objective-Parent">
      <value order="0">PROCUREMENT TRAINING PACKS UNITS 1,2,3</value>
    </field>
    <field name="Objective-State">
      <value order="0">Published</value>
    </field>
    <field name="Objective-VersionId">
      <value order="0">vA15040955</value>
    </field>
    <field name="Objective-Version">
      <value order="0">1.0</value>
    </field>
    <field name="Objective-VersionNumber">
      <value order="0">1</value>
    </field>
    <field name="Objective-VersionComment">
      <value order="0"/>
    </field>
    <field name="Objective-FileNumber">
      <value order="0">qA542915</value>
    </field>
    <field name="Objective-Classification">
      <value order="0"/>
    </field>
    <field name="Objective-Caveats">
      <value order="0"/>
    </field>
  </systemFields>
  <catalogues>
    <catalogue name="Document Type Catalogue" type="type" ori="id:cA11">
      <field name="Objective-Business Unit">
        <value order="0"/>
      </field>
      <field name="Objective-Corporate Document Type">
        <value order="0"/>
      </field>
      <field name="Objective-Records Audit Vital Record">
        <value order="0"/>
      </field>
      <field name="Objective-Records Audit Date">
        <value order="0"/>
      </field>
      <field name="Objective-Connect Creator">
        <value order="0"/>
      </field>
      <field name="Objective-Bulk Update Status">
        <value order="0"/>
      </field>
    </catalogue>
  </catalogues>
</metadata>
</file>

<file path=customXML/itemProps4.xml><?xml version="1.0" encoding="utf-8"?>
<ds:datastoreItem xmlns:ds="http://schemas.openxmlformats.org/officeDocument/2006/customXml" ds:itemID="{5745109E-2DDF-40CB-AC2B-FF9B10C90820}">
  <ds:schemaRefs>
    <ds:schemaRef ds:uri="http://www.objective.com/ecm/document/metadata/9676E22B47CC48CBA49BA16071DCFF24"/>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F4963C7E940343AF97212843204482" ma:contentTypeVersion="12" ma:contentTypeDescription="Create a new document." ma:contentTypeScope="" ma:versionID="f382db83e25c81f7455a4b3c36579557">
  <xsd:schema xmlns:xsd="http://www.w3.org/2001/XMLSchema" xmlns:xs="http://www.w3.org/2001/XMLSchema" xmlns:p="http://schemas.microsoft.com/office/2006/metadata/properties" xmlns:ns2="9f5964fa-8a0a-4af2-b37f-d12c64608181" xmlns:ns3="f609a16d-723b-40a7-9fc6-aeef996b4db1" targetNamespace="http://schemas.microsoft.com/office/2006/metadata/properties" ma:root="true" ma:fieldsID="c217dd2102c48f252be4c940a35edb34" ns2:_="" ns3:_="">
    <xsd:import namespace="9f5964fa-8a0a-4af2-b37f-d12c64608181"/>
    <xsd:import namespace="f609a16d-723b-40a7-9fc6-aeef996b4db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5964fa-8a0a-4af2-b37f-d12c646081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282f659-6f11-446a-be60-4b3d9e6628d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09a16d-723b-40a7-9fc6-aeef996b4db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be39cbd7-d872-4585-8af9-bec2a858389c}" ma:internalName="TaxCatchAll" ma:showField="CatchAllData" ma:web="f609a16d-723b-40a7-9fc6-aeef996b4d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609a16d-723b-40a7-9fc6-aeef996b4db1" xsi:nil="true"/>
    <lcf76f155ced4ddcb4097134ff3c332f xmlns="9f5964fa-8a0a-4af2-b37f-d12c64608181">
      <Terms xmlns="http://schemas.microsoft.com/office/infopath/2007/PartnerControls"/>
    </lcf76f155ced4ddcb4097134ff3c332f>
    <SharedWithUsers xmlns="f609a16d-723b-40a7-9fc6-aeef996b4db1">
      <UserInfo>
        <DisplayName>Chris Gunn</DisplayName>
        <AccountId>37</AccountId>
        <AccountType/>
      </UserInfo>
      <UserInfo>
        <DisplayName>Leanne Tan</DisplayName>
        <AccountId>36</AccountId>
        <AccountType/>
      </UserInfo>
      <UserInfo>
        <DisplayName>Xylene Vengua</DisplayName>
        <AccountId>35</AccountId>
        <AccountType/>
      </UserInfo>
      <UserInfo>
        <DisplayName>Chris Newman</DisplayName>
        <AccountId>15</AccountId>
        <AccountType/>
      </UserInfo>
    </SharedWithUsers>
  </documentManagement>
</p:properties>
</file>

<file path=customXml/itemProps1.xml><?xml version="1.0" encoding="utf-8"?>
<ds:datastoreItem xmlns:ds="http://schemas.openxmlformats.org/officeDocument/2006/customXml" ds:itemID="{47750200-668A-49EE-B8BF-6167A7843E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5964fa-8a0a-4af2-b37f-d12c64608181"/>
    <ds:schemaRef ds:uri="f609a16d-723b-40a7-9fc6-aeef996b4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48EF20-816D-456E-8B65-4E39F078F457}">
  <ds:schemaRefs>
    <ds:schemaRef ds:uri="http://schemas.microsoft.com/sharepoint/v3/contenttype/forms"/>
  </ds:schemaRefs>
</ds:datastoreItem>
</file>

<file path=customXml/itemProps3.xml><?xml version="1.0" encoding="utf-8"?>
<ds:datastoreItem xmlns:ds="http://schemas.openxmlformats.org/officeDocument/2006/customXml" ds:itemID="{A128A5B8-73FB-4781-9BDB-850EF07E2FA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f609a16d-723b-40a7-9fc6-aeef996b4db1"/>
    <ds:schemaRef ds:uri="http://purl.org/dc/dcmitype/"/>
    <ds:schemaRef ds:uri="9f5964fa-8a0a-4af2-b37f-d12c6460818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12166</TotalTime>
  <Words>4797</Words>
  <Application>Microsoft Office PowerPoint</Application>
  <PresentationFormat>Widescreen</PresentationFormat>
  <Paragraphs>877</Paragraphs>
  <Slides>62</Slides>
  <Notes>40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62</vt:i4>
      </vt:variant>
    </vt:vector>
  </HeadingPairs>
  <TitlesOfParts>
    <vt:vector size="74" baseType="lpstr">
      <vt:lpstr>Arial</vt:lpstr>
      <vt:lpstr>Arial (headings) </vt:lpstr>
      <vt:lpstr>Arial Black</vt:lpstr>
      <vt:lpstr>Arial Bold</vt:lpstr>
      <vt:lpstr>Calibri</vt:lpstr>
      <vt:lpstr>Roboto</vt:lpstr>
      <vt:lpstr>Tahoma</vt:lpstr>
      <vt:lpstr>var(--site-font-family-headings)</vt:lpstr>
      <vt:lpstr>Wingdings</vt:lpstr>
      <vt:lpstr>Yesteryear</vt:lpstr>
      <vt:lpstr>Questions</vt:lpstr>
      <vt:lpstr>Default Design</vt:lpstr>
      <vt:lpstr>PowerPoint Presentation</vt:lpstr>
      <vt:lpstr>Your facilitator</vt:lpstr>
      <vt:lpstr>ArcBlue | We are APAC’s leading procurement &amp; supply chain consulting company</vt:lpstr>
      <vt:lpstr>Agenda</vt:lpstr>
      <vt:lpstr>01.</vt:lpstr>
      <vt:lpstr>Introductions</vt:lpstr>
      <vt:lpstr>Housekeeping</vt:lpstr>
      <vt:lpstr>Learning Objectives</vt:lpstr>
      <vt:lpstr>02.</vt:lpstr>
      <vt:lpstr>Discussion</vt:lpstr>
      <vt:lpstr>Definition: Procurement</vt:lpstr>
      <vt:lpstr>Why is procurement important?</vt:lpstr>
      <vt:lpstr>PowerPoint Presentation</vt:lpstr>
      <vt:lpstr>Understanding the Procurement Lifecycle</vt:lpstr>
      <vt:lpstr>Understanding Procurement</vt:lpstr>
      <vt:lpstr>03.</vt:lpstr>
      <vt:lpstr>Procurement principles</vt:lpstr>
      <vt:lpstr>Procurement principles | Value for money</vt:lpstr>
      <vt:lpstr>Procurement principles | Sustainability</vt:lpstr>
      <vt:lpstr>Procurement principles | Probity and transparency</vt:lpstr>
      <vt:lpstr>Procurement principles | Probity and transparency</vt:lpstr>
      <vt:lpstr>Case study: When procurement goes wrong</vt:lpstr>
      <vt:lpstr>Case study: When procurement goes wrong</vt:lpstr>
      <vt:lpstr>Case study: When procurement goes wrong</vt:lpstr>
      <vt:lpstr>04.</vt:lpstr>
      <vt:lpstr>Procurement within CGD</vt:lpstr>
      <vt:lpstr>Business partnering</vt:lpstr>
      <vt:lpstr>The value/influence curve</vt:lpstr>
      <vt:lpstr>Roles and responsibilities</vt:lpstr>
      <vt:lpstr>Roles and responsibilities</vt:lpstr>
      <vt:lpstr>Governance</vt:lpstr>
      <vt:lpstr>Governance:        Local Government Act</vt:lpstr>
      <vt:lpstr>Governance:        Financial Delegations of Authority</vt:lpstr>
      <vt:lpstr>Governance:        Procurement Policy</vt:lpstr>
      <vt:lpstr>Governance:        Procurement Steering Committee</vt:lpstr>
      <vt:lpstr>05.</vt:lpstr>
      <vt:lpstr>Procurement processes</vt:lpstr>
      <vt:lpstr>Procurement processes</vt:lpstr>
      <vt:lpstr>Procurement process</vt:lpstr>
      <vt:lpstr>Procurement process</vt:lpstr>
      <vt:lpstr>Procurement process</vt:lpstr>
      <vt:lpstr>Procurement process</vt:lpstr>
      <vt:lpstr>Activity</vt:lpstr>
      <vt:lpstr>PowerPoint Presentation</vt:lpstr>
      <vt:lpstr>PowerPoint Presentation</vt:lpstr>
      <vt:lpstr>Activity</vt:lpstr>
      <vt:lpstr>Variations</vt:lpstr>
      <vt:lpstr>Variations</vt:lpstr>
      <vt:lpstr>Variations</vt:lpstr>
      <vt:lpstr>Activity</vt:lpstr>
      <vt:lpstr>Activity</vt:lpstr>
      <vt:lpstr>Extensions</vt:lpstr>
      <vt:lpstr>Extensions</vt:lpstr>
      <vt:lpstr>Procurement Guidelines</vt:lpstr>
      <vt:lpstr>Tools and templates</vt:lpstr>
      <vt:lpstr>06.</vt:lpstr>
      <vt:lpstr>Summary</vt:lpstr>
      <vt:lpstr>Summary</vt:lpstr>
      <vt:lpstr>Information</vt:lpstr>
      <vt:lpstr>PowerPoint Presentation</vt:lpstr>
      <vt:lpstr>Feedback Survey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Diana Angenent</dc:creator>
  <cp:lastModifiedBy>Kosta Tzim</cp:lastModifiedBy>
  <cp:revision>108</cp:revision>
  <dcterms:created xsi:type="dcterms:W3CDTF">2011-04-06T10:00:15Z</dcterms:created>
  <dcterms:modified xsi:type="dcterms:W3CDTF">2025-03-12T04:43:57Z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0x010100EFF4963C7E940343AF97212843204482</vt:lpwstr>
  </property>
  <property fmtid="{D5CDD505-2E9C-101B-9397-08002B2CF9AE}" pid="3" name="MediaServiceImageTags">
    <vt:lpwstr/>
  </property>
  <property fmtid="{D5CDD505-2E9C-101B-9397-08002B2CF9AE}" pid="4" name="ArticulateGUID">
    <vt:lpwstr>2F64308A-BEB6-4324-AD66-B676C38E9340</vt:lpwstr>
  </property>
  <property fmtid="{D5CDD505-2E9C-101B-9397-08002B2CF9AE}" pid="5" name="ArticulatePath">
    <vt:lpwstr>https://sharedirect.sharepoint.com/sites/C-GreaterDandenongCouncil/Shared Documents/General/Jobs/20240103_Procurement Development Program 2024/03. Team &amp; Capability (Resourcing, Training)/3.2 Training/Training Materials/Unit 1 - Understanding Procurement in CGD/CGD Training - Unit 1 - Understanding Procurement in CGD_v7 - Graphics Version</vt:lpwstr>
  </property>
  <property fmtid="{D5CDD505-2E9C-101B-9397-08002B2CF9AE}" pid="6" name="SlidoAppVersion">
    <vt:lpwstr>1.12.0.5522</vt:lpwstr>
  </property>
  <property fmtid="{D5CDD505-2E9C-101B-9397-08002B2CF9AE}" pid="7" name="Objective-Id">
    <vt:lpwstr>A11919033</vt:lpwstr>
  </property>
  <property fmtid="{D5CDD505-2E9C-101B-9397-08002B2CF9AE}" pid="8" name="Objective-Title">
    <vt:lpwstr>CGD Training - Unit 1 - Understanding Procurement in CGD</vt:lpwstr>
  </property>
  <property fmtid="{D5CDD505-2E9C-101B-9397-08002B2CF9AE}" pid="9" name="Objective-Description">
    <vt:lpwstr>Unit's 1,2 and 3 of Procurement Training 2024 and 2025</vt:lpwstr>
  </property>
  <property fmtid="{D5CDD505-2E9C-101B-9397-08002B2CF9AE}" pid="10" name="Objective-CreationStamp">
    <vt:filetime>2025-04-08T03:53:08Z</vt:filetime>
  </property>
  <property fmtid="{D5CDD505-2E9C-101B-9397-08002B2CF9AE}" pid="11" name="Objective-IsApproved">
    <vt:bool>false</vt:bool>
  </property>
  <property fmtid="{D5CDD505-2E9C-101B-9397-08002B2CF9AE}" pid="12" name="Objective-IsPublished">
    <vt:bool>true</vt:bool>
  </property>
  <property fmtid="{D5CDD505-2E9C-101B-9397-08002B2CF9AE}" pid="13" name="Objective-DatePublished">
    <vt:filetime>2025-04-08T03:53:10Z</vt:filetime>
  </property>
  <property fmtid="{D5CDD505-2E9C-101B-9397-08002B2CF9AE}" pid="14" name="Objective-ModificationStamp">
    <vt:filetime>2025-04-10T03:58:08Z</vt:filetime>
  </property>
  <property fmtid="{D5CDD505-2E9C-101B-9397-08002B2CF9AE}" pid="15" name="Objective-Owner">
    <vt:lpwstr>Kosta Tzim</vt:lpwstr>
  </property>
  <property fmtid="{D5CDD505-2E9C-101B-9397-08002B2CF9AE}" pid="16" name="Objective-Path">
    <vt:lpwstr>Objective Global Folder:.Policies and Procedures Folders:Procurement procedures and guidelines:Procurement Guidelines for Business View:PROCUREMENT TRAINING PACKS UNITS 1,2,3</vt:lpwstr>
  </property>
  <property fmtid="{D5CDD505-2E9C-101B-9397-08002B2CF9AE}" pid="17" name="Objective-Parent">
    <vt:lpwstr>PROCUREMENT TRAINING PACKS UNITS 1,2,3</vt:lpwstr>
  </property>
  <property fmtid="{D5CDD505-2E9C-101B-9397-08002B2CF9AE}" pid="18" name="Objective-State">
    <vt:lpwstr>Published</vt:lpwstr>
  </property>
  <property fmtid="{D5CDD505-2E9C-101B-9397-08002B2CF9AE}" pid="19" name="Objective-VersionId">
    <vt:lpwstr>vA15040955</vt:lpwstr>
  </property>
  <property fmtid="{D5CDD505-2E9C-101B-9397-08002B2CF9AE}" pid="20" name="Objective-Version">
    <vt:lpwstr>1.0</vt:lpwstr>
  </property>
  <property fmtid="{D5CDD505-2E9C-101B-9397-08002B2CF9AE}" pid="21" name="Objective-VersionNumber">
    <vt:r8>1</vt:r8>
  </property>
  <property fmtid="{D5CDD505-2E9C-101B-9397-08002B2CF9AE}" pid="22" name="Objective-VersionComment">
    <vt:lpwstr/>
  </property>
  <property fmtid="{D5CDD505-2E9C-101B-9397-08002B2CF9AE}" pid="23" name="Objective-FileNumber">
    <vt:lpwstr>qA542915</vt:lpwstr>
  </property>
  <property fmtid="{D5CDD505-2E9C-101B-9397-08002B2CF9AE}" pid="24" name="Objective-Classification">
    <vt:lpwstr/>
  </property>
  <property fmtid="{D5CDD505-2E9C-101B-9397-08002B2CF9AE}" pid="25" name="Objective-Caveats">
    <vt:lpwstr/>
  </property>
  <property fmtid="{D5CDD505-2E9C-101B-9397-08002B2CF9AE}" pid="26" name="Objective-Business Unit">
    <vt:lpwstr/>
  </property>
  <property fmtid="{D5CDD505-2E9C-101B-9397-08002B2CF9AE}" pid="27" name="Objective-Corporate Document Type">
    <vt:lpwstr/>
  </property>
  <property fmtid="{D5CDD505-2E9C-101B-9397-08002B2CF9AE}" pid="28" name="Objective-Records Audit Vital Record">
    <vt:lpwstr/>
  </property>
  <property fmtid="{D5CDD505-2E9C-101B-9397-08002B2CF9AE}" pid="29" name="Objective-Records Audit Date">
    <vt:lpwstr/>
  </property>
  <property fmtid="{D5CDD505-2E9C-101B-9397-08002B2CF9AE}" pid="30" name="Objective-Connect Creator">
    <vt:lpwstr/>
  </property>
  <property fmtid="{D5CDD505-2E9C-101B-9397-08002B2CF9AE}" pid="31" name="Objective-Bulk Update Status">
    <vt:lpwstr/>
  </property>
</Properties>
</file>